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8" r:id="rId3"/>
    <p:sldId id="277" r:id="rId4"/>
    <p:sldId id="297" r:id="rId5"/>
    <p:sldId id="291" r:id="rId6"/>
    <p:sldId id="298" r:id="rId7"/>
    <p:sldId id="294" r:id="rId8"/>
    <p:sldId id="299" r:id="rId9"/>
    <p:sldId id="278" r:id="rId10"/>
    <p:sldId id="293" r:id="rId11"/>
    <p:sldId id="292" r:id="rId12"/>
    <p:sldId id="300" r:id="rId13"/>
    <p:sldId id="289" r:id="rId14"/>
    <p:sldId id="275" r:id="rId15"/>
    <p:sldId id="290" r:id="rId16"/>
    <p:sldId id="276" r:id="rId17"/>
    <p:sldId id="301" r:id="rId18"/>
    <p:sldId id="279" r:id="rId19"/>
    <p:sldId id="280" r:id="rId20"/>
    <p:sldId id="284" r:id="rId21"/>
    <p:sldId id="281" r:id="rId22"/>
    <p:sldId id="295" r:id="rId23"/>
    <p:sldId id="302" r:id="rId24"/>
    <p:sldId id="259" r:id="rId25"/>
    <p:sldId id="260" r:id="rId26"/>
    <p:sldId id="30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4982" autoAdjust="0"/>
  </p:normalViewPr>
  <p:slideViewPr>
    <p:cSldViewPr snapToGrid="0">
      <p:cViewPr varScale="1">
        <p:scale>
          <a:sx n="47" d="100"/>
          <a:sy n="47" d="100"/>
        </p:scale>
        <p:origin x="77" y="1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80F9F-9F61-4000-A5A0-4EDF9F6CA357}"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CF04B-9279-41DC-BC67-104F0C4C6FA1}" type="slidenum">
              <a:rPr lang="en-US" smtClean="0"/>
              <a:t>‹#›</a:t>
            </a:fld>
            <a:endParaRPr lang="en-US"/>
          </a:p>
        </p:txBody>
      </p:sp>
    </p:spTree>
    <p:extLst>
      <p:ext uri="{BB962C8B-B14F-4D97-AF65-F5344CB8AC3E}">
        <p14:creationId xmlns:p14="http://schemas.microsoft.com/office/powerpoint/2010/main" val="490793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She obtained her Bachelor of Arts in Biology with a Minor in Chemistry from Keuka College in Keuka Park, NY.  She has been working in the Industrial Hygiene field since 2008 with experience in the coal, natural gas and hydropower electric generation industries, aluminum smelting industry, academia with focus on laboratories and facilities, electronics manufacturing and silicone/rubbers manufacturing. Prior to her time as an Industrial Hygienist, she worked in water, wastewater and an environmental testing laboratory. Brandi has been actively involved with a variety of committees within National AIHA. She is also active within ASSP on the Governance Advisory Board and WISE.  In her spare time, she enjoys taking cooking classes, reading and exploring the natural beauty of various national parks around the country.</a:t>
            </a:r>
            <a:endParaRPr lang="en-US" dirty="0"/>
          </a:p>
        </p:txBody>
      </p:sp>
      <p:sp>
        <p:nvSpPr>
          <p:cNvPr id="4" name="Slide Number Placeholder 3"/>
          <p:cNvSpPr>
            <a:spLocks noGrp="1"/>
          </p:cNvSpPr>
          <p:nvPr>
            <p:ph type="sldNum" sz="quarter" idx="5"/>
          </p:nvPr>
        </p:nvSpPr>
        <p:spPr/>
        <p:txBody>
          <a:bodyPr/>
          <a:lstStyle/>
          <a:p>
            <a:fld id="{657CF04B-9279-41DC-BC67-104F0C4C6FA1}" type="slidenum">
              <a:rPr lang="en-US" smtClean="0"/>
              <a:t>2</a:t>
            </a:fld>
            <a:endParaRPr lang="en-US"/>
          </a:p>
        </p:txBody>
      </p:sp>
    </p:spTree>
    <p:extLst>
      <p:ext uri="{BB962C8B-B14F-4D97-AF65-F5344CB8AC3E}">
        <p14:creationId xmlns:p14="http://schemas.microsoft.com/office/powerpoint/2010/main" val="287630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Learn about the Company</a:t>
            </a:r>
          </a:p>
          <a:p>
            <a:r>
              <a:rPr lang="en-US" dirty="0"/>
              <a:t>	Use all of your resources</a:t>
            </a:r>
          </a:p>
          <a:p>
            <a:r>
              <a:rPr lang="en-US" dirty="0"/>
              <a:t>	Make connections with people in the company</a:t>
            </a:r>
          </a:p>
          <a:p>
            <a:pPr lvl="1"/>
            <a:r>
              <a:rPr lang="en-US" dirty="0"/>
              <a:t>Figure out company or employer politics to find out who you should focus your attention</a:t>
            </a:r>
          </a:p>
          <a:p>
            <a:pPr lvl="1"/>
            <a:r>
              <a:rPr lang="en-US" dirty="0"/>
              <a:t>Do you know someone who can help?</a:t>
            </a:r>
          </a:p>
          <a:p>
            <a:pPr marL="0" indent="0">
              <a:buNone/>
            </a:pPr>
            <a:r>
              <a:rPr lang="en-US" dirty="0"/>
              <a:t>Don’t make unreasonable requests! </a:t>
            </a:r>
          </a:p>
          <a:p>
            <a:pPr lvl="1"/>
            <a:r>
              <a:rPr lang="en-US" dirty="0"/>
              <a:t>Don’t ask for a car right out of school</a:t>
            </a:r>
          </a:p>
          <a:p>
            <a:pPr lvl="1"/>
            <a:r>
              <a:rPr lang="en-US" dirty="0"/>
              <a:t>Some things are negotiable, like salary and vacation but know the company.  They may have a rigid entry level system.</a:t>
            </a:r>
          </a:p>
          <a:p>
            <a:pPr lvl="1"/>
            <a:r>
              <a:rPr lang="en-US" dirty="0"/>
              <a:t>Use your experience and expertise to get additional perks</a:t>
            </a:r>
          </a:p>
          <a:p>
            <a:pPr marL="0" indent="0">
              <a:buNone/>
            </a:pPr>
            <a:r>
              <a:rPr lang="en-US" dirty="0"/>
              <a:t>Understand the local economy.</a:t>
            </a:r>
          </a:p>
          <a:p>
            <a:pPr lvl="1"/>
            <a:r>
              <a:rPr lang="en-US" dirty="0"/>
              <a:t>Make sure you can afford to live on the salary offered.</a:t>
            </a:r>
          </a:p>
          <a:p>
            <a:pPr lvl="1"/>
            <a:r>
              <a:rPr lang="en-US" dirty="0"/>
              <a:t>Cost of living has a major impact on the value of the offer.</a:t>
            </a:r>
          </a:p>
          <a:p>
            <a:pPr>
              <a:buNone/>
            </a:pPr>
            <a:r>
              <a:rPr lang="en-US" dirty="0"/>
              <a:t>4 – </a:t>
            </a:r>
          </a:p>
          <a:p>
            <a:endParaRPr lang="en-US" dirty="0"/>
          </a:p>
        </p:txBody>
      </p:sp>
      <p:sp>
        <p:nvSpPr>
          <p:cNvPr id="4" name="Slide Number Placeholder 3"/>
          <p:cNvSpPr>
            <a:spLocks noGrp="1"/>
          </p:cNvSpPr>
          <p:nvPr>
            <p:ph type="sldNum" sz="quarter" idx="5"/>
          </p:nvPr>
        </p:nvSpPr>
        <p:spPr/>
        <p:txBody>
          <a:bodyPr/>
          <a:lstStyle/>
          <a:p>
            <a:fld id="{657CF04B-9279-41DC-BC67-104F0C4C6FA1}" type="slidenum">
              <a:rPr lang="en-US" smtClean="0"/>
              <a:t>4</a:t>
            </a:fld>
            <a:endParaRPr lang="en-US"/>
          </a:p>
        </p:txBody>
      </p:sp>
    </p:spTree>
    <p:extLst>
      <p:ext uri="{BB962C8B-B14F-4D97-AF65-F5344CB8AC3E}">
        <p14:creationId xmlns:p14="http://schemas.microsoft.com/office/powerpoint/2010/main" val="697711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Understand the job requirements and what they actually want you to do</a:t>
            </a:r>
          </a:p>
          <a:p>
            <a:r>
              <a:rPr lang="en-US" dirty="0"/>
              <a:t>	Don’t waste your time or the time of the hiring manager if the job is not a match</a:t>
            </a:r>
          </a:p>
          <a:p>
            <a:r>
              <a:rPr lang="en-US" dirty="0"/>
              <a:t>	Read the job description, does it match what you are you looking for</a:t>
            </a:r>
          </a:p>
          <a:p>
            <a:pPr>
              <a:buNone/>
            </a:pPr>
            <a:r>
              <a:rPr lang="en-US" dirty="0"/>
              <a:t>Prepare for the interview</a:t>
            </a:r>
          </a:p>
          <a:p>
            <a:r>
              <a:rPr lang="en-US" dirty="0"/>
              <a:t>	Do a mock interview with a friend </a:t>
            </a:r>
          </a:p>
          <a:p>
            <a:r>
              <a:rPr lang="en-US" dirty="0"/>
              <a:t>	Prepare talking points</a:t>
            </a:r>
          </a:p>
          <a:p>
            <a:r>
              <a:rPr lang="en-US" dirty="0"/>
              <a:t>	Have questions ready</a:t>
            </a:r>
          </a:p>
          <a:p>
            <a:r>
              <a:rPr lang="en-US" dirty="0"/>
              <a:t>	What are their expectations</a:t>
            </a:r>
          </a:p>
          <a:p>
            <a:pPr>
              <a:buNone/>
            </a:pPr>
            <a:r>
              <a:rPr lang="en-US" dirty="0"/>
              <a:t>You are selling yourself and your abilities</a:t>
            </a:r>
          </a:p>
          <a:p>
            <a:r>
              <a:rPr lang="en-US" dirty="0"/>
              <a:t>	Don’t be ashamed to toot your own horn</a:t>
            </a:r>
          </a:p>
          <a:p>
            <a:r>
              <a:rPr lang="en-US" dirty="0"/>
              <a:t>	However, don’t be too self serving </a:t>
            </a:r>
          </a:p>
          <a:p>
            <a:endParaRPr lang="en-US" dirty="0"/>
          </a:p>
        </p:txBody>
      </p:sp>
      <p:sp>
        <p:nvSpPr>
          <p:cNvPr id="4" name="Slide Number Placeholder 3"/>
          <p:cNvSpPr>
            <a:spLocks noGrp="1"/>
          </p:cNvSpPr>
          <p:nvPr>
            <p:ph type="sldNum" sz="quarter" idx="5"/>
          </p:nvPr>
        </p:nvSpPr>
        <p:spPr/>
        <p:txBody>
          <a:bodyPr/>
          <a:lstStyle/>
          <a:p>
            <a:fld id="{657CF04B-9279-41DC-BC67-104F0C4C6FA1}" type="slidenum">
              <a:rPr lang="en-US" smtClean="0"/>
              <a:t>6</a:t>
            </a:fld>
            <a:endParaRPr lang="en-US"/>
          </a:p>
        </p:txBody>
      </p:sp>
    </p:spTree>
    <p:extLst>
      <p:ext uri="{BB962C8B-B14F-4D97-AF65-F5344CB8AC3E}">
        <p14:creationId xmlns:p14="http://schemas.microsoft.com/office/powerpoint/2010/main" val="189205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interested you in the company? (position?)</a:t>
            </a:r>
          </a:p>
          <a:p>
            <a:pPr lvl="2"/>
            <a:r>
              <a:rPr lang="en-US" dirty="0"/>
              <a:t>Prior to your interview, research the company. Find synergies between your interest and experience and what they do.</a:t>
            </a:r>
          </a:p>
          <a:p>
            <a:pPr lvl="2"/>
            <a:r>
              <a:rPr lang="en-US" dirty="0"/>
              <a:t>If you know the interviewer, research them as well and find tie-ins that you can weave into your answer.</a:t>
            </a:r>
          </a:p>
          <a:p>
            <a:pPr lvl="2"/>
            <a:r>
              <a:rPr lang="en-US" dirty="0"/>
              <a:t>Be honest!</a:t>
            </a:r>
          </a:p>
          <a:p>
            <a:pPr lvl="1"/>
            <a:r>
              <a:rPr lang="en-US" dirty="0"/>
              <a:t>Tell me about a time you have had to deal with a difficult project that was behind schedule.</a:t>
            </a:r>
          </a:p>
          <a:p>
            <a:pPr lvl="2"/>
            <a:r>
              <a:rPr lang="en-US" dirty="0"/>
              <a:t>We have all encountered these situations, have one prepared and ready to discuss.</a:t>
            </a:r>
          </a:p>
          <a:p>
            <a:pPr lvl="2"/>
            <a:r>
              <a:rPr lang="en-US" dirty="0"/>
              <a:t>Cover, briefly:</a:t>
            </a:r>
          </a:p>
          <a:p>
            <a:pPr lvl="3"/>
            <a:r>
              <a:rPr lang="en-US" dirty="0"/>
              <a:t>The problem</a:t>
            </a:r>
          </a:p>
          <a:p>
            <a:pPr lvl="3"/>
            <a:r>
              <a:rPr lang="en-US" dirty="0"/>
              <a:t>Your approach to it</a:t>
            </a:r>
          </a:p>
          <a:p>
            <a:pPr lvl="3"/>
            <a:r>
              <a:rPr lang="en-US" dirty="0"/>
              <a:t>The outcome</a:t>
            </a:r>
          </a:p>
          <a:p>
            <a:pPr lvl="3"/>
            <a:r>
              <a:rPr lang="en-US" dirty="0"/>
              <a:t>What went well and what you learned going forward</a:t>
            </a:r>
          </a:p>
          <a:p>
            <a:pPr lvl="2"/>
            <a:r>
              <a:rPr lang="en-US" dirty="0"/>
              <a:t>If you do not have a situation that fits exactly, instead talk about how you would handle the situation if you were faced with it.</a:t>
            </a:r>
          </a:p>
          <a:p>
            <a:pPr lvl="1"/>
            <a:r>
              <a:rPr lang="en-US" dirty="0"/>
              <a:t>What is one thing you don’t want me to know about you?</a:t>
            </a:r>
          </a:p>
          <a:p>
            <a:pPr lvl="2"/>
            <a:r>
              <a:rPr lang="en-US" dirty="0"/>
              <a:t>This is a new way of saying “tell me your biggest weakness” – it is a terrible question, but a common question</a:t>
            </a:r>
          </a:p>
          <a:p>
            <a:pPr lvl="2"/>
            <a:r>
              <a:rPr lang="en-US" dirty="0"/>
              <a:t>Answer honestly, but keep it professional</a:t>
            </a:r>
          </a:p>
          <a:p>
            <a:pPr lvl="2"/>
            <a:r>
              <a:rPr lang="en-US" dirty="0"/>
              <a:t>Don’t get flustered if some odd-ball questions are thrown into an interview</a:t>
            </a:r>
          </a:p>
          <a:p>
            <a:pPr lvl="1"/>
            <a:r>
              <a:rPr lang="en-US" dirty="0"/>
              <a:t>Are you familiar with [proprietary software]?</a:t>
            </a:r>
          </a:p>
          <a:p>
            <a:pPr lvl="2"/>
            <a:r>
              <a:rPr lang="en-US" dirty="0"/>
              <a:t>If you have used it before, talk about your experience using it and some of your favorite features to demonstrate real knowledge.</a:t>
            </a:r>
          </a:p>
          <a:p>
            <a:pPr lvl="2"/>
            <a:r>
              <a:rPr lang="en-US" dirty="0"/>
              <a:t>If you have not used it before, talk about how you are a fast learner and give an example of how you have quickly learned new software in the past.</a:t>
            </a:r>
          </a:p>
          <a:p>
            <a:pPr lvl="1"/>
            <a:r>
              <a:rPr lang="en-US" dirty="0"/>
              <a:t>Where do you see yourself in 5 years?</a:t>
            </a:r>
          </a:p>
          <a:p>
            <a:pPr lvl="2"/>
            <a:r>
              <a:rPr lang="en-US" dirty="0"/>
              <a:t>Again, a terrible but common question.</a:t>
            </a:r>
          </a:p>
          <a:p>
            <a:pPr lvl="2"/>
            <a:r>
              <a:rPr lang="en-US" dirty="0"/>
              <a:t>Read your audience, if you think a joke will play well here and you can deliver it, go with a joke followed by a serious answer.</a:t>
            </a:r>
          </a:p>
          <a:p>
            <a:pPr lvl="2"/>
            <a:r>
              <a:rPr lang="en-US" dirty="0"/>
              <a:t>It is okay to say that you are still mapping out your career and are hoping this internship can expose you to different areas of Industrial Hygiene/EHS</a:t>
            </a:r>
          </a:p>
          <a:p>
            <a:pPr lvl="1"/>
            <a:r>
              <a:rPr lang="en-US" dirty="0"/>
              <a:t>What is your desired salary?</a:t>
            </a:r>
          </a:p>
          <a:p>
            <a:pPr lvl="2"/>
            <a:r>
              <a:rPr lang="en-US" dirty="0"/>
              <a:t>With internships, this may be a less common question than with your first job out of college, but you should be prepared with an answer, just in case.</a:t>
            </a:r>
          </a:p>
          <a:p>
            <a:pPr lvl="2"/>
            <a:r>
              <a:rPr lang="en-US" dirty="0"/>
              <a:t>Do your research! Often sites like salary.com, glassdoor.com, etc. are inflated. Reliable (validated) salary information can be obtained from the BLS (o*net) or from salary studies.</a:t>
            </a:r>
          </a:p>
          <a:p>
            <a:pPr lvl="1"/>
            <a:endParaRPr lang="en-US" dirty="0"/>
          </a:p>
          <a:p>
            <a:endParaRPr lang="en-US" dirty="0"/>
          </a:p>
        </p:txBody>
      </p:sp>
      <p:sp>
        <p:nvSpPr>
          <p:cNvPr id="4" name="Slide Number Placeholder 3"/>
          <p:cNvSpPr>
            <a:spLocks noGrp="1"/>
          </p:cNvSpPr>
          <p:nvPr>
            <p:ph type="sldNum" sz="quarter" idx="5"/>
          </p:nvPr>
        </p:nvSpPr>
        <p:spPr/>
        <p:txBody>
          <a:bodyPr/>
          <a:lstStyle/>
          <a:p>
            <a:fld id="{8023F294-60FC-461A-B0A9-A5E1FD7B9D58}" type="slidenum">
              <a:rPr lang="en-US" smtClean="0"/>
              <a:t>7</a:t>
            </a:fld>
            <a:endParaRPr lang="en-US"/>
          </a:p>
        </p:txBody>
      </p:sp>
    </p:spTree>
    <p:extLst>
      <p:ext uri="{BB962C8B-B14F-4D97-AF65-F5344CB8AC3E}">
        <p14:creationId xmlns:p14="http://schemas.microsoft.com/office/powerpoint/2010/main" val="164644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 Don’t be late for the interview!!! </a:t>
            </a:r>
          </a:p>
          <a:p>
            <a:pPr marL="0" indent="0">
              <a:buNone/>
            </a:pPr>
            <a:r>
              <a:rPr lang="en-US" dirty="0"/>
              <a:t>1 – Dress for Success</a:t>
            </a:r>
          </a:p>
          <a:p>
            <a:pPr lvl="1"/>
            <a:r>
              <a:rPr lang="en-US" dirty="0"/>
              <a:t>Find out the dress for the interview</a:t>
            </a:r>
          </a:p>
          <a:p>
            <a:pPr lvl="1"/>
            <a:r>
              <a:rPr lang="en-US" dirty="0"/>
              <a:t>Business casual</a:t>
            </a:r>
          </a:p>
          <a:p>
            <a:pPr lvl="1"/>
            <a:r>
              <a:rPr lang="en-US" dirty="0"/>
              <a:t>Suit</a:t>
            </a:r>
          </a:p>
          <a:p>
            <a:endParaRPr lang="en-US" dirty="0"/>
          </a:p>
        </p:txBody>
      </p:sp>
      <p:sp>
        <p:nvSpPr>
          <p:cNvPr id="4" name="Slide Number Placeholder 3"/>
          <p:cNvSpPr>
            <a:spLocks noGrp="1"/>
          </p:cNvSpPr>
          <p:nvPr>
            <p:ph type="sldNum" sz="quarter" idx="5"/>
          </p:nvPr>
        </p:nvSpPr>
        <p:spPr/>
        <p:txBody>
          <a:bodyPr/>
          <a:lstStyle/>
          <a:p>
            <a:fld id="{657CF04B-9279-41DC-BC67-104F0C4C6FA1}" type="slidenum">
              <a:rPr lang="en-US" smtClean="0"/>
              <a:t>8</a:t>
            </a:fld>
            <a:endParaRPr lang="en-US"/>
          </a:p>
        </p:txBody>
      </p:sp>
    </p:spTree>
    <p:extLst>
      <p:ext uri="{BB962C8B-B14F-4D97-AF65-F5344CB8AC3E}">
        <p14:creationId xmlns:p14="http://schemas.microsoft.com/office/powerpoint/2010/main" val="208690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Ellen</a:t>
            </a:r>
          </a:p>
        </p:txBody>
      </p:sp>
      <p:sp>
        <p:nvSpPr>
          <p:cNvPr id="4" name="Slide Number Placeholder 3"/>
          <p:cNvSpPr>
            <a:spLocks noGrp="1"/>
          </p:cNvSpPr>
          <p:nvPr>
            <p:ph type="sldNum" sz="quarter" idx="10"/>
          </p:nvPr>
        </p:nvSpPr>
        <p:spPr/>
        <p:txBody>
          <a:bodyPr/>
          <a:lstStyle/>
          <a:p>
            <a:fld id="{34B1919E-0D6D-453B-878F-497F206ED4F8}" type="slidenum">
              <a:rPr lang="en-US" smtClean="0"/>
              <a:t>20</a:t>
            </a:fld>
            <a:endParaRPr lang="en-US"/>
          </a:p>
        </p:txBody>
      </p:sp>
    </p:spTree>
    <p:extLst>
      <p:ext uri="{BB962C8B-B14F-4D97-AF65-F5344CB8AC3E}">
        <p14:creationId xmlns:p14="http://schemas.microsoft.com/office/powerpoint/2010/main" val="326677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7CF04B-9279-41DC-BC67-104F0C4C6FA1}" type="slidenum">
              <a:rPr lang="en-US" smtClean="0"/>
              <a:t>26</a:t>
            </a:fld>
            <a:endParaRPr lang="en-US"/>
          </a:p>
        </p:txBody>
      </p:sp>
    </p:spTree>
    <p:extLst>
      <p:ext uri="{BB962C8B-B14F-4D97-AF65-F5344CB8AC3E}">
        <p14:creationId xmlns:p14="http://schemas.microsoft.com/office/powerpoint/2010/main" val="2447635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A358B4A-B896-4033-AC5C-0A4272494E2A}" type="datetime1">
              <a:rPr lang="en-US" smtClean="0"/>
              <a:t>10/12/2022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3707682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E7F33F-5D49-4424-AB93-C3F423B89140}"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2121966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8E3F90B-8B3C-4E0A-8610-4F9CAA73DACD}"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249379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4A8D97B-472D-4F1F-8353-70FB92B6A262}"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582027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E298D1-C9DF-4CE5-8284-F79F077733AD}"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3390903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282C229-BB28-481E-9F06-78427BB99285}" type="datetime1">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1212763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114041A-1FAE-4F55-990A-FC0615641CB9}" type="datetime1">
              <a:rPr lang="en-US" smtClean="0"/>
              <a:t>10/12/2022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1172124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2A22D992-B5C5-495C-873A-7A1BAB9AC810}"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4254162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9E8817A2-A494-4A8F-9539-3DC539DE4662}"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379244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89BEC-22B7-46C4-A603-30C6EA2F3A9C}"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666742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0188C2-D985-4798-AF77-BEF42DE33325}"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35087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3ED74C-6D53-4069-BB14-1DCFAA4F1799}"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637248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D20D27-057E-4DEB-9496-5A8510215AAD}" type="datetime1">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1665219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5A6F2C-37C7-46AE-8AD7-600E728C4216}" type="datetime1">
              <a:rPr lang="en-US" smtClean="0"/>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307753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9939B-FA5B-4098-9641-E19C3689A5D0}" type="datetime1">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286511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75DBE9-6EA4-4D42-A7C2-37C15B45F82C}"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345594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478ED2-A3E8-4E6D-B8DF-30EC011C2948}"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A008CD5-65BA-4C8A-9BFD-3EAC70048FD1}" type="slidenum">
              <a:rPr lang="en-US" smtClean="0"/>
              <a:t>‹#›</a:t>
            </a:fld>
            <a:endParaRPr lang="en-US"/>
          </a:p>
        </p:txBody>
      </p:sp>
    </p:spTree>
    <p:extLst>
      <p:ext uri="{BB962C8B-B14F-4D97-AF65-F5344CB8AC3E}">
        <p14:creationId xmlns:p14="http://schemas.microsoft.com/office/powerpoint/2010/main" val="210759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2709758-C798-46EA-AC4D-5A0F53A36030}" type="datetime1">
              <a:rPr lang="en-US" smtClean="0"/>
              <a:t>10/12/2022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A008CD5-65BA-4C8A-9BFD-3EAC70048FD1}" type="slidenum">
              <a:rPr lang="en-US" smtClean="0"/>
              <a:t>‹#›</a:t>
            </a:fld>
            <a:endParaRPr lang="en-US"/>
          </a:p>
        </p:txBody>
      </p:sp>
    </p:spTree>
    <p:extLst>
      <p:ext uri="{BB962C8B-B14F-4D97-AF65-F5344CB8AC3E}">
        <p14:creationId xmlns:p14="http://schemas.microsoft.com/office/powerpoint/2010/main" val="3536001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wbarbour@aiha.org" TargetMode="External"/><Relationship Id="rId2" Type="http://schemas.openxmlformats.org/officeDocument/2006/relationships/hyperlink" Target="https://www.aiha.org/get-involved/volunteer-groups/career-and-employment-services-committe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bekissel@gmail.com" TargetMode="External"/><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mailto:brandi.kissel@Mosaicco.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hyperlink" Target="https://www.franklinmatters.org/2014/06/networking-event-jun-12.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surveymonkey.com/r/5CYZWK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9651-FDB1-4B29-B243-8071267B0664}"/>
              </a:ext>
            </a:extLst>
          </p:cNvPr>
          <p:cNvSpPr>
            <a:spLocks noGrp="1"/>
          </p:cNvSpPr>
          <p:nvPr>
            <p:ph type="title"/>
          </p:nvPr>
        </p:nvSpPr>
        <p:spPr/>
        <p:txBody>
          <a:bodyPr/>
          <a:lstStyle/>
          <a:p>
            <a:r>
              <a:rPr lang="en-US" dirty="0"/>
              <a:t>Interviewing: Do's and Don'ts</a:t>
            </a:r>
          </a:p>
        </p:txBody>
      </p:sp>
      <p:sp>
        <p:nvSpPr>
          <p:cNvPr id="3" name="Text Placeholder 2">
            <a:extLst>
              <a:ext uri="{FF2B5EF4-FFF2-40B4-BE49-F238E27FC236}">
                <a16:creationId xmlns:a16="http://schemas.microsoft.com/office/drawing/2014/main" id="{5A78DFF2-FB00-447D-AB9D-B3C159F26359}"/>
              </a:ext>
            </a:extLst>
          </p:cNvPr>
          <p:cNvSpPr>
            <a:spLocks noGrp="1"/>
          </p:cNvSpPr>
          <p:nvPr>
            <p:ph type="body" idx="1"/>
          </p:nvPr>
        </p:nvSpPr>
        <p:spPr/>
        <p:txBody>
          <a:bodyPr/>
          <a:lstStyle/>
          <a:p>
            <a:r>
              <a:rPr lang="en-US" dirty="0"/>
              <a:t>Brandi Kissel, CIH, CSP, COHC</a:t>
            </a:r>
          </a:p>
        </p:txBody>
      </p:sp>
    </p:spTree>
    <p:extLst>
      <p:ext uri="{BB962C8B-B14F-4D97-AF65-F5344CB8AC3E}">
        <p14:creationId xmlns:p14="http://schemas.microsoft.com/office/powerpoint/2010/main" val="3846265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FBE27F-8E05-41DD-90E0-C2BAF6489F33}"/>
              </a:ext>
            </a:extLst>
          </p:cNvPr>
          <p:cNvSpPr>
            <a:spLocks noGrp="1"/>
          </p:cNvSpPr>
          <p:nvPr>
            <p:ph idx="1"/>
          </p:nvPr>
        </p:nvSpPr>
        <p:spPr/>
        <p:txBody>
          <a:bodyPr>
            <a:normAutofit/>
          </a:bodyPr>
          <a:lstStyle/>
          <a:p>
            <a:r>
              <a:rPr lang="en-US" sz="2800" dirty="0"/>
              <a:t>Prepare by making a list of questions to ask about the job and company</a:t>
            </a:r>
          </a:p>
          <a:p>
            <a:pPr lvl="1"/>
            <a:r>
              <a:rPr lang="en-US" sz="2400" dirty="0"/>
              <a:t>Confirm organization structure</a:t>
            </a:r>
          </a:p>
          <a:p>
            <a:pPr lvl="1"/>
            <a:r>
              <a:rPr lang="en-US" sz="2400" dirty="0"/>
              <a:t>Ask about others in a group, both peers and experienced level staff</a:t>
            </a:r>
          </a:p>
          <a:p>
            <a:endParaRPr lang="en-US" sz="2800" dirty="0"/>
          </a:p>
        </p:txBody>
      </p:sp>
      <p:sp>
        <p:nvSpPr>
          <p:cNvPr id="2" name="Title 1">
            <a:extLst>
              <a:ext uri="{FF2B5EF4-FFF2-40B4-BE49-F238E27FC236}">
                <a16:creationId xmlns:a16="http://schemas.microsoft.com/office/drawing/2014/main" id="{C84E01D8-E246-4DD0-8974-FDF0022B3F11}"/>
              </a:ext>
            </a:extLst>
          </p:cNvPr>
          <p:cNvSpPr>
            <a:spLocks noGrp="1"/>
          </p:cNvSpPr>
          <p:nvPr>
            <p:ph type="title"/>
          </p:nvPr>
        </p:nvSpPr>
        <p:spPr/>
        <p:txBody>
          <a:bodyPr/>
          <a:lstStyle/>
          <a:p>
            <a:r>
              <a:rPr lang="en-US" dirty="0"/>
              <a:t>Demonstrate your preparation and interest</a:t>
            </a:r>
          </a:p>
        </p:txBody>
      </p:sp>
    </p:spTree>
    <p:extLst>
      <p:ext uri="{BB962C8B-B14F-4D97-AF65-F5344CB8AC3E}">
        <p14:creationId xmlns:p14="http://schemas.microsoft.com/office/powerpoint/2010/main" val="3524978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4E28EB-B34F-46F3-A67F-F9449A1BBE55}"/>
              </a:ext>
            </a:extLst>
          </p:cNvPr>
          <p:cNvSpPr>
            <a:spLocks noGrp="1"/>
          </p:cNvSpPr>
          <p:nvPr>
            <p:ph idx="1"/>
          </p:nvPr>
        </p:nvSpPr>
        <p:spPr/>
        <p:txBody>
          <a:bodyPr>
            <a:normAutofit fontScale="92500" lnSpcReduction="20000"/>
          </a:bodyPr>
          <a:lstStyle/>
          <a:p>
            <a:r>
              <a:rPr lang="en-US" sz="2800" dirty="0"/>
              <a:t>Prepare by creating “stories” to respond to behaviorally-based interview questions</a:t>
            </a:r>
          </a:p>
          <a:p>
            <a:r>
              <a:rPr lang="en-US" sz="2800" dirty="0"/>
              <a:t>Tell about what you have done in comparison to the job description</a:t>
            </a:r>
          </a:p>
          <a:p>
            <a:r>
              <a:rPr lang="en-US" sz="2800" dirty="0"/>
              <a:t>Talk about how you reacted in a given situation and how you may have reacted different with experience</a:t>
            </a:r>
          </a:p>
          <a:p>
            <a:r>
              <a:rPr lang="en-US" sz="2800" dirty="0"/>
              <a:t>Show confidence and maturity</a:t>
            </a:r>
          </a:p>
          <a:p>
            <a:pPr lvl="1"/>
            <a:r>
              <a:rPr lang="en-US" sz="2400" dirty="0"/>
              <a:t>Be confident, but not overly so</a:t>
            </a:r>
          </a:p>
        </p:txBody>
      </p:sp>
      <p:sp>
        <p:nvSpPr>
          <p:cNvPr id="2" name="Title 1">
            <a:extLst>
              <a:ext uri="{FF2B5EF4-FFF2-40B4-BE49-F238E27FC236}">
                <a16:creationId xmlns:a16="http://schemas.microsoft.com/office/drawing/2014/main" id="{CFB55F77-141A-4CD6-905D-B5966060E6CB}"/>
              </a:ext>
            </a:extLst>
          </p:cNvPr>
          <p:cNvSpPr>
            <a:spLocks noGrp="1"/>
          </p:cNvSpPr>
          <p:nvPr>
            <p:ph type="title"/>
          </p:nvPr>
        </p:nvSpPr>
        <p:spPr/>
        <p:txBody>
          <a:bodyPr/>
          <a:lstStyle/>
          <a:p>
            <a:r>
              <a:rPr lang="en-US" dirty="0"/>
              <a:t>Tell them who you are and show your worth</a:t>
            </a:r>
          </a:p>
        </p:txBody>
      </p:sp>
    </p:spTree>
    <p:extLst>
      <p:ext uri="{BB962C8B-B14F-4D97-AF65-F5344CB8AC3E}">
        <p14:creationId xmlns:p14="http://schemas.microsoft.com/office/powerpoint/2010/main" val="266734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AA90-21A3-4C35-823B-30A647565264}"/>
              </a:ext>
            </a:extLst>
          </p:cNvPr>
          <p:cNvSpPr>
            <a:spLocks noGrp="1"/>
          </p:cNvSpPr>
          <p:nvPr>
            <p:ph type="title"/>
          </p:nvPr>
        </p:nvSpPr>
        <p:spPr/>
        <p:txBody>
          <a:bodyPr/>
          <a:lstStyle/>
          <a:p>
            <a:r>
              <a:rPr lang="en-US" dirty="0"/>
              <a:t>Interview Types</a:t>
            </a:r>
          </a:p>
        </p:txBody>
      </p:sp>
      <p:sp>
        <p:nvSpPr>
          <p:cNvPr id="3" name="Text Placeholder 2">
            <a:extLst>
              <a:ext uri="{FF2B5EF4-FFF2-40B4-BE49-F238E27FC236}">
                <a16:creationId xmlns:a16="http://schemas.microsoft.com/office/drawing/2014/main" id="{59718F24-9BFE-4CD4-A10F-7E00B33DE7AB}"/>
              </a:ext>
            </a:extLst>
          </p:cNvPr>
          <p:cNvSpPr>
            <a:spLocks noGrp="1"/>
          </p:cNvSpPr>
          <p:nvPr>
            <p:ph type="body" idx="1"/>
          </p:nvPr>
        </p:nvSpPr>
        <p:spPr/>
        <p:txBody>
          <a:bodyPr/>
          <a:lstStyle/>
          <a:p>
            <a:pPr marL="342900" indent="-342900">
              <a:buFont typeface="Arial" panose="020B0604020202020204" pitchFamily="34" charset="0"/>
              <a:buChar char="•"/>
            </a:pPr>
            <a:r>
              <a:rPr lang="en-US" dirty="0"/>
              <a:t>Phone</a:t>
            </a:r>
          </a:p>
          <a:p>
            <a:pPr marL="342900" indent="-342900">
              <a:buFont typeface="Arial" panose="020B0604020202020204" pitchFamily="34" charset="0"/>
              <a:buChar char="•"/>
            </a:pPr>
            <a:r>
              <a:rPr lang="en-US" dirty="0"/>
              <a:t>Virtual</a:t>
            </a:r>
          </a:p>
          <a:p>
            <a:pPr marL="342900" indent="-342900">
              <a:buFont typeface="Arial" panose="020B0604020202020204" pitchFamily="34" charset="0"/>
              <a:buChar char="•"/>
            </a:pPr>
            <a:r>
              <a:rPr lang="en-US" dirty="0"/>
              <a:t>In Person</a:t>
            </a:r>
          </a:p>
        </p:txBody>
      </p:sp>
    </p:spTree>
    <p:extLst>
      <p:ext uri="{BB962C8B-B14F-4D97-AF65-F5344CB8AC3E}">
        <p14:creationId xmlns:p14="http://schemas.microsoft.com/office/powerpoint/2010/main" val="1118174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2FC914-0F4A-4563-97EF-1D2A6C4501A9}"/>
              </a:ext>
            </a:extLst>
          </p:cNvPr>
          <p:cNvSpPr>
            <a:spLocks noGrp="1"/>
          </p:cNvSpPr>
          <p:nvPr>
            <p:ph idx="1"/>
          </p:nvPr>
        </p:nvSpPr>
        <p:spPr/>
        <p:txBody>
          <a:bodyPr>
            <a:normAutofit/>
          </a:bodyPr>
          <a:lstStyle/>
          <a:p>
            <a:r>
              <a:rPr lang="en-US" sz="2800" dirty="0"/>
              <a:t>Prepare for phone interviews just like you would for face-to-face</a:t>
            </a:r>
          </a:p>
          <a:p>
            <a:pPr lvl="1"/>
            <a:r>
              <a:rPr lang="en-US" sz="2400" dirty="0"/>
              <a:t>Be professional and polite</a:t>
            </a:r>
          </a:p>
          <a:p>
            <a:pPr lvl="1"/>
            <a:r>
              <a:rPr lang="en-US" sz="2400" dirty="0"/>
              <a:t>Be ready at least 5 minutes in advance of the time</a:t>
            </a:r>
          </a:p>
          <a:p>
            <a:pPr lvl="1"/>
            <a:r>
              <a:rPr lang="en-US" sz="2400" dirty="0"/>
              <a:t>Reminder there may be a script and persons interviewing may not understand the job, may be a screener from HR</a:t>
            </a:r>
          </a:p>
          <a:p>
            <a:pPr marL="457200" lvl="1" indent="0">
              <a:buNone/>
            </a:pPr>
            <a:endParaRPr lang="en-US" sz="2400" dirty="0"/>
          </a:p>
          <a:p>
            <a:endParaRPr lang="en-US" sz="2800" dirty="0"/>
          </a:p>
        </p:txBody>
      </p:sp>
      <p:sp>
        <p:nvSpPr>
          <p:cNvPr id="2" name="Title 1">
            <a:extLst>
              <a:ext uri="{FF2B5EF4-FFF2-40B4-BE49-F238E27FC236}">
                <a16:creationId xmlns:a16="http://schemas.microsoft.com/office/drawing/2014/main" id="{A5B9FF32-F72D-48AF-ADDE-DE76F169FCAE}"/>
              </a:ext>
            </a:extLst>
          </p:cNvPr>
          <p:cNvSpPr>
            <a:spLocks noGrp="1"/>
          </p:cNvSpPr>
          <p:nvPr>
            <p:ph type="title"/>
          </p:nvPr>
        </p:nvSpPr>
        <p:spPr/>
        <p:txBody>
          <a:bodyPr/>
          <a:lstStyle/>
          <a:p>
            <a:r>
              <a:rPr lang="en-US" dirty="0"/>
              <a:t>Phone interviews</a:t>
            </a:r>
          </a:p>
        </p:txBody>
      </p:sp>
    </p:spTree>
    <p:extLst>
      <p:ext uri="{BB962C8B-B14F-4D97-AF65-F5344CB8AC3E}">
        <p14:creationId xmlns:p14="http://schemas.microsoft.com/office/powerpoint/2010/main" val="328986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7CC6B9-E1B9-467D-A673-111A772C4F89}"/>
              </a:ext>
            </a:extLst>
          </p:cNvPr>
          <p:cNvSpPr>
            <a:spLocks noGrp="1"/>
          </p:cNvSpPr>
          <p:nvPr>
            <p:ph idx="1"/>
          </p:nvPr>
        </p:nvSpPr>
        <p:spPr>
          <a:xfrm>
            <a:off x="636998" y="2352783"/>
            <a:ext cx="10839236" cy="4263774"/>
          </a:xfrm>
        </p:spPr>
        <p:txBody>
          <a:bodyPr>
            <a:normAutofit lnSpcReduction="10000"/>
          </a:bodyPr>
          <a:lstStyle/>
          <a:p>
            <a:r>
              <a:rPr lang="en-US" sz="2400" dirty="0"/>
              <a:t>Many job interviews are being held virtually</a:t>
            </a:r>
          </a:p>
          <a:p>
            <a:r>
              <a:rPr lang="en-US" sz="2400" dirty="0"/>
              <a:t>Prior to your interview, be sure to:</a:t>
            </a:r>
          </a:p>
          <a:p>
            <a:pPr lvl="1"/>
            <a:r>
              <a:rPr lang="en-US" sz="2000" dirty="0"/>
              <a:t>Test your technology</a:t>
            </a:r>
          </a:p>
          <a:p>
            <a:pPr lvl="2"/>
            <a:r>
              <a:rPr lang="en-US" sz="1800" dirty="0"/>
              <a:t>Are your ear buds charged or headphones working? </a:t>
            </a:r>
          </a:p>
          <a:p>
            <a:pPr lvl="2"/>
            <a:r>
              <a:rPr lang="en-US" sz="1800" dirty="0"/>
              <a:t>Can you log into the website or do you have the necessary software downloaded (Zoom, Google Meet, etc.)?</a:t>
            </a:r>
          </a:p>
          <a:p>
            <a:pPr lvl="1"/>
            <a:r>
              <a:rPr lang="en-US" sz="2000" dirty="0"/>
              <a:t>Test your camera angle</a:t>
            </a:r>
          </a:p>
          <a:p>
            <a:pPr lvl="2"/>
            <a:r>
              <a:rPr lang="en-US" sz="1800" dirty="0"/>
              <a:t>Are you properly framed in the picture?</a:t>
            </a:r>
          </a:p>
          <a:p>
            <a:pPr lvl="2"/>
            <a:r>
              <a:rPr lang="en-US" sz="1800" dirty="0"/>
              <a:t>Is there anything around you that you would not want to show up during the interview?</a:t>
            </a:r>
          </a:p>
          <a:p>
            <a:pPr lvl="1"/>
            <a:r>
              <a:rPr lang="en-US" sz="2000" dirty="0"/>
              <a:t>Limit distractions – roommates, pets, cell phones</a:t>
            </a:r>
          </a:p>
        </p:txBody>
      </p:sp>
      <p:sp>
        <p:nvSpPr>
          <p:cNvPr id="4" name="Title 3">
            <a:extLst>
              <a:ext uri="{FF2B5EF4-FFF2-40B4-BE49-F238E27FC236}">
                <a16:creationId xmlns:a16="http://schemas.microsoft.com/office/drawing/2014/main" id="{4A2B3AFC-E53C-4B4F-8C74-650F7F791CCC}"/>
              </a:ext>
            </a:extLst>
          </p:cNvPr>
          <p:cNvSpPr>
            <a:spLocks noGrp="1"/>
          </p:cNvSpPr>
          <p:nvPr>
            <p:ph type="title"/>
          </p:nvPr>
        </p:nvSpPr>
        <p:spPr/>
        <p:txBody>
          <a:bodyPr/>
          <a:lstStyle/>
          <a:p>
            <a:r>
              <a:rPr lang="en-US" dirty="0"/>
              <a:t>Preparing for an Interview: Virtual Interviews</a:t>
            </a:r>
          </a:p>
        </p:txBody>
      </p:sp>
    </p:spTree>
    <p:extLst>
      <p:ext uri="{BB962C8B-B14F-4D97-AF65-F5344CB8AC3E}">
        <p14:creationId xmlns:p14="http://schemas.microsoft.com/office/powerpoint/2010/main" val="694379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C9E721-320F-4997-9CB7-45DDAE8F4B5C}"/>
              </a:ext>
            </a:extLst>
          </p:cNvPr>
          <p:cNvSpPr>
            <a:spLocks noGrp="1"/>
          </p:cNvSpPr>
          <p:nvPr>
            <p:ph idx="1"/>
          </p:nvPr>
        </p:nvSpPr>
        <p:spPr>
          <a:xfrm>
            <a:off x="1154954" y="2385838"/>
            <a:ext cx="8825659" cy="4292363"/>
          </a:xfrm>
        </p:spPr>
        <p:txBody>
          <a:bodyPr>
            <a:noAutofit/>
          </a:bodyPr>
          <a:lstStyle/>
          <a:p>
            <a:r>
              <a:rPr lang="en-US" dirty="0"/>
              <a:t>Don’t arrive late or too early</a:t>
            </a:r>
          </a:p>
          <a:p>
            <a:pPr lvl="1"/>
            <a:r>
              <a:rPr lang="en-US" sz="1800" dirty="0"/>
              <a:t>Make a test drive at the same time of the interview, if you can</a:t>
            </a:r>
          </a:p>
          <a:p>
            <a:pPr lvl="1"/>
            <a:r>
              <a:rPr lang="en-US" sz="1800" dirty="0"/>
              <a:t>Check traffic</a:t>
            </a:r>
          </a:p>
          <a:p>
            <a:r>
              <a:rPr lang="en-US" dirty="0"/>
              <a:t>Make a good first impression</a:t>
            </a:r>
          </a:p>
          <a:p>
            <a:pPr lvl="1"/>
            <a:r>
              <a:rPr lang="en-US" sz="1800" dirty="0"/>
              <a:t>Attire</a:t>
            </a:r>
            <a:endParaRPr lang="en-US" sz="1800" dirty="0">
              <a:solidFill>
                <a:srgbClr val="00B0F0"/>
              </a:solidFill>
            </a:endParaRPr>
          </a:p>
          <a:p>
            <a:pPr lvl="2"/>
            <a:r>
              <a:rPr lang="en-US" sz="1800" dirty="0"/>
              <a:t>Verify expectation (safety shoes)</a:t>
            </a:r>
          </a:p>
          <a:p>
            <a:pPr lvl="1"/>
            <a:r>
              <a:rPr lang="en-US" sz="1800" dirty="0"/>
              <a:t>Fragrance-free</a:t>
            </a:r>
          </a:p>
          <a:p>
            <a:pPr lvl="1"/>
            <a:r>
              <a:rPr lang="en-US" sz="1800" dirty="0"/>
              <a:t>Eye contact</a:t>
            </a:r>
          </a:p>
          <a:p>
            <a:pPr lvl="1"/>
            <a:r>
              <a:rPr lang="en-US" sz="1800" dirty="0"/>
              <a:t>Smile</a:t>
            </a:r>
          </a:p>
          <a:p>
            <a:pPr lvl="1"/>
            <a:r>
              <a:rPr lang="en-US" sz="1800" dirty="0"/>
              <a:t>Firm handshake, but not over firm or arm shaking</a:t>
            </a:r>
          </a:p>
        </p:txBody>
      </p:sp>
      <p:sp>
        <p:nvSpPr>
          <p:cNvPr id="2" name="Title 1">
            <a:extLst>
              <a:ext uri="{FF2B5EF4-FFF2-40B4-BE49-F238E27FC236}">
                <a16:creationId xmlns:a16="http://schemas.microsoft.com/office/drawing/2014/main" id="{40EDB0C7-6029-4E29-A131-8B9FB83BBEAC}"/>
              </a:ext>
            </a:extLst>
          </p:cNvPr>
          <p:cNvSpPr>
            <a:spLocks noGrp="1"/>
          </p:cNvSpPr>
          <p:nvPr>
            <p:ph type="title"/>
          </p:nvPr>
        </p:nvSpPr>
        <p:spPr/>
        <p:txBody>
          <a:bodyPr/>
          <a:lstStyle/>
          <a:p>
            <a:r>
              <a:rPr lang="en-US" dirty="0"/>
              <a:t>In Person Interview</a:t>
            </a:r>
          </a:p>
        </p:txBody>
      </p:sp>
    </p:spTree>
    <p:extLst>
      <p:ext uri="{BB962C8B-B14F-4D97-AF65-F5344CB8AC3E}">
        <p14:creationId xmlns:p14="http://schemas.microsoft.com/office/powerpoint/2010/main" val="18401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23C0A0-0276-4847-9511-CD552269B393}"/>
              </a:ext>
            </a:extLst>
          </p:cNvPr>
          <p:cNvSpPr>
            <a:spLocks noGrp="1"/>
          </p:cNvSpPr>
          <p:nvPr>
            <p:ph idx="1"/>
          </p:nvPr>
        </p:nvSpPr>
        <p:spPr>
          <a:xfrm>
            <a:off x="1154954" y="2404153"/>
            <a:ext cx="7505469" cy="4119937"/>
          </a:xfrm>
        </p:spPr>
        <p:txBody>
          <a:bodyPr>
            <a:normAutofit fontScale="92500"/>
          </a:bodyPr>
          <a:lstStyle/>
          <a:p>
            <a:r>
              <a:rPr lang="en-US" sz="2000" dirty="0"/>
              <a:t>Arrive early but not too early</a:t>
            </a:r>
          </a:p>
          <a:p>
            <a:r>
              <a:rPr lang="en-US" sz="2000" dirty="0"/>
              <a:t>Find out any specific site requirements for access to the site/building and build in enough time</a:t>
            </a:r>
          </a:p>
          <a:p>
            <a:r>
              <a:rPr lang="en-US" sz="2000" dirty="0"/>
              <a:t>Bring a copy of your resume, references, examples of your work</a:t>
            </a:r>
          </a:p>
          <a:p>
            <a:r>
              <a:rPr lang="en-US" sz="2000" dirty="0"/>
              <a:t>Avoid discussing salary requirements until the right time</a:t>
            </a:r>
          </a:p>
          <a:p>
            <a:r>
              <a:rPr lang="en-US" sz="2000" dirty="0"/>
              <a:t>Be prepared with questions, check the company website</a:t>
            </a:r>
          </a:p>
          <a:p>
            <a:r>
              <a:rPr lang="en-US" sz="2000" dirty="0"/>
              <a:t>Ask others what they know about the company and the job</a:t>
            </a:r>
          </a:p>
          <a:p>
            <a:r>
              <a:rPr lang="en-US" sz="2000" dirty="0"/>
              <a:t>Avoid interviewing for a job you know you would not take</a:t>
            </a:r>
          </a:p>
        </p:txBody>
      </p:sp>
      <p:sp>
        <p:nvSpPr>
          <p:cNvPr id="2" name="Title 1">
            <a:extLst>
              <a:ext uri="{FF2B5EF4-FFF2-40B4-BE49-F238E27FC236}">
                <a16:creationId xmlns:a16="http://schemas.microsoft.com/office/drawing/2014/main" id="{0B266121-AC96-429B-A6CD-FDE92D1A685C}"/>
              </a:ext>
            </a:extLst>
          </p:cNvPr>
          <p:cNvSpPr>
            <a:spLocks noGrp="1"/>
          </p:cNvSpPr>
          <p:nvPr>
            <p:ph type="title"/>
          </p:nvPr>
        </p:nvSpPr>
        <p:spPr/>
        <p:txBody>
          <a:bodyPr/>
          <a:lstStyle/>
          <a:p>
            <a:r>
              <a:rPr lang="en-US" dirty="0"/>
              <a:t>Final preparation for the Interview</a:t>
            </a:r>
          </a:p>
        </p:txBody>
      </p:sp>
      <p:pic>
        <p:nvPicPr>
          <p:cNvPr id="4" name="Picture 3">
            <a:extLst>
              <a:ext uri="{FF2B5EF4-FFF2-40B4-BE49-F238E27FC236}">
                <a16:creationId xmlns:a16="http://schemas.microsoft.com/office/drawing/2014/main" id="{4CDB7F0A-BE20-49BD-9BA6-7A2E794CD563}"/>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6842" y="2836730"/>
            <a:ext cx="3557376"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582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58A631-5667-426E-AF19-03516DB625D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49927D2F-FCE4-484B-B11F-33E091B55C5F}"/>
              </a:ext>
            </a:extLst>
          </p:cNvPr>
          <p:cNvSpPr>
            <a:spLocks noGrp="1"/>
          </p:cNvSpPr>
          <p:nvPr>
            <p:ph type="body" idx="1"/>
          </p:nvPr>
        </p:nvSpPr>
        <p:spPr/>
        <p:txBody>
          <a:bodyPr/>
          <a:lstStyle/>
          <a:p>
            <a:r>
              <a:rPr lang="en-US" dirty="0"/>
              <a:t>Dos and Don’ts from Recruiters</a:t>
            </a:r>
          </a:p>
        </p:txBody>
      </p:sp>
    </p:spTree>
    <p:extLst>
      <p:ext uri="{BB962C8B-B14F-4D97-AF65-F5344CB8AC3E}">
        <p14:creationId xmlns:p14="http://schemas.microsoft.com/office/powerpoint/2010/main" val="890340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449F8-95B6-42CE-B91F-C3D59362F323}"/>
              </a:ext>
            </a:extLst>
          </p:cNvPr>
          <p:cNvSpPr>
            <a:spLocks noGrp="1"/>
          </p:cNvSpPr>
          <p:nvPr>
            <p:ph idx="1"/>
          </p:nvPr>
        </p:nvSpPr>
        <p:spPr/>
        <p:txBody>
          <a:bodyPr>
            <a:normAutofit fontScale="85000" lnSpcReduction="20000"/>
          </a:bodyPr>
          <a:lstStyle/>
          <a:p>
            <a:pPr lvl="1"/>
            <a:r>
              <a:rPr lang="en-US" sz="2400" dirty="0"/>
              <a:t>Understand who is looking for people, hiring manager, locations</a:t>
            </a:r>
          </a:p>
          <a:p>
            <a:pPr lvl="1"/>
            <a:r>
              <a:rPr lang="en-US" sz="2400" dirty="0"/>
              <a:t>Address the company and or hiring manager specifically in all correspondence</a:t>
            </a:r>
          </a:p>
          <a:p>
            <a:pPr lvl="1"/>
            <a:r>
              <a:rPr lang="en-US" sz="2400" dirty="0"/>
              <a:t>Prepare correspondence to link to the position description</a:t>
            </a:r>
          </a:p>
          <a:p>
            <a:pPr lvl="1"/>
            <a:r>
              <a:rPr lang="en-US" sz="2400" dirty="0"/>
              <a:t>Research!!!!</a:t>
            </a:r>
          </a:p>
          <a:p>
            <a:pPr lvl="1"/>
            <a:r>
              <a:rPr lang="en-US" sz="2400" dirty="0"/>
              <a:t>Understand the company products or services</a:t>
            </a:r>
          </a:p>
          <a:p>
            <a:pPr lvl="1"/>
            <a:r>
              <a:rPr lang="en-US" sz="2400" dirty="0"/>
              <a:t>Know what job you would like to do</a:t>
            </a:r>
          </a:p>
          <a:p>
            <a:pPr lvl="1"/>
            <a:r>
              <a:rPr lang="en-US" sz="2400" dirty="0"/>
              <a:t>Spell/Grammar check everything</a:t>
            </a:r>
          </a:p>
          <a:p>
            <a:pPr lvl="1"/>
            <a:r>
              <a:rPr lang="en-US" sz="2400" dirty="0"/>
              <a:t>Get it in writing!!</a:t>
            </a:r>
          </a:p>
        </p:txBody>
      </p:sp>
      <p:sp>
        <p:nvSpPr>
          <p:cNvPr id="2" name="Title 1">
            <a:extLst>
              <a:ext uri="{FF2B5EF4-FFF2-40B4-BE49-F238E27FC236}">
                <a16:creationId xmlns:a16="http://schemas.microsoft.com/office/drawing/2014/main" id="{7AEB401A-2A79-41EC-B119-624A65BBAB99}"/>
              </a:ext>
            </a:extLst>
          </p:cNvPr>
          <p:cNvSpPr>
            <a:spLocks noGrp="1"/>
          </p:cNvSpPr>
          <p:nvPr>
            <p:ph type="title"/>
          </p:nvPr>
        </p:nvSpPr>
        <p:spPr/>
        <p:txBody>
          <a:bodyPr/>
          <a:lstStyle/>
          <a:p>
            <a:r>
              <a:rPr lang="en-US" dirty="0"/>
              <a:t>Hiring Perspectives - Dos</a:t>
            </a:r>
          </a:p>
        </p:txBody>
      </p:sp>
    </p:spTree>
    <p:extLst>
      <p:ext uri="{BB962C8B-B14F-4D97-AF65-F5344CB8AC3E}">
        <p14:creationId xmlns:p14="http://schemas.microsoft.com/office/powerpoint/2010/main" val="3258386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B71D45-C264-4454-82DF-C98ADEA210A7}"/>
              </a:ext>
            </a:extLst>
          </p:cNvPr>
          <p:cNvSpPr>
            <a:spLocks noGrp="1"/>
          </p:cNvSpPr>
          <p:nvPr>
            <p:ph idx="1"/>
          </p:nvPr>
        </p:nvSpPr>
        <p:spPr>
          <a:xfrm>
            <a:off x="1154954" y="2407557"/>
            <a:ext cx="8825659" cy="4045494"/>
          </a:xfrm>
        </p:spPr>
        <p:txBody>
          <a:bodyPr>
            <a:normAutofit/>
          </a:bodyPr>
          <a:lstStyle/>
          <a:p>
            <a:pPr lvl="1"/>
            <a:r>
              <a:rPr lang="en-US" sz="2200" dirty="0"/>
              <a:t>Don’t send out blanket resumes</a:t>
            </a:r>
          </a:p>
          <a:p>
            <a:pPr lvl="1"/>
            <a:r>
              <a:rPr lang="en-US" sz="2200" dirty="0"/>
              <a:t>One size does not fit all, short and sweet, searchable</a:t>
            </a:r>
          </a:p>
          <a:p>
            <a:pPr lvl="1"/>
            <a:r>
              <a:rPr lang="en-US" sz="2200" dirty="0"/>
              <a:t>Review your skeletons, Facebook, LinkedIn, Twitter, social media</a:t>
            </a:r>
          </a:p>
          <a:p>
            <a:pPr lvl="1"/>
            <a:r>
              <a:rPr lang="en-US" sz="2200" dirty="0"/>
              <a:t>You may only get one chance</a:t>
            </a:r>
          </a:p>
          <a:p>
            <a:pPr lvl="1"/>
            <a:r>
              <a:rPr lang="en-US" sz="2200" dirty="0"/>
              <a:t>Don’t be late!!</a:t>
            </a:r>
          </a:p>
          <a:p>
            <a:pPr lvl="1"/>
            <a:r>
              <a:rPr lang="en-US" sz="2200" dirty="0"/>
              <a:t>Tell the truth, they will find out quickly</a:t>
            </a:r>
          </a:p>
          <a:p>
            <a:pPr lvl="1"/>
            <a:r>
              <a:rPr lang="en-US" sz="2200" dirty="0"/>
              <a:t>Don’t expect all companies to be the same or looking for the same skill set</a:t>
            </a:r>
          </a:p>
        </p:txBody>
      </p:sp>
      <p:sp>
        <p:nvSpPr>
          <p:cNvPr id="2" name="Title 1">
            <a:extLst>
              <a:ext uri="{FF2B5EF4-FFF2-40B4-BE49-F238E27FC236}">
                <a16:creationId xmlns:a16="http://schemas.microsoft.com/office/drawing/2014/main" id="{0E806326-47CD-4D61-9BA3-F4D69BC5CE18}"/>
              </a:ext>
            </a:extLst>
          </p:cNvPr>
          <p:cNvSpPr>
            <a:spLocks noGrp="1"/>
          </p:cNvSpPr>
          <p:nvPr>
            <p:ph type="title"/>
          </p:nvPr>
        </p:nvSpPr>
        <p:spPr/>
        <p:txBody>
          <a:bodyPr/>
          <a:lstStyle/>
          <a:p>
            <a:r>
              <a:rPr lang="en-US" dirty="0"/>
              <a:t>Hiring Perspectives – Don'ts</a:t>
            </a:r>
          </a:p>
        </p:txBody>
      </p:sp>
    </p:spTree>
    <p:extLst>
      <p:ext uri="{BB962C8B-B14F-4D97-AF65-F5344CB8AC3E}">
        <p14:creationId xmlns:p14="http://schemas.microsoft.com/office/powerpoint/2010/main" val="1961178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9299566-EE50-42F4-9A8B-FCF76C5CC56C}"/>
              </a:ext>
            </a:extLst>
          </p:cNvPr>
          <p:cNvSpPr>
            <a:spLocks noGrp="1"/>
          </p:cNvSpPr>
          <p:nvPr>
            <p:ph idx="1"/>
          </p:nvPr>
        </p:nvSpPr>
        <p:spPr>
          <a:xfrm>
            <a:off x="904354" y="2631629"/>
            <a:ext cx="6294936" cy="1244912"/>
          </a:xfrm>
        </p:spPr>
        <p:txBody>
          <a:bodyPr>
            <a:normAutofit/>
          </a:bodyPr>
          <a:lstStyle/>
          <a:p>
            <a:r>
              <a:rPr lang="en-US" sz="2200" b="1" dirty="0"/>
              <a:t>Brandi Kissel, CIH, CSP, COHC</a:t>
            </a:r>
          </a:p>
          <a:p>
            <a:pPr lvl="1"/>
            <a:r>
              <a:rPr lang="en-US" sz="1800" dirty="0"/>
              <a:t>Industrial Hygiene and Wellness Manager</a:t>
            </a:r>
          </a:p>
          <a:p>
            <a:pPr lvl="1"/>
            <a:r>
              <a:rPr lang="en-US" sz="1800" dirty="0"/>
              <a:t>The Mosaic Company</a:t>
            </a:r>
          </a:p>
        </p:txBody>
      </p:sp>
      <p:sp>
        <p:nvSpPr>
          <p:cNvPr id="5" name="Title 4">
            <a:extLst>
              <a:ext uri="{FF2B5EF4-FFF2-40B4-BE49-F238E27FC236}">
                <a16:creationId xmlns:a16="http://schemas.microsoft.com/office/drawing/2014/main" id="{B7EC5DA4-5413-4AD9-923F-5E1E6E64CE85}"/>
              </a:ext>
            </a:extLst>
          </p:cNvPr>
          <p:cNvSpPr>
            <a:spLocks noGrp="1"/>
          </p:cNvSpPr>
          <p:nvPr>
            <p:ph type="title"/>
          </p:nvPr>
        </p:nvSpPr>
        <p:spPr/>
        <p:txBody>
          <a:bodyPr/>
          <a:lstStyle/>
          <a:p>
            <a:r>
              <a:rPr lang="en-US" dirty="0"/>
              <a:t>Presenter</a:t>
            </a:r>
          </a:p>
        </p:txBody>
      </p:sp>
      <p:pic>
        <p:nvPicPr>
          <p:cNvPr id="7" name="Picture 6" descr="A person with a flower in the hair&#10;&#10;Description automatically generated with medium confidence">
            <a:extLst>
              <a:ext uri="{FF2B5EF4-FFF2-40B4-BE49-F238E27FC236}">
                <a16:creationId xmlns:a16="http://schemas.microsoft.com/office/drawing/2014/main" id="{450EFFAD-2705-483E-A95B-A859A89AF64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598" t="22911"/>
          <a:stretch/>
        </p:blipFill>
        <p:spPr>
          <a:xfrm>
            <a:off x="8106604" y="2631629"/>
            <a:ext cx="3619525" cy="3940935"/>
          </a:xfrm>
          <a:prstGeom prst="rect">
            <a:avLst/>
          </a:prstGeom>
        </p:spPr>
      </p:pic>
      <p:pic>
        <p:nvPicPr>
          <p:cNvPr id="11" name="Picture 10" descr="A picture containing fabric&#10;&#10;Description automatically generated">
            <a:extLst>
              <a:ext uri="{FF2B5EF4-FFF2-40B4-BE49-F238E27FC236}">
                <a16:creationId xmlns:a16="http://schemas.microsoft.com/office/drawing/2014/main" id="{FEE765F5-5C6D-47F5-9B25-38733E92A79A}"/>
              </a:ext>
            </a:extLst>
          </p:cNvPr>
          <p:cNvPicPr>
            <a:picLocks noChangeAspect="1"/>
          </p:cNvPicPr>
          <p:nvPr/>
        </p:nvPicPr>
        <p:blipFill rotWithShape="1">
          <a:blip r:embed="rId5">
            <a:extLst>
              <a:ext uri="{28A0092B-C50C-407E-A947-70E740481C1C}">
                <a14:useLocalDpi xmlns:a14="http://schemas.microsoft.com/office/drawing/2010/main" val="0"/>
              </a:ext>
            </a:extLst>
          </a:blip>
          <a:srcRect l="11456" r="6666"/>
          <a:stretch/>
        </p:blipFill>
        <p:spPr>
          <a:xfrm rot="5400000">
            <a:off x="551319" y="4479934"/>
            <a:ext cx="1897534" cy="1738136"/>
          </a:xfrm>
          <a:prstGeom prst="rect">
            <a:avLst/>
          </a:prstGeom>
        </p:spPr>
      </p:pic>
      <p:sp>
        <p:nvSpPr>
          <p:cNvPr id="14" name="Content Placeholder 5">
            <a:extLst>
              <a:ext uri="{FF2B5EF4-FFF2-40B4-BE49-F238E27FC236}">
                <a16:creationId xmlns:a16="http://schemas.microsoft.com/office/drawing/2014/main" id="{AF9C23E6-06D1-4589-863B-2EAF36ACC1F1}"/>
              </a:ext>
            </a:extLst>
          </p:cNvPr>
          <p:cNvSpPr txBox="1">
            <a:spLocks/>
          </p:cNvSpPr>
          <p:nvPr/>
        </p:nvSpPr>
        <p:spPr>
          <a:xfrm>
            <a:off x="2369154" y="4400234"/>
            <a:ext cx="4830136" cy="189753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dirty="0"/>
          </a:p>
          <a:p>
            <a:r>
              <a:rPr lang="en-US" dirty="0"/>
              <a:t>Fun Fact:</a:t>
            </a:r>
          </a:p>
          <a:p>
            <a:pPr lvl="1"/>
            <a:r>
              <a:rPr lang="en-US" dirty="0"/>
              <a:t>I crochet when not taking cooking classes or exploring surrounding nature areas.</a:t>
            </a:r>
          </a:p>
        </p:txBody>
      </p:sp>
    </p:spTree>
    <p:extLst>
      <p:ext uri="{BB962C8B-B14F-4D97-AF65-F5344CB8AC3E}">
        <p14:creationId xmlns:p14="http://schemas.microsoft.com/office/powerpoint/2010/main" val="2545588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Write down one tip you learned in this session</a:t>
            </a:r>
          </a:p>
        </p:txBody>
      </p:sp>
      <p:sp>
        <p:nvSpPr>
          <p:cNvPr id="2" name="Title 1"/>
          <p:cNvSpPr>
            <a:spLocks noGrp="1"/>
          </p:cNvSpPr>
          <p:nvPr>
            <p:ph type="title"/>
          </p:nvPr>
        </p:nvSpPr>
        <p:spPr/>
        <p:txBody>
          <a:bodyPr/>
          <a:lstStyle/>
          <a:p>
            <a:r>
              <a:rPr lang="en-US" dirty="0"/>
              <a:t>Wrapping Up</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938" y="3118485"/>
            <a:ext cx="25241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78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04F082-3821-474A-A1A4-0FB01A5A1B1D}"/>
              </a:ext>
            </a:extLst>
          </p:cNvPr>
          <p:cNvSpPr>
            <a:spLocks noGrp="1"/>
          </p:cNvSpPr>
          <p:nvPr>
            <p:ph idx="1"/>
          </p:nvPr>
        </p:nvSpPr>
        <p:spPr/>
        <p:txBody>
          <a:bodyPr>
            <a:normAutofit fontScale="85000" lnSpcReduction="20000"/>
          </a:bodyPr>
          <a:lstStyle/>
          <a:p>
            <a:r>
              <a:rPr lang="en-US" sz="2520" dirty="0"/>
              <a:t>Use every resource available, network, colleagues, professional organizations, etc.</a:t>
            </a:r>
          </a:p>
          <a:p>
            <a:r>
              <a:rPr lang="en-US" sz="2520" dirty="0"/>
              <a:t>Prepare a specific resume, searchable to the job description</a:t>
            </a:r>
          </a:p>
          <a:p>
            <a:r>
              <a:rPr lang="en-US" sz="2520" dirty="0"/>
              <a:t>Prepare for the interview</a:t>
            </a:r>
          </a:p>
          <a:p>
            <a:pPr lvl="1"/>
            <a:r>
              <a:rPr lang="en-US" sz="2520" dirty="0"/>
              <a:t>Do a mock interview with a friend</a:t>
            </a:r>
          </a:p>
          <a:p>
            <a:pPr lvl="1"/>
            <a:r>
              <a:rPr lang="en-US" sz="2520" dirty="0"/>
              <a:t>Prepare questions, anticipate questions</a:t>
            </a:r>
          </a:p>
          <a:p>
            <a:r>
              <a:rPr lang="en-US" sz="2520" dirty="0"/>
              <a:t>Don’t be late</a:t>
            </a:r>
          </a:p>
          <a:p>
            <a:r>
              <a:rPr lang="en-US" sz="2520" dirty="0"/>
              <a:t>Thank the interviewer</a:t>
            </a:r>
          </a:p>
          <a:p>
            <a:r>
              <a:rPr lang="en-US" sz="2520" dirty="0"/>
              <a:t>Send a follow up letter, email, note, etc.</a:t>
            </a:r>
          </a:p>
          <a:p>
            <a:endParaRPr lang="en-US" dirty="0"/>
          </a:p>
        </p:txBody>
      </p:sp>
      <p:sp>
        <p:nvSpPr>
          <p:cNvPr id="2" name="Title 1">
            <a:extLst>
              <a:ext uri="{FF2B5EF4-FFF2-40B4-BE49-F238E27FC236}">
                <a16:creationId xmlns:a16="http://schemas.microsoft.com/office/drawing/2014/main" id="{4CCAA630-727C-40A4-9CFE-A5CB5C50B610}"/>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1644305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1221-F76A-425A-95E9-120DC6D26DEE}"/>
              </a:ext>
            </a:extLst>
          </p:cNvPr>
          <p:cNvSpPr>
            <a:spLocks noGrp="1"/>
          </p:cNvSpPr>
          <p:nvPr>
            <p:ph type="title"/>
          </p:nvPr>
        </p:nvSpPr>
        <p:spPr/>
        <p:txBody>
          <a:bodyPr/>
          <a:lstStyle/>
          <a:p>
            <a:r>
              <a:rPr lang="en-US" dirty="0"/>
              <a:t>Co-Collaborators</a:t>
            </a:r>
          </a:p>
        </p:txBody>
      </p:sp>
      <p:sp>
        <p:nvSpPr>
          <p:cNvPr id="3" name="Content Placeholder 2">
            <a:extLst>
              <a:ext uri="{FF2B5EF4-FFF2-40B4-BE49-F238E27FC236}">
                <a16:creationId xmlns:a16="http://schemas.microsoft.com/office/drawing/2014/main" id="{B0CA226F-785F-4190-A19A-B6F48E959EC4}"/>
              </a:ext>
            </a:extLst>
          </p:cNvPr>
          <p:cNvSpPr>
            <a:spLocks noGrp="1"/>
          </p:cNvSpPr>
          <p:nvPr>
            <p:ph idx="1"/>
          </p:nvPr>
        </p:nvSpPr>
        <p:spPr>
          <a:xfrm>
            <a:off x="1154954" y="2603499"/>
            <a:ext cx="8825659" cy="3738577"/>
          </a:xfrm>
        </p:spPr>
        <p:txBody>
          <a:bodyPr/>
          <a:lstStyle/>
          <a:p>
            <a:r>
              <a:rPr lang="en-US" sz="2000" dirty="0"/>
              <a:t>Thomas L. Blank, CIH, CSP, FAIHA</a:t>
            </a:r>
          </a:p>
          <a:p>
            <a:pPr lvl="1"/>
            <a:r>
              <a:rPr lang="en-US" sz="1800" dirty="0"/>
              <a:t>Semi-Retired Professional</a:t>
            </a:r>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r>
              <a:rPr lang="en-US" sz="2000" dirty="0"/>
              <a:t>Franky Spangler, PHR, SHRM-SCP</a:t>
            </a:r>
          </a:p>
          <a:p>
            <a:pPr lvl="1"/>
            <a:r>
              <a:rPr lang="en-US" sz="1800" dirty="0"/>
              <a:t>Director of Human Resources</a:t>
            </a:r>
          </a:p>
          <a:p>
            <a:pPr lvl="1"/>
            <a:r>
              <a:rPr lang="en-US" sz="1800" dirty="0"/>
              <a:t>AIHA</a:t>
            </a:r>
          </a:p>
          <a:p>
            <a:endParaRPr lang="en-US" dirty="0"/>
          </a:p>
        </p:txBody>
      </p:sp>
      <p:sp>
        <p:nvSpPr>
          <p:cNvPr id="5" name="Content Placeholder 5">
            <a:extLst>
              <a:ext uri="{FF2B5EF4-FFF2-40B4-BE49-F238E27FC236}">
                <a16:creationId xmlns:a16="http://schemas.microsoft.com/office/drawing/2014/main" id="{D963A445-583D-44CA-9944-3710AE513C42}"/>
              </a:ext>
            </a:extLst>
          </p:cNvPr>
          <p:cNvSpPr txBox="1">
            <a:spLocks/>
          </p:cNvSpPr>
          <p:nvPr/>
        </p:nvSpPr>
        <p:spPr>
          <a:xfrm>
            <a:off x="6058987" y="3429000"/>
            <a:ext cx="6352999" cy="2489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DD6B28"/>
              </a:buClr>
              <a:buFont typeface="Arial" panose="020B0604020202020204" pitchFamily="34" charset="0"/>
              <a:buChar char="•"/>
              <a:defRPr sz="2800" kern="1200">
                <a:solidFill>
                  <a:srgbClr val="021E5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D6B28"/>
              </a:buClr>
              <a:buFont typeface="Arial" panose="020B0604020202020204" pitchFamily="34" charset="0"/>
              <a:buChar char="•"/>
              <a:defRPr sz="2400" kern="1200">
                <a:solidFill>
                  <a:srgbClr val="021E5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D6B28"/>
              </a:buClr>
              <a:buFont typeface="Arial" panose="020B0604020202020204" pitchFamily="34" charset="0"/>
              <a:buChar char="•"/>
              <a:defRPr sz="2000" kern="1200">
                <a:solidFill>
                  <a:srgbClr val="021E5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D6B28"/>
              </a:buClr>
              <a:buFont typeface="Arial" panose="020B0604020202020204" pitchFamily="34" charset="0"/>
              <a:buChar char="•"/>
              <a:defRPr sz="1800" kern="1200">
                <a:solidFill>
                  <a:srgbClr val="021E5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D6B28"/>
              </a:buClr>
              <a:buFont typeface="Arial" panose="020B0604020202020204" pitchFamily="34" charset="0"/>
              <a:buChar char="•"/>
              <a:defRPr sz="1800" kern="1200">
                <a:solidFill>
                  <a:srgbClr val="021E5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Picture 2">
            <a:extLst>
              <a:ext uri="{FF2B5EF4-FFF2-40B4-BE49-F238E27FC236}">
                <a16:creationId xmlns:a16="http://schemas.microsoft.com/office/drawing/2014/main" id="{0EA6140E-8BD0-41CE-9FD7-CFB4D541E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106465"/>
            <a:ext cx="1323975" cy="13104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3750703-4E0A-4C1C-9F5D-EDC853265B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85" b="7139"/>
          <a:stretch/>
        </p:blipFill>
        <p:spPr bwMode="auto">
          <a:xfrm>
            <a:off x="6096000" y="2693441"/>
            <a:ext cx="1323975" cy="1333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933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B6A6-CDB6-4AC6-BD3C-2702606BC3F5}"/>
              </a:ext>
            </a:extLst>
          </p:cNvPr>
          <p:cNvSpPr>
            <a:spLocks noGrp="1"/>
          </p:cNvSpPr>
          <p:nvPr>
            <p:ph type="title"/>
          </p:nvPr>
        </p:nvSpPr>
        <p:spPr/>
        <p:txBody>
          <a:bodyPr/>
          <a:lstStyle/>
          <a:p>
            <a:r>
              <a:rPr lang="en-US" dirty="0"/>
              <a:t>AIHA Career and Employment Services Committee</a:t>
            </a:r>
          </a:p>
        </p:txBody>
      </p:sp>
      <p:sp>
        <p:nvSpPr>
          <p:cNvPr id="3" name="Content Placeholder 2">
            <a:extLst>
              <a:ext uri="{FF2B5EF4-FFF2-40B4-BE49-F238E27FC236}">
                <a16:creationId xmlns:a16="http://schemas.microsoft.com/office/drawing/2014/main" id="{27E33C58-450D-4F6D-AE96-EB92526E317F}"/>
              </a:ext>
            </a:extLst>
          </p:cNvPr>
          <p:cNvSpPr>
            <a:spLocks noGrp="1"/>
          </p:cNvSpPr>
          <p:nvPr>
            <p:ph idx="1"/>
          </p:nvPr>
        </p:nvSpPr>
        <p:spPr/>
        <p:txBody>
          <a:bodyPr/>
          <a:lstStyle/>
          <a:p>
            <a:r>
              <a:rPr lang="en-US" dirty="0">
                <a:hlinkClick r:id="rId2"/>
              </a:rPr>
              <a:t>Career and Employment Services Committee | AIHA</a:t>
            </a:r>
            <a:endParaRPr lang="en-US" dirty="0"/>
          </a:p>
          <a:p>
            <a:r>
              <a:rPr lang="en-US" dirty="0"/>
              <a:t>Services Offered by Committee Members Year-Round and at Conference:</a:t>
            </a:r>
          </a:p>
          <a:p>
            <a:pPr lvl="1"/>
            <a:r>
              <a:rPr lang="en-US" dirty="0"/>
              <a:t>Mock Interviews</a:t>
            </a:r>
          </a:p>
          <a:p>
            <a:pPr lvl="1"/>
            <a:r>
              <a:rPr lang="en-US" dirty="0"/>
              <a:t>Career Counseling</a:t>
            </a:r>
          </a:p>
          <a:p>
            <a:pPr lvl="1"/>
            <a:r>
              <a:rPr lang="en-US" dirty="0"/>
              <a:t>Resume Reviews</a:t>
            </a:r>
          </a:p>
          <a:p>
            <a:pPr lvl="1"/>
            <a:r>
              <a:rPr lang="en-US" dirty="0"/>
              <a:t>How to build a career portfolio</a:t>
            </a:r>
          </a:p>
          <a:p>
            <a:pPr lvl="1"/>
            <a:r>
              <a:rPr lang="en-US" dirty="0"/>
              <a:t>Trainings for Local Sections</a:t>
            </a:r>
          </a:p>
          <a:p>
            <a:pPr marL="457200" lvl="1" indent="0">
              <a:buNone/>
            </a:pPr>
            <a:r>
              <a:rPr lang="en-US" dirty="0"/>
              <a:t>Reserve your slot today by contacting Wanda Barbour (</a:t>
            </a:r>
            <a:r>
              <a:rPr lang="en-US" dirty="0">
                <a:hlinkClick r:id="rId3"/>
              </a:rPr>
              <a:t>wbarbour@aiha.org</a:t>
            </a:r>
            <a:r>
              <a:rPr lang="en-US" dirty="0"/>
              <a:t>)to schedule your own personal session with one of the committee members</a:t>
            </a:r>
          </a:p>
        </p:txBody>
      </p:sp>
    </p:spTree>
    <p:extLst>
      <p:ext uri="{BB962C8B-B14F-4D97-AF65-F5344CB8AC3E}">
        <p14:creationId xmlns:p14="http://schemas.microsoft.com/office/powerpoint/2010/main" val="1966792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7" name="Group 16">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8" name="Rectangle 17">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9"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5" name="Title 4">
            <a:extLst>
              <a:ext uri="{FF2B5EF4-FFF2-40B4-BE49-F238E27FC236}">
                <a16:creationId xmlns:a16="http://schemas.microsoft.com/office/drawing/2014/main" id="{020DA0DB-B340-4796-AB17-062A3497AA7E}"/>
              </a:ext>
            </a:extLst>
          </p:cNvPr>
          <p:cNvSpPr>
            <a:spLocks noGrp="1"/>
          </p:cNvSpPr>
          <p:nvPr>
            <p:ph type="title"/>
          </p:nvPr>
        </p:nvSpPr>
        <p:spPr>
          <a:xfrm>
            <a:off x="4678420" y="1370143"/>
            <a:ext cx="6391270" cy="4157446"/>
          </a:xfrm>
        </p:spPr>
        <p:txBody>
          <a:bodyPr vert="horz" lIns="91440" tIns="45720" rIns="91440" bIns="45720" rtlCol="0" anchor="ctr">
            <a:normAutofit/>
          </a:bodyPr>
          <a:lstStyle/>
          <a:p>
            <a:r>
              <a:rPr lang="en-US" sz="6600">
                <a:solidFill>
                  <a:schemeClr val="tx1"/>
                </a:solidFill>
              </a:rPr>
              <a:t>Thank You</a:t>
            </a:r>
          </a:p>
        </p:txBody>
      </p:sp>
      <p:sp>
        <p:nvSpPr>
          <p:cNvPr id="6" name="Text Placeholder 5">
            <a:extLst>
              <a:ext uri="{FF2B5EF4-FFF2-40B4-BE49-F238E27FC236}">
                <a16:creationId xmlns:a16="http://schemas.microsoft.com/office/drawing/2014/main" id="{39E911E3-03AF-4720-9698-51FAFE20B7E8}"/>
              </a:ext>
            </a:extLst>
          </p:cNvPr>
          <p:cNvSpPr>
            <a:spLocks noGrp="1"/>
          </p:cNvSpPr>
          <p:nvPr>
            <p:ph type="body" idx="1"/>
          </p:nvPr>
        </p:nvSpPr>
        <p:spPr>
          <a:xfrm>
            <a:off x="631067" y="1370143"/>
            <a:ext cx="3403886" cy="4157446"/>
          </a:xfrm>
        </p:spPr>
        <p:txBody>
          <a:bodyPr vert="horz" lIns="91440" tIns="45720" rIns="91440" bIns="45720" rtlCol="0" anchor="ctr">
            <a:normAutofit/>
          </a:bodyPr>
          <a:lstStyle/>
          <a:p>
            <a:pPr algn="r"/>
            <a:r>
              <a:rPr lang="en-US" dirty="0"/>
              <a:t>Brandi Kissel</a:t>
            </a:r>
          </a:p>
          <a:p>
            <a:pPr algn="r"/>
            <a:r>
              <a:rPr lang="en-US" sz="1400" dirty="0">
                <a:solidFill>
                  <a:schemeClr val="tx1"/>
                </a:solidFill>
                <a:hlinkClick r:id="rId3">
                  <a:extLst>
                    <a:ext uri="{A12FA001-AC4F-418D-AE19-62706E023703}">
                      <ahyp:hlinkClr xmlns:ahyp="http://schemas.microsoft.com/office/drawing/2018/hyperlinkcolor" val="tx"/>
                    </a:ext>
                  </a:extLst>
                </a:hlinkClick>
              </a:rPr>
              <a:t>bekissel@gmail.com</a:t>
            </a:r>
            <a:endParaRPr lang="en-US" sz="1400" dirty="0">
              <a:solidFill>
                <a:schemeClr val="tx1"/>
              </a:solidFill>
            </a:endParaRPr>
          </a:p>
          <a:p>
            <a:pPr algn="r"/>
            <a:r>
              <a:rPr lang="en-US" sz="1400" dirty="0">
                <a:solidFill>
                  <a:schemeClr val="tx1"/>
                </a:solidFill>
                <a:hlinkClick r:id="rId4">
                  <a:extLst>
                    <a:ext uri="{A12FA001-AC4F-418D-AE19-62706E023703}">
                      <ahyp:hlinkClr xmlns:ahyp="http://schemas.microsoft.com/office/drawing/2018/hyperlinkcolor" val="tx"/>
                    </a:ext>
                  </a:extLst>
                </a:hlinkClick>
              </a:rPr>
              <a:t>brandi.kissel@Mosaicco.com</a:t>
            </a:r>
            <a:r>
              <a:rPr lang="en-US" sz="1400" dirty="0">
                <a:solidFill>
                  <a:schemeClr val="tx1"/>
                </a:solidFill>
              </a:rPr>
              <a:t> </a:t>
            </a:r>
          </a:p>
        </p:txBody>
      </p:sp>
      <p:cxnSp>
        <p:nvCxnSpPr>
          <p:cNvPr id="21" name="Straight Connector 20">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46DB22B-1008-47BC-973E-DBAE78BB63B8}"/>
              </a:ext>
            </a:extLst>
          </p:cNvPr>
          <p:cNvSpPr txBox="1"/>
          <p:nvPr/>
        </p:nvSpPr>
        <p:spPr>
          <a:xfrm>
            <a:off x="6529589" y="5254579"/>
            <a:ext cx="5215943" cy="923330"/>
          </a:xfrm>
          <a:prstGeom prst="rect">
            <a:avLst/>
          </a:prstGeom>
          <a:noFill/>
        </p:spPr>
        <p:txBody>
          <a:bodyPr wrap="square" rtlCol="0">
            <a:spAutoFit/>
          </a:bodyPr>
          <a:lstStyle/>
          <a:p>
            <a:pPr>
              <a:spcAft>
                <a:spcPts val="600"/>
              </a:spcAft>
            </a:pPr>
            <a:r>
              <a:rPr lang="en-US" b="0" i="0" dirty="0">
                <a:effectLst/>
                <a:latin typeface="Lato" panose="020F0502020204030203" pitchFamily="34" charset="0"/>
              </a:rPr>
              <a:t>“You have influenced my life in such a positive way words cannot express my appreciation. You are truly an inspiration.” – </a:t>
            </a:r>
            <a:r>
              <a:rPr lang="en-US" b="1" i="0" dirty="0">
                <a:effectLst/>
                <a:latin typeface="Lato" panose="020F0502020204030203" pitchFamily="34" charset="0"/>
              </a:rPr>
              <a:t>Catherine </a:t>
            </a:r>
            <a:r>
              <a:rPr lang="en-US" b="1" i="0" dirty="0" err="1">
                <a:effectLst/>
                <a:latin typeface="Lato" panose="020F0502020204030203" pitchFamily="34" charset="0"/>
              </a:rPr>
              <a:t>Pulsifer</a:t>
            </a:r>
            <a:endParaRPr lang="en-US"/>
          </a:p>
        </p:txBody>
      </p:sp>
    </p:spTree>
    <p:extLst>
      <p:ext uri="{BB962C8B-B14F-4D97-AF65-F5344CB8AC3E}">
        <p14:creationId xmlns:p14="http://schemas.microsoft.com/office/powerpoint/2010/main" val="420423331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15">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7" name="Rectangle 16">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19">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21">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4"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31" name="Freeform: Shape 30">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3"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11" name="Picture Placeholder 10">
            <a:extLst>
              <a:ext uri="{FF2B5EF4-FFF2-40B4-BE49-F238E27FC236}">
                <a16:creationId xmlns:a16="http://schemas.microsoft.com/office/drawing/2014/main" id="{B8CA062C-FE9D-4294-AC4A-308B47EBC8E3}"/>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767" r="1" b="44504"/>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 name="Title 1"/>
          <p:cNvSpPr>
            <a:spLocks noGrp="1"/>
          </p:cNvSpPr>
          <p:nvPr>
            <p:ph type="title"/>
          </p:nvPr>
        </p:nvSpPr>
        <p:spPr>
          <a:xfrm>
            <a:off x="1154955" y="4110824"/>
            <a:ext cx="5015258" cy="1908975"/>
          </a:xfrm>
        </p:spPr>
        <p:txBody>
          <a:bodyPr vert="horz" lIns="91440" tIns="45720" rIns="91440" bIns="45720" rtlCol="0" anchor="ctr">
            <a:normAutofit/>
          </a:bodyPr>
          <a:lstStyle/>
          <a:p>
            <a:pPr marL="0" indent="0"/>
            <a:r>
              <a:rPr lang="en-US" dirty="0">
                <a:solidFill>
                  <a:schemeClr val="tx1"/>
                </a:solidFill>
              </a:rPr>
              <a:t>Networking</a:t>
            </a:r>
          </a:p>
        </p:txBody>
      </p:sp>
    </p:spTree>
    <p:extLst>
      <p:ext uri="{BB962C8B-B14F-4D97-AF65-F5344CB8AC3E}">
        <p14:creationId xmlns:p14="http://schemas.microsoft.com/office/powerpoint/2010/main" val="107507807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04AF45B-6211-DD82-7CC6-0D714F6DAE6E}"/>
              </a:ext>
            </a:extLst>
          </p:cNvPr>
          <p:cNvSpPr>
            <a:spLocks noChangeArrowheads="1"/>
          </p:cNvSpPr>
          <p:nvPr/>
        </p:nvSpPr>
        <p:spPr bwMode="auto">
          <a:xfrm>
            <a:off x="2512943" y="604999"/>
            <a:ext cx="7644848"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952500" algn="ctr" fontAlgn="b">
              <a:spcBef>
                <a:spcPts val="0"/>
              </a:spcBef>
              <a:spcAft>
                <a:spcPts val="0"/>
              </a:spcAft>
            </a:pPr>
            <a:r>
              <a:rPr lang="en-US" sz="2800" dirty="0">
                <a:solidFill>
                  <a:schemeClr val="bg1"/>
                </a:solidFill>
                <a:effectLst/>
                <a:latin typeface="Helvetica Neue" panose="02000503000000020004" pitchFamily="2" charset="0"/>
                <a:ea typeface="Times New Roman" panose="02020603050405020304" pitchFamily="18" charset="0"/>
                <a:cs typeface="Times New Roman" panose="02020603050405020304" pitchFamily="18" charset="0"/>
              </a:rPr>
              <a:t>Speaker Review</a:t>
            </a:r>
          </a:p>
          <a:p>
            <a:pPr marL="0" marR="952500" algn="ctr" fontAlgn="b">
              <a:spcBef>
                <a:spcPts val="0"/>
              </a:spcBef>
              <a:spcAft>
                <a:spcPts val="0"/>
              </a:spcAft>
            </a:pPr>
            <a:endParaRPr lang="en-US" sz="2800" dirty="0">
              <a:solidFill>
                <a:schemeClr val="bg1"/>
              </a:solidFill>
              <a:latin typeface="Helvetica Neue" panose="02000503000000020004" pitchFamily="2" charset="0"/>
              <a:ea typeface="Times New Roman" panose="02020603050405020304" pitchFamily="18" charset="0"/>
              <a:cs typeface="Times New Roman" panose="02020603050405020304" pitchFamily="18" charset="0"/>
            </a:endParaRPr>
          </a:p>
          <a:p>
            <a:pPr marL="0" marR="952500" algn="ctr" fontAlgn="b">
              <a:spcBef>
                <a:spcPts val="0"/>
              </a:spcBef>
              <a:spcAft>
                <a:spcPts val="0"/>
              </a:spcAft>
            </a:pPr>
            <a:r>
              <a:rPr lang="en-US" sz="2800" dirty="0">
                <a:solidFill>
                  <a:schemeClr val="bg1"/>
                </a:solidFill>
                <a:effectLst/>
                <a:latin typeface="Helvetica Neue" panose="02000503000000020004" pitchFamily="2" charset="0"/>
                <a:ea typeface="Times New Roman" panose="02020603050405020304" pitchFamily="18" charset="0"/>
                <a:cs typeface="Times New Roman" panose="02020603050405020304" pitchFamily="18" charset="0"/>
              </a:rPr>
              <a:t>Virtual and In Person Interviewing</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https://www.surveymonkey.com/r/5CYZWKM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BA8EDD25-F5D7-9171-CDEB-73A27E6646E2}"/>
              </a:ext>
            </a:extLst>
          </p:cNvPr>
          <p:cNvSpPr>
            <a:spLocks noChangeArrowheads="1"/>
          </p:cNvSpPr>
          <p:nvPr/>
        </p:nvSpPr>
        <p:spPr bwMode="auto">
          <a:xfrm flipV="1">
            <a:off x="1739348" y="2082799"/>
            <a:ext cx="104526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descr="Qr code&#10;&#10;Description automatically generated">
            <a:extLst>
              <a:ext uri="{FF2B5EF4-FFF2-40B4-BE49-F238E27FC236}">
                <a16:creationId xmlns:a16="http://schemas.microsoft.com/office/drawing/2014/main" id="{AE871CBC-BCD6-D968-63BC-E0FA7556E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792" y="2819788"/>
            <a:ext cx="3060425" cy="3060425"/>
          </a:xfrm>
          <a:prstGeom prst="rect">
            <a:avLst/>
          </a:prstGeom>
        </p:spPr>
      </p:pic>
      <p:pic>
        <p:nvPicPr>
          <p:cNvPr id="6" name="Picture 5">
            <a:extLst>
              <a:ext uri="{FF2B5EF4-FFF2-40B4-BE49-F238E27FC236}">
                <a16:creationId xmlns:a16="http://schemas.microsoft.com/office/drawing/2014/main" id="{E690EC67-77E8-658C-D170-4D95F5E8FDAF}"/>
              </a:ext>
            </a:extLst>
          </p:cNvPr>
          <p:cNvPicPr>
            <a:picLocks noChangeAspect="1"/>
          </p:cNvPicPr>
          <p:nvPr/>
        </p:nvPicPr>
        <p:blipFill>
          <a:blip r:embed="rId5"/>
          <a:stretch>
            <a:fillRect/>
          </a:stretch>
        </p:blipFill>
        <p:spPr>
          <a:xfrm>
            <a:off x="8093675" y="5937293"/>
            <a:ext cx="3966519" cy="792099"/>
          </a:xfrm>
          <a:prstGeom prst="rect">
            <a:avLst/>
          </a:prstGeom>
        </p:spPr>
      </p:pic>
    </p:spTree>
    <p:extLst>
      <p:ext uri="{BB962C8B-B14F-4D97-AF65-F5344CB8AC3E}">
        <p14:creationId xmlns:p14="http://schemas.microsoft.com/office/powerpoint/2010/main" val="4154633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7CC3D0-35F8-4894-BBAB-79C12003C86D}"/>
              </a:ext>
            </a:extLst>
          </p:cNvPr>
          <p:cNvSpPr>
            <a:spLocks noGrp="1"/>
          </p:cNvSpPr>
          <p:nvPr>
            <p:ph idx="1"/>
          </p:nvPr>
        </p:nvSpPr>
        <p:spPr>
          <a:xfrm>
            <a:off x="1090708" y="2329179"/>
            <a:ext cx="8825659" cy="4241437"/>
          </a:xfrm>
        </p:spPr>
        <p:txBody>
          <a:bodyPr>
            <a:normAutofit fontScale="92500"/>
          </a:bodyPr>
          <a:lstStyle/>
          <a:p>
            <a:r>
              <a:rPr lang="en-US" sz="2400" dirty="0"/>
              <a:t>Know about the organization and job you are applying for</a:t>
            </a:r>
          </a:p>
          <a:p>
            <a:pPr lvl="1"/>
            <a:r>
              <a:rPr lang="en-US" sz="2000" dirty="0"/>
              <a:t>Apply early</a:t>
            </a:r>
          </a:p>
          <a:p>
            <a:pPr lvl="1"/>
            <a:r>
              <a:rPr lang="en-US" sz="2000" dirty="0"/>
              <a:t>Link your resume &amp; skill set to the specific job</a:t>
            </a:r>
          </a:p>
          <a:p>
            <a:pPr lvl="1"/>
            <a:r>
              <a:rPr lang="en-US" sz="2000" dirty="0"/>
              <a:t>Have an updated resume</a:t>
            </a:r>
          </a:p>
          <a:p>
            <a:pPr lvl="1"/>
            <a:r>
              <a:rPr lang="en-US" sz="2000" dirty="0"/>
              <a:t>Practice, Practice, Practice! </a:t>
            </a:r>
          </a:p>
          <a:p>
            <a:r>
              <a:rPr lang="en-US" sz="2400" dirty="0"/>
              <a:t>Interviewing managers are trying to determine 3 main things:</a:t>
            </a:r>
          </a:p>
          <a:p>
            <a:pPr lvl="1"/>
            <a:r>
              <a:rPr lang="en-US" sz="2000" dirty="0"/>
              <a:t>Can you do the job?</a:t>
            </a:r>
          </a:p>
          <a:p>
            <a:pPr lvl="1"/>
            <a:r>
              <a:rPr lang="en-US" sz="2000" dirty="0"/>
              <a:t>Are you motivated to do the job?</a:t>
            </a:r>
          </a:p>
          <a:p>
            <a:pPr lvl="1"/>
            <a:r>
              <a:rPr lang="en-US" sz="2000" dirty="0"/>
              <a:t>Will you fit in the organization?</a:t>
            </a:r>
          </a:p>
          <a:p>
            <a:endParaRPr lang="en-US" sz="2400" dirty="0"/>
          </a:p>
        </p:txBody>
      </p:sp>
      <p:sp>
        <p:nvSpPr>
          <p:cNvPr id="2" name="Title 1">
            <a:extLst>
              <a:ext uri="{FF2B5EF4-FFF2-40B4-BE49-F238E27FC236}">
                <a16:creationId xmlns:a16="http://schemas.microsoft.com/office/drawing/2014/main" id="{36F3AC47-9980-440D-AB00-87DADE8B177A}"/>
              </a:ext>
            </a:extLst>
          </p:cNvPr>
          <p:cNvSpPr>
            <a:spLocks noGrp="1"/>
          </p:cNvSpPr>
          <p:nvPr>
            <p:ph type="title"/>
          </p:nvPr>
        </p:nvSpPr>
        <p:spPr/>
        <p:txBody>
          <a:bodyPr/>
          <a:lstStyle/>
          <a:p>
            <a:r>
              <a:rPr lang="en-US" dirty="0"/>
              <a:t>Key Points</a:t>
            </a:r>
          </a:p>
        </p:txBody>
      </p:sp>
    </p:spTree>
    <p:extLst>
      <p:ext uri="{BB962C8B-B14F-4D97-AF65-F5344CB8AC3E}">
        <p14:creationId xmlns:p14="http://schemas.microsoft.com/office/powerpoint/2010/main" val="1369838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85EFF-3924-459D-8DC2-A3441E7FE696}"/>
              </a:ext>
            </a:extLst>
          </p:cNvPr>
          <p:cNvSpPr>
            <a:spLocks noGrp="1"/>
          </p:cNvSpPr>
          <p:nvPr>
            <p:ph type="title"/>
          </p:nvPr>
        </p:nvSpPr>
        <p:spPr/>
        <p:txBody>
          <a:bodyPr/>
          <a:lstStyle/>
          <a:p>
            <a:r>
              <a:rPr lang="en-US" dirty="0"/>
              <a:t>Research the Company and the Job</a:t>
            </a:r>
          </a:p>
        </p:txBody>
      </p:sp>
      <p:sp>
        <p:nvSpPr>
          <p:cNvPr id="5" name="Text Placeholder 4">
            <a:extLst>
              <a:ext uri="{FF2B5EF4-FFF2-40B4-BE49-F238E27FC236}">
                <a16:creationId xmlns:a16="http://schemas.microsoft.com/office/drawing/2014/main" id="{DA1D74E5-F867-4835-A104-9CBC75F6EE12}"/>
              </a:ext>
            </a:extLst>
          </p:cNvPr>
          <p:cNvSpPr>
            <a:spLocks noGrp="1"/>
          </p:cNvSpPr>
          <p:nvPr>
            <p:ph type="body" idx="1"/>
          </p:nvPr>
        </p:nvSpPr>
        <p:spPr/>
        <p:txBody>
          <a:bodyPr/>
          <a:lstStyle/>
          <a:p>
            <a:endParaRPr lang="en-US"/>
          </a:p>
        </p:txBody>
      </p:sp>
      <p:pic>
        <p:nvPicPr>
          <p:cNvPr id="4" name="Picture 6">
            <a:extLst>
              <a:ext uri="{FF2B5EF4-FFF2-40B4-BE49-F238E27FC236}">
                <a16:creationId xmlns:a16="http://schemas.microsoft.com/office/drawing/2014/main" id="{228632D6-F393-4D94-AE87-84F0843C1CA2}"/>
              </a:ext>
            </a:extLst>
          </p:cNvPr>
          <p:cNvPicPr>
            <a:picLocks noChangeAspect="1" noChangeArrowheads="1"/>
          </p:cNvPicPr>
          <p:nvPr/>
        </p:nvPicPr>
        <p:blipFill>
          <a:blip r:embed="rId3" cstate="print"/>
          <a:srcRect/>
          <a:stretch>
            <a:fillRect/>
          </a:stretch>
        </p:blipFill>
        <p:spPr bwMode="auto">
          <a:xfrm>
            <a:off x="9172683" y="2317645"/>
            <a:ext cx="2800350" cy="2393777"/>
          </a:xfrm>
          <a:prstGeom prst="rect">
            <a:avLst/>
          </a:prstGeom>
          <a:noFill/>
          <a:ln w="9525">
            <a:noFill/>
            <a:miter lim="800000"/>
            <a:headEnd/>
            <a:tailEnd/>
          </a:ln>
        </p:spPr>
      </p:pic>
    </p:spTree>
    <p:extLst>
      <p:ext uri="{BB962C8B-B14F-4D97-AF65-F5344CB8AC3E}">
        <p14:creationId xmlns:p14="http://schemas.microsoft.com/office/powerpoint/2010/main" val="4283249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502E10-46CC-4F4E-A574-C68686FD6F27}"/>
              </a:ext>
            </a:extLst>
          </p:cNvPr>
          <p:cNvSpPr>
            <a:spLocks noGrp="1"/>
          </p:cNvSpPr>
          <p:nvPr>
            <p:ph idx="1"/>
          </p:nvPr>
        </p:nvSpPr>
        <p:spPr/>
        <p:txBody>
          <a:bodyPr>
            <a:normAutofit lnSpcReduction="10000"/>
          </a:bodyPr>
          <a:lstStyle/>
          <a:p>
            <a:r>
              <a:rPr lang="en-US" sz="2300" dirty="0"/>
              <a:t>Prepare by learning about the company</a:t>
            </a:r>
          </a:p>
          <a:p>
            <a:pPr lvl="1"/>
            <a:r>
              <a:rPr lang="en-US" sz="2300" dirty="0"/>
              <a:t>Review their website thoroughly</a:t>
            </a:r>
          </a:p>
          <a:p>
            <a:pPr lvl="1"/>
            <a:r>
              <a:rPr lang="en-US" sz="2300" dirty="0"/>
              <a:t>Ask others about the company</a:t>
            </a:r>
          </a:p>
          <a:p>
            <a:pPr lvl="1"/>
            <a:r>
              <a:rPr lang="en-US" sz="2300" dirty="0"/>
              <a:t>Find out who is conducting the interview, position in the company and something about them, if possible</a:t>
            </a:r>
          </a:p>
          <a:p>
            <a:pPr lvl="2"/>
            <a:r>
              <a:rPr lang="en-US" sz="2300" dirty="0"/>
              <a:t>LinkedIn, web search, professional organizations</a:t>
            </a:r>
          </a:p>
          <a:p>
            <a:pPr lvl="1"/>
            <a:r>
              <a:rPr lang="en-US" sz="2300" dirty="0"/>
              <a:t>Know what the company does, market competing in, locations, etc.</a:t>
            </a:r>
          </a:p>
          <a:p>
            <a:endParaRPr lang="en-US" dirty="0"/>
          </a:p>
        </p:txBody>
      </p:sp>
      <p:sp>
        <p:nvSpPr>
          <p:cNvPr id="2" name="Title 1">
            <a:extLst>
              <a:ext uri="{FF2B5EF4-FFF2-40B4-BE49-F238E27FC236}">
                <a16:creationId xmlns:a16="http://schemas.microsoft.com/office/drawing/2014/main" id="{0B9A5F1B-3792-49C3-8B78-569F6774B79A}"/>
              </a:ext>
            </a:extLst>
          </p:cNvPr>
          <p:cNvSpPr>
            <a:spLocks noGrp="1"/>
          </p:cNvSpPr>
          <p:nvPr>
            <p:ph type="title"/>
          </p:nvPr>
        </p:nvSpPr>
        <p:spPr/>
        <p:txBody>
          <a:bodyPr/>
          <a:lstStyle/>
          <a:p>
            <a:r>
              <a:rPr lang="en-US" dirty="0"/>
              <a:t>Research</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A261CAE-2617-4398-86DA-F193A96590F7}"/>
                  </a:ext>
                </a:extLst>
              </p:cNvPr>
              <p:cNvGraphicFramePr>
                <a:graphicFrameLocks noChangeAspect="1"/>
              </p:cNvGraphicFramePr>
              <p:nvPr>
                <p:extLst>
                  <p:ext uri="{D42A27DB-BD31-4B8C-83A1-F6EECF244321}">
                    <p14:modId xmlns:p14="http://schemas.microsoft.com/office/powerpoint/2010/main" val="4094226679"/>
                  </p:ext>
                </p:extLst>
              </p:nvPr>
            </p:nvGraphicFramePr>
            <p:xfrm>
              <a:off x="-3211286" y="1341664"/>
              <a:ext cx="3048000" cy="1714500"/>
            </p:xfrm>
            <a:graphic>
              <a:graphicData uri="http://schemas.microsoft.com/office/powerpoint/2016/slidezoom">
                <pslz:sldZm>
                  <pslz:sldZmObj sldId="291" cId="4056563323">
                    <pslz:zmPr id="{6DFF3728-7384-409F-8523-F1DB28AED7CC}"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DA261CAE-2617-4398-86DA-F193A96590F7}"/>
                  </a:ext>
                </a:extLst>
              </p:cNvPr>
              <p:cNvPicPr>
                <a:picLocks noGrp="1" noRot="1" noChangeAspect="1" noMove="1" noResize="1" noEditPoints="1" noAdjustHandles="1" noChangeArrowheads="1" noChangeShapeType="1"/>
              </p:cNvPicPr>
              <p:nvPr/>
            </p:nvPicPr>
            <p:blipFill>
              <a:blip r:embed="rId4"/>
              <a:stretch>
                <a:fillRect/>
              </a:stretch>
            </p:blipFill>
            <p:spPr>
              <a:xfrm>
                <a:off x="-3211286" y="134166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056563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18E1-B880-48D6-9E16-96CAE45327C6}"/>
              </a:ext>
            </a:extLst>
          </p:cNvPr>
          <p:cNvSpPr>
            <a:spLocks noGrp="1"/>
          </p:cNvSpPr>
          <p:nvPr>
            <p:ph type="title"/>
          </p:nvPr>
        </p:nvSpPr>
        <p:spPr/>
        <p:txBody>
          <a:bodyPr/>
          <a:lstStyle/>
          <a:p>
            <a:r>
              <a:rPr lang="en-US" dirty="0"/>
              <a:t>Preparing for the Interview</a:t>
            </a:r>
          </a:p>
        </p:txBody>
      </p:sp>
      <p:sp>
        <p:nvSpPr>
          <p:cNvPr id="5" name="Text Placeholder 4">
            <a:extLst>
              <a:ext uri="{FF2B5EF4-FFF2-40B4-BE49-F238E27FC236}">
                <a16:creationId xmlns:a16="http://schemas.microsoft.com/office/drawing/2014/main" id="{76178226-06F3-465A-B343-743176EC6B9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7603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D76D525-6FED-47FB-91CE-32917EA0508E}"/>
              </a:ext>
            </a:extLst>
          </p:cNvPr>
          <p:cNvSpPr>
            <a:spLocks noGrp="1"/>
          </p:cNvSpPr>
          <p:nvPr>
            <p:ph idx="1"/>
          </p:nvPr>
        </p:nvSpPr>
        <p:spPr/>
        <p:txBody>
          <a:bodyPr>
            <a:normAutofit/>
          </a:bodyPr>
          <a:lstStyle/>
          <a:p>
            <a:r>
              <a:rPr lang="en-US" dirty="0"/>
              <a:t>Commonly asked questions and tips for answering:</a:t>
            </a:r>
          </a:p>
          <a:p>
            <a:pPr lvl="1"/>
            <a:r>
              <a:rPr lang="en-US" dirty="0"/>
              <a:t>What interested you in the company? (position?)</a:t>
            </a:r>
          </a:p>
          <a:p>
            <a:pPr lvl="1"/>
            <a:r>
              <a:rPr lang="en-US" dirty="0"/>
              <a:t>Tell me about a time you have had to deal with a difficult project that was behind schedule.</a:t>
            </a:r>
          </a:p>
          <a:p>
            <a:pPr lvl="1"/>
            <a:r>
              <a:rPr lang="en-US" dirty="0"/>
              <a:t>What is one thing you don’t want me to know about you?</a:t>
            </a:r>
          </a:p>
          <a:p>
            <a:pPr lvl="1"/>
            <a:r>
              <a:rPr lang="en-US" dirty="0"/>
              <a:t>Are you familiar with [proprietary software]?</a:t>
            </a:r>
          </a:p>
          <a:p>
            <a:pPr lvl="1"/>
            <a:r>
              <a:rPr lang="en-US" dirty="0"/>
              <a:t>Where do you see yourself in 5 years?</a:t>
            </a:r>
          </a:p>
          <a:p>
            <a:pPr lvl="1"/>
            <a:r>
              <a:rPr lang="en-US" dirty="0"/>
              <a:t>What is your desired salary?</a:t>
            </a:r>
          </a:p>
          <a:p>
            <a:pPr marL="0" indent="0">
              <a:buNone/>
            </a:pPr>
            <a:endParaRPr lang="en-US" dirty="0"/>
          </a:p>
        </p:txBody>
      </p:sp>
      <p:sp>
        <p:nvSpPr>
          <p:cNvPr id="4" name="Title 3">
            <a:extLst>
              <a:ext uri="{FF2B5EF4-FFF2-40B4-BE49-F238E27FC236}">
                <a16:creationId xmlns:a16="http://schemas.microsoft.com/office/drawing/2014/main" id="{63D423F1-5478-4C24-8709-B225ADD0A84B}"/>
              </a:ext>
            </a:extLst>
          </p:cNvPr>
          <p:cNvSpPr>
            <a:spLocks noGrp="1"/>
          </p:cNvSpPr>
          <p:nvPr>
            <p:ph type="title"/>
          </p:nvPr>
        </p:nvSpPr>
        <p:spPr/>
        <p:txBody>
          <a:bodyPr>
            <a:normAutofit/>
          </a:bodyPr>
          <a:lstStyle/>
          <a:p>
            <a:r>
              <a:rPr lang="en-US" dirty="0"/>
              <a:t>Preparing for an Interview</a:t>
            </a:r>
          </a:p>
        </p:txBody>
      </p:sp>
    </p:spTree>
    <p:extLst>
      <p:ext uri="{BB962C8B-B14F-4D97-AF65-F5344CB8AC3E}">
        <p14:creationId xmlns:p14="http://schemas.microsoft.com/office/powerpoint/2010/main" val="2432350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E301-DA4A-4E1E-B47D-4838FF5C7D43}"/>
              </a:ext>
            </a:extLst>
          </p:cNvPr>
          <p:cNvSpPr>
            <a:spLocks noGrp="1"/>
          </p:cNvSpPr>
          <p:nvPr>
            <p:ph type="title"/>
          </p:nvPr>
        </p:nvSpPr>
        <p:spPr/>
        <p:txBody>
          <a:bodyPr/>
          <a:lstStyle/>
          <a:p>
            <a:r>
              <a:rPr lang="en-US" dirty="0"/>
              <a:t>Interviewing</a:t>
            </a:r>
          </a:p>
        </p:txBody>
      </p:sp>
      <p:sp>
        <p:nvSpPr>
          <p:cNvPr id="4" name="Text Placeholder 3">
            <a:extLst>
              <a:ext uri="{FF2B5EF4-FFF2-40B4-BE49-F238E27FC236}">
                <a16:creationId xmlns:a16="http://schemas.microsoft.com/office/drawing/2014/main" id="{1606B3E4-CFBE-4987-B0B7-D6222FC8D996}"/>
              </a:ext>
            </a:extLst>
          </p:cNvPr>
          <p:cNvSpPr>
            <a:spLocks noGrp="1"/>
          </p:cNvSpPr>
          <p:nvPr>
            <p:ph type="body" idx="1"/>
          </p:nvPr>
        </p:nvSpPr>
        <p:spPr/>
        <p:txBody>
          <a:bodyPr/>
          <a:lstStyle/>
          <a:p>
            <a:pPr marL="342900" indent="-342900">
              <a:buFont typeface="Arial" panose="020B0604020202020204" pitchFamily="34" charset="0"/>
              <a:buChar char="•"/>
            </a:pPr>
            <a:r>
              <a:rPr lang="en-US" dirty="0"/>
              <a:t>Skills to Emphasis</a:t>
            </a:r>
          </a:p>
          <a:p>
            <a:pPr marL="342900" indent="-342900">
              <a:buFont typeface="Arial" panose="020B0604020202020204" pitchFamily="34" charset="0"/>
              <a:buChar char="•"/>
            </a:pPr>
            <a:r>
              <a:rPr lang="en-US" dirty="0"/>
              <a:t>Demonstrate your Preparation</a:t>
            </a:r>
          </a:p>
          <a:p>
            <a:pPr marL="342900" indent="-342900">
              <a:buFont typeface="Arial" panose="020B0604020202020204" pitchFamily="34" charset="0"/>
              <a:buChar char="•"/>
            </a:pPr>
            <a:r>
              <a:rPr lang="en-US" dirty="0"/>
              <a:t>Be Authentic – Show who you are</a:t>
            </a:r>
          </a:p>
        </p:txBody>
      </p:sp>
    </p:spTree>
    <p:extLst>
      <p:ext uri="{BB962C8B-B14F-4D97-AF65-F5344CB8AC3E}">
        <p14:creationId xmlns:p14="http://schemas.microsoft.com/office/powerpoint/2010/main" val="331979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F0725-75D0-4270-A0B2-CEDB60606633}"/>
              </a:ext>
            </a:extLst>
          </p:cNvPr>
          <p:cNvSpPr>
            <a:spLocks noGrp="1"/>
          </p:cNvSpPr>
          <p:nvPr>
            <p:ph idx="1"/>
          </p:nvPr>
        </p:nvSpPr>
        <p:spPr/>
        <p:txBody>
          <a:bodyPr>
            <a:normAutofit/>
          </a:bodyPr>
          <a:lstStyle/>
          <a:p>
            <a:r>
              <a:rPr lang="en-US" sz="2400" dirty="0"/>
              <a:t>Teamwork – the ability to work well with others</a:t>
            </a:r>
          </a:p>
          <a:p>
            <a:r>
              <a:rPr lang="en-US" sz="2400" dirty="0"/>
              <a:t>Flexibility – willingness to take on new and varied projects</a:t>
            </a:r>
          </a:p>
          <a:p>
            <a:r>
              <a:rPr lang="en-US" sz="2400" dirty="0"/>
              <a:t>Detail-Oriented – being organized, meticulous – can work well without constant supervision</a:t>
            </a:r>
          </a:p>
          <a:p>
            <a:r>
              <a:rPr lang="en-US" sz="2400" dirty="0"/>
              <a:t>Self-Motivated – self starters</a:t>
            </a:r>
          </a:p>
          <a:p>
            <a:r>
              <a:rPr lang="en-US" sz="2400" dirty="0"/>
              <a:t>Accomplishments – No matter the size</a:t>
            </a:r>
          </a:p>
          <a:p>
            <a:endParaRPr lang="en-US" sz="2400" dirty="0"/>
          </a:p>
        </p:txBody>
      </p:sp>
      <p:sp>
        <p:nvSpPr>
          <p:cNvPr id="2" name="Title 1">
            <a:extLst>
              <a:ext uri="{FF2B5EF4-FFF2-40B4-BE49-F238E27FC236}">
                <a16:creationId xmlns:a16="http://schemas.microsoft.com/office/drawing/2014/main" id="{AAB6BE86-F440-410B-A6A1-7BA3AD2C8F17}"/>
              </a:ext>
            </a:extLst>
          </p:cNvPr>
          <p:cNvSpPr>
            <a:spLocks noGrp="1"/>
          </p:cNvSpPr>
          <p:nvPr>
            <p:ph type="title"/>
          </p:nvPr>
        </p:nvSpPr>
        <p:spPr/>
        <p:txBody>
          <a:bodyPr/>
          <a:lstStyle/>
          <a:p>
            <a:r>
              <a:rPr lang="en-US" dirty="0"/>
              <a:t>Skills to Emphasize</a:t>
            </a:r>
          </a:p>
        </p:txBody>
      </p:sp>
    </p:spTree>
    <p:extLst>
      <p:ext uri="{BB962C8B-B14F-4D97-AF65-F5344CB8AC3E}">
        <p14:creationId xmlns:p14="http://schemas.microsoft.com/office/powerpoint/2010/main" val="21391998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172</TotalTime>
  <Words>1847</Words>
  <Application>Microsoft Office PowerPoint</Application>
  <PresentationFormat>Widescreen</PresentationFormat>
  <Paragraphs>216</Paragraphs>
  <Slides>26</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Helvetica Neue</vt:lpstr>
      <vt:lpstr>Lato</vt:lpstr>
      <vt:lpstr>Wingdings 3</vt:lpstr>
      <vt:lpstr>Ion Boardroom</vt:lpstr>
      <vt:lpstr>Interviewing: Do's and Don'ts</vt:lpstr>
      <vt:lpstr>Presenter</vt:lpstr>
      <vt:lpstr>Key Points</vt:lpstr>
      <vt:lpstr>Research the Company and the Job</vt:lpstr>
      <vt:lpstr>Research</vt:lpstr>
      <vt:lpstr>Preparing for the Interview</vt:lpstr>
      <vt:lpstr>Preparing for an Interview</vt:lpstr>
      <vt:lpstr>Interviewing</vt:lpstr>
      <vt:lpstr>Skills to Emphasize</vt:lpstr>
      <vt:lpstr>Demonstrate your preparation and interest</vt:lpstr>
      <vt:lpstr>Tell them who you are and show your worth</vt:lpstr>
      <vt:lpstr>Interview Types</vt:lpstr>
      <vt:lpstr>Phone interviews</vt:lpstr>
      <vt:lpstr>Preparing for an Interview: Virtual Interviews</vt:lpstr>
      <vt:lpstr>In Person Interview</vt:lpstr>
      <vt:lpstr>Final preparation for the Interview</vt:lpstr>
      <vt:lpstr>PowerPoint Presentation</vt:lpstr>
      <vt:lpstr>Hiring Perspectives - Dos</vt:lpstr>
      <vt:lpstr>Hiring Perspectives – Don'ts</vt:lpstr>
      <vt:lpstr>Wrapping Up</vt:lpstr>
      <vt:lpstr>Summary</vt:lpstr>
      <vt:lpstr>Co-Collaborators</vt:lpstr>
      <vt:lpstr>AIHA Career and Employment Services Committee</vt:lpstr>
      <vt:lpstr>Thank You</vt:lpstr>
      <vt:lpstr>Networking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Interviewing: Do's and Don'ts</dc:title>
  <dc:creator>Kissel, Brandi - FishHawk</dc:creator>
  <cp:lastModifiedBy>Christina Haworth</cp:lastModifiedBy>
  <cp:revision>2</cp:revision>
  <dcterms:created xsi:type="dcterms:W3CDTF">2022-10-11T13:28:04Z</dcterms:created>
  <dcterms:modified xsi:type="dcterms:W3CDTF">2022-10-12T15:56:11Z</dcterms:modified>
</cp:coreProperties>
</file>