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6"/>
  </p:notesMasterIdLst>
  <p:sldIdLst>
    <p:sldId id="256" r:id="rId5"/>
    <p:sldId id="257" r:id="rId6"/>
    <p:sldId id="258" r:id="rId7"/>
    <p:sldId id="260" r:id="rId8"/>
    <p:sldId id="261" r:id="rId9"/>
    <p:sldId id="262" r:id="rId10"/>
    <p:sldId id="263" r:id="rId11"/>
    <p:sldId id="264" r:id="rId12"/>
    <p:sldId id="265" r:id="rId13"/>
    <p:sldId id="266" r:id="rId14"/>
    <p:sldId id="268" r:id="rId15"/>
    <p:sldId id="278" r:id="rId16"/>
    <p:sldId id="267" r:id="rId17"/>
    <p:sldId id="269" r:id="rId18"/>
    <p:sldId id="270" r:id="rId19"/>
    <p:sldId id="272" r:id="rId20"/>
    <p:sldId id="277" r:id="rId21"/>
    <p:sldId id="282" r:id="rId22"/>
    <p:sldId id="273" r:id="rId23"/>
    <p:sldId id="276" r:id="rId24"/>
    <p:sldId id="279" r:id="rId25"/>
    <p:sldId id="280" r:id="rId26"/>
    <p:sldId id="281" r:id="rId27"/>
    <p:sldId id="283" r:id="rId28"/>
    <p:sldId id="284" r:id="rId29"/>
    <p:sldId id="285" r:id="rId30"/>
    <p:sldId id="286" r:id="rId31"/>
    <p:sldId id="287" r:id="rId32"/>
    <p:sldId id="288" r:id="rId33"/>
    <p:sldId id="289" r:id="rId34"/>
    <p:sldId id="290" r:id="rId35"/>
    <p:sldId id="293" r:id="rId36"/>
    <p:sldId id="291" r:id="rId37"/>
    <p:sldId id="296" r:id="rId38"/>
    <p:sldId id="297" r:id="rId39"/>
    <p:sldId id="302" r:id="rId40"/>
    <p:sldId id="301" r:id="rId41"/>
    <p:sldId id="303" r:id="rId42"/>
    <p:sldId id="304" r:id="rId43"/>
    <p:sldId id="305" r:id="rId44"/>
    <p:sldId id="306" r:id="rId45"/>
    <p:sldId id="307" r:id="rId46"/>
    <p:sldId id="308" r:id="rId47"/>
    <p:sldId id="298" r:id="rId48"/>
    <p:sldId id="300" r:id="rId49"/>
    <p:sldId id="274" r:id="rId50"/>
    <p:sldId id="310" r:id="rId51"/>
    <p:sldId id="311" r:id="rId52"/>
    <p:sldId id="309" r:id="rId53"/>
    <p:sldId id="312" r:id="rId54"/>
    <p:sldId id="313" r:id="rId55"/>
    <p:sldId id="314" r:id="rId56"/>
    <p:sldId id="315" r:id="rId57"/>
    <p:sldId id="316" r:id="rId58"/>
    <p:sldId id="318" r:id="rId59"/>
    <p:sldId id="319" r:id="rId60"/>
    <p:sldId id="320" r:id="rId61"/>
    <p:sldId id="321" r:id="rId62"/>
    <p:sldId id="322" r:id="rId63"/>
    <p:sldId id="323" r:id="rId64"/>
    <p:sldId id="275" r:id="rId65"/>
    <p:sldId id="317" r:id="rId66"/>
    <p:sldId id="324" r:id="rId67"/>
    <p:sldId id="325" r:id="rId68"/>
    <p:sldId id="326" r:id="rId69"/>
    <p:sldId id="327" r:id="rId70"/>
    <p:sldId id="328" r:id="rId71"/>
    <p:sldId id="329" r:id="rId72"/>
    <p:sldId id="330" r:id="rId73"/>
    <p:sldId id="331" r:id="rId74"/>
    <p:sldId id="332" r:id="rId7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02604-CD24-40A6-BD10-83A53A3F6AB1}" v="197" dt="2021-10-13T14:15:13.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100" autoAdjust="0"/>
  </p:normalViewPr>
  <p:slideViewPr>
    <p:cSldViewPr snapToGrid="0">
      <p:cViewPr varScale="1">
        <p:scale>
          <a:sx n="47" d="100"/>
          <a:sy n="47" d="100"/>
        </p:scale>
        <p:origin x="15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037A4-840A-4F49-926E-4BBE91EA72E8}" type="datetimeFigureOut">
              <a:rPr lang="en-US" smtClean="0"/>
              <a:t>10/14/2021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F0337F-E350-4AC0-AA06-388A23A43B11}" type="slidenum">
              <a:rPr lang="en-US" smtClean="0"/>
              <a:t>‹#›</a:t>
            </a:fld>
            <a:endParaRPr lang="en-US"/>
          </a:p>
        </p:txBody>
      </p:sp>
    </p:spTree>
    <p:extLst>
      <p:ext uri="{BB962C8B-B14F-4D97-AF65-F5344CB8AC3E}">
        <p14:creationId xmlns:p14="http://schemas.microsoft.com/office/powerpoint/2010/main" val="37026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0337F-E350-4AC0-AA06-388A23A43B11}" type="slidenum">
              <a:rPr lang="en-US" smtClean="0"/>
              <a:t>1</a:t>
            </a:fld>
            <a:endParaRPr lang="en-US"/>
          </a:p>
        </p:txBody>
      </p:sp>
    </p:spTree>
    <p:extLst>
      <p:ext uri="{BB962C8B-B14F-4D97-AF65-F5344CB8AC3E}">
        <p14:creationId xmlns:p14="http://schemas.microsoft.com/office/powerpoint/2010/main" val="4486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0337F-E350-4AC0-AA06-388A23A43B11}" type="slidenum">
              <a:rPr lang="en-US" smtClean="0"/>
              <a:t>10</a:t>
            </a:fld>
            <a:endParaRPr lang="en-US"/>
          </a:p>
        </p:txBody>
      </p:sp>
    </p:spTree>
    <p:extLst>
      <p:ext uri="{BB962C8B-B14F-4D97-AF65-F5344CB8AC3E}">
        <p14:creationId xmlns:p14="http://schemas.microsoft.com/office/powerpoint/2010/main" val="176198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BNL levels have not been approved for DOE use complex wide.</a:t>
            </a:r>
          </a:p>
          <a:p>
            <a:pPr defTabSz="931774"/>
            <a:endParaRPr lang="en-US" dirty="0"/>
          </a:p>
          <a:p>
            <a:pPr defTabSz="931774"/>
            <a:r>
              <a:rPr lang="en-US" dirty="0"/>
              <a:t>Semiconductor Equipment and Materials International</a:t>
            </a:r>
          </a:p>
          <a:p>
            <a:endParaRPr lang="en-US" dirty="0"/>
          </a:p>
          <a:p>
            <a:pPr defTabSz="931774"/>
            <a:r>
              <a:rPr lang="en-US" b="1" dirty="0"/>
              <a:t>SEMI S12 - Environmental, Health and Safety Guideline for Manufacturing Equipment Decontamination</a:t>
            </a:r>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11</a:t>
            </a:fld>
            <a:endParaRPr lang="en-US"/>
          </a:p>
        </p:txBody>
      </p:sp>
    </p:spTree>
    <p:extLst>
      <p:ext uri="{BB962C8B-B14F-4D97-AF65-F5344CB8AC3E}">
        <p14:creationId xmlns:p14="http://schemas.microsoft.com/office/powerpoint/2010/main" val="200282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BNL levels have not been approved for DOE use complex wide.</a:t>
            </a:r>
          </a:p>
          <a:p>
            <a:pPr defTabSz="931774"/>
            <a:endParaRPr lang="en-US" dirty="0"/>
          </a:p>
          <a:p>
            <a:pPr defTabSz="931774"/>
            <a:r>
              <a:rPr lang="en-US" dirty="0"/>
              <a:t>Semiconductor Equipment and Materials International</a:t>
            </a:r>
          </a:p>
          <a:p>
            <a:endParaRPr lang="en-US" dirty="0"/>
          </a:p>
          <a:p>
            <a:pPr defTabSz="931774"/>
            <a:r>
              <a:rPr lang="en-US" b="1" dirty="0"/>
              <a:t>SEMI S12 - Environmental, Health and Safety Guideline for Manufacturing Equipment Decontamination</a:t>
            </a:r>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12</a:t>
            </a:fld>
            <a:endParaRPr lang="en-US"/>
          </a:p>
        </p:txBody>
      </p:sp>
    </p:spTree>
    <p:extLst>
      <p:ext uri="{BB962C8B-B14F-4D97-AF65-F5344CB8AC3E}">
        <p14:creationId xmlns:p14="http://schemas.microsoft.com/office/powerpoint/2010/main" val="87099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other questions would you ask?</a:t>
            </a:r>
          </a:p>
          <a:p>
            <a:pPr defTabSz="931774"/>
            <a:r>
              <a:rPr lang="en-US" dirty="0"/>
              <a:t>What is the intended usage?</a:t>
            </a:r>
          </a:p>
          <a:p>
            <a:r>
              <a:rPr lang="en-US" dirty="0"/>
              <a:t>Sulfuric Acid?</a:t>
            </a:r>
          </a:p>
          <a:p>
            <a:r>
              <a:rPr lang="en-US" dirty="0"/>
              <a:t>Asbestos?</a:t>
            </a:r>
          </a:p>
          <a:p>
            <a:r>
              <a:rPr lang="en-US" dirty="0"/>
              <a:t>PCBs?</a:t>
            </a:r>
          </a:p>
          <a:p>
            <a:r>
              <a:rPr lang="en-US" dirty="0"/>
              <a:t>Anything else?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13</a:t>
            </a:fld>
            <a:endParaRPr lang="en-US"/>
          </a:p>
        </p:txBody>
      </p:sp>
    </p:spTree>
    <p:extLst>
      <p:ext uri="{BB962C8B-B14F-4D97-AF65-F5344CB8AC3E}">
        <p14:creationId xmlns:p14="http://schemas.microsoft.com/office/powerpoint/2010/main" val="106739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14</a:t>
            </a:fld>
            <a:endParaRPr lang="en-US"/>
          </a:p>
        </p:txBody>
      </p:sp>
    </p:spTree>
    <p:extLst>
      <p:ext uri="{BB962C8B-B14F-4D97-AF65-F5344CB8AC3E}">
        <p14:creationId xmlns:p14="http://schemas.microsoft.com/office/powerpoint/2010/main" val="423201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about a Phase I Environmental site Assessment</a:t>
            </a:r>
          </a:p>
          <a:p>
            <a:endParaRPr lang="en-US" dirty="0"/>
          </a:p>
          <a:p>
            <a:r>
              <a:rPr lang="en-US" dirty="0"/>
              <a:t>This can quickly turn into a PDC on building decontamination.  </a:t>
            </a:r>
          </a:p>
          <a:p>
            <a:endParaRPr lang="en-US" dirty="0"/>
          </a:p>
          <a:p>
            <a:r>
              <a:rPr lang="en-US" dirty="0"/>
              <a:t>Maybe next year</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15</a:t>
            </a:fld>
            <a:endParaRPr lang="en-US"/>
          </a:p>
        </p:txBody>
      </p:sp>
    </p:spTree>
    <p:extLst>
      <p:ext uri="{BB962C8B-B14F-4D97-AF65-F5344CB8AC3E}">
        <p14:creationId xmlns:p14="http://schemas.microsoft.com/office/powerpoint/2010/main" val="102217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16</a:t>
            </a:fld>
            <a:endParaRPr lang="en-US"/>
          </a:p>
        </p:txBody>
      </p:sp>
    </p:spTree>
    <p:extLst>
      <p:ext uri="{BB962C8B-B14F-4D97-AF65-F5344CB8AC3E}">
        <p14:creationId xmlns:p14="http://schemas.microsoft.com/office/powerpoint/2010/main" val="298934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17</a:t>
            </a:fld>
            <a:endParaRPr lang="en-US"/>
          </a:p>
        </p:txBody>
      </p:sp>
    </p:spTree>
    <p:extLst>
      <p:ext uri="{BB962C8B-B14F-4D97-AF65-F5344CB8AC3E}">
        <p14:creationId xmlns:p14="http://schemas.microsoft.com/office/powerpoint/2010/main" val="163301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18</a:t>
            </a:fld>
            <a:endParaRPr lang="en-US"/>
          </a:p>
        </p:txBody>
      </p:sp>
    </p:spTree>
    <p:extLst>
      <p:ext uri="{BB962C8B-B14F-4D97-AF65-F5344CB8AC3E}">
        <p14:creationId xmlns:p14="http://schemas.microsoft.com/office/powerpoint/2010/main" val="2197092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about a Phase I Environmental site Assessment</a:t>
            </a:r>
          </a:p>
          <a:p>
            <a:endParaRPr lang="en-US" dirty="0"/>
          </a:p>
          <a:p>
            <a:r>
              <a:rPr lang="en-US" dirty="0"/>
              <a:t>This can quickly turn into a PDC on building decontamination.  </a:t>
            </a:r>
          </a:p>
          <a:p>
            <a:endParaRPr lang="en-US" dirty="0"/>
          </a:p>
          <a:p>
            <a:r>
              <a:rPr lang="en-US" dirty="0"/>
              <a:t>Maybe next year</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19</a:t>
            </a:fld>
            <a:endParaRPr lang="en-US"/>
          </a:p>
        </p:txBody>
      </p:sp>
    </p:spTree>
    <p:extLst>
      <p:ext uri="{BB962C8B-B14F-4D97-AF65-F5344CB8AC3E}">
        <p14:creationId xmlns:p14="http://schemas.microsoft.com/office/powerpoint/2010/main" val="18763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0337F-E350-4AC0-AA06-388A23A43B11}" type="slidenum">
              <a:rPr lang="en-US" smtClean="0"/>
              <a:t>2</a:t>
            </a:fld>
            <a:endParaRPr lang="en-US"/>
          </a:p>
        </p:txBody>
      </p:sp>
    </p:spTree>
    <p:extLst>
      <p:ext uri="{BB962C8B-B14F-4D97-AF65-F5344CB8AC3E}">
        <p14:creationId xmlns:p14="http://schemas.microsoft.com/office/powerpoint/2010/main" val="414451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20</a:t>
            </a:fld>
            <a:endParaRPr lang="en-US"/>
          </a:p>
        </p:txBody>
      </p:sp>
    </p:spTree>
    <p:extLst>
      <p:ext uri="{BB962C8B-B14F-4D97-AF65-F5344CB8AC3E}">
        <p14:creationId xmlns:p14="http://schemas.microsoft.com/office/powerpoint/2010/main" val="7845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21</a:t>
            </a:fld>
            <a:endParaRPr lang="en-US"/>
          </a:p>
        </p:txBody>
      </p:sp>
    </p:spTree>
    <p:extLst>
      <p:ext uri="{BB962C8B-B14F-4D97-AF65-F5344CB8AC3E}">
        <p14:creationId xmlns:p14="http://schemas.microsoft.com/office/powerpoint/2010/main" val="41336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lease share personal experiences with indoor surface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22</a:t>
            </a:fld>
            <a:endParaRPr lang="en-US"/>
          </a:p>
        </p:txBody>
      </p:sp>
    </p:spTree>
    <p:extLst>
      <p:ext uri="{BB962C8B-B14F-4D97-AF65-F5344CB8AC3E}">
        <p14:creationId xmlns:p14="http://schemas.microsoft.com/office/powerpoint/2010/main" val="1166673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r>
              <a:rPr lang="en-US" dirty="0"/>
              <a:t>Total Threshold Limit. Concentration (TTLC)</a:t>
            </a:r>
          </a:p>
          <a:p>
            <a:pPr defTabSz="931774"/>
            <a:endParaRPr lang="en-US" b="0" dirty="0"/>
          </a:p>
          <a:p>
            <a:r>
              <a:rPr lang="en-US" dirty="0"/>
              <a:t>Soluble Threshold Limit Concentration (STLC) </a:t>
            </a:r>
          </a:p>
          <a:p>
            <a:endParaRPr lang="en-US" dirty="0"/>
          </a:p>
          <a:p>
            <a:r>
              <a:rPr lang="en-US" dirty="0"/>
              <a:t>Toxicity characteristic Leachate Protocol (TCLP)</a:t>
            </a:r>
          </a:p>
          <a:p>
            <a:endParaRPr lang="en-US" dirty="0"/>
          </a:p>
          <a:p>
            <a:r>
              <a:rPr lang="en-US" dirty="0"/>
              <a:t>F003 Spent non-halogenated solvents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23</a:t>
            </a:fld>
            <a:endParaRPr lang="en-US"/>
          </a:p>
        </p:txBody>
      </p:sp>
    </p:spTree>
    <p:extLst>
      <p:ext uri="{BB962C8B-B14F-4D97-AF65-F5344CB8AC3E}">
        <p14:creationId xmlns:p14="http://schemas.microsoft.com/office/powerpoint/2010/main" val="186954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24</a:t>
            </a:fld>
            <a:endParaRPr lang="en-US"/>
          </a:p>
        </p:txBody>
      </p:sp>
    </p:spTree>
    <p:extLst>
      <p:ext uri="{BB962C8B-B14F-4D97-AF65-F5344CB8AC3E}">
        <p14:creationId xmlns:p14="http://schemas.microsoft.com/office/powerpoint/2010/main" val="1104587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25</a:t>
            </a:fld>
            <a:endParaRPr lang="en-US"/>
          </a:p>
        </p:txBody>
      </p:sp>
    </p:spTree>
    <p:extLst>
      <p:ext uri="{BB962C8B-B14F-4D97-AF65-F5344CB8AC3E}">
        <p14:creationId xmlns:p14="http://schemas.microsoft.com/office/powerpoint/2010/main" val="404133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26</a:t>
            </a:fld>
            <a:endParaRPr lang="en-US"/>
          </a:p>
        </p:txBody>
      </p:sp>
    </p:spTree>
    <p:extLst>
      <p:ext uri="{BB962C8B-B14F-4D97-AF65-F5344CB8AC3E}">
        <p14:creationId xmlns:p14="http://schemas.microsoft.com/office/powerpoint/2010/main" val="4266376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27</a:t>
            </a:fld>
            <a:endParaRPr lang="en-US"/>
          </a:p>
        </p:txBody>
      </p:sp>
    </p:spTree>
    <p:extLst>
      <p:ext uri="{BB962C8B-B14F-4D97-AF65-F5344CB8AC3E}">
        <p14:creationId xmlns:p14="http://schemas.microsoft.com/office/powerpoint/2010/main" val="741697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 protect workers in clean rooms and eating areas.  </a:t>
            </a:r>
          </a:p>
          <a:p>
            <a:endParaRPr lang="en-US" dirty="0"/>
          </a:p>
          <a:p>
            <a:r>
              <a:rPr lang="en-US" dirty="0"/>
              <a:t>How would you apply this to the QA lab?</a:t>
            </a:r>
          </a:p>
          <a:p>
            <a:endParaRPr lang="en-US" dirty="0"/>
          </a:p>
          <a:p>
            <a:r>
              <a:rPr lang="en-US" dirty="0"/>
              <a:t>How would you apply this to the Administrative Offices?</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28</a:t>
            </a:fld>
            <a:endParaRPr lang="en-US"/>
          </a:p>
        </p:txBody>
      </p:sp>
    </p:spTree>
    <p:extLst>
      <p:ext uri="{BB962C8B-B14F-4D97-AF65-F5344CB8AC3E}">
        <p14:creationId xmlns:p14="http://schemas.microsoft.com/office/powerpoint/2010/main" val="25152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29</a:t>
            </a:fld>
            <a:endParaRPr lang="en-US"/>
          </a:p>
        </p:txBody>
      </p:sp>
    </p:spTree>
    <p:extLst>
      <p:ext uri="{BB962C8B-B14F-4D97-AF65-F5344CB8AC3E}">
        <p14:creationId xmlns:p14="http://schemas.microsoft.com/office/powerpoint/2010/main" val="52204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Experience Do You Have with facility decontamination?</a:t>
            </a:r>
          </a:p>
          <a:p>
            <a:pPr lvl="1"/>
            <a:r>
              <a:rPr lang="en-US" dirty="0"/>
              <a:t>I do not have any professional experience with facility decontamination.</a:t>
            </a:r>
          </a:p>
          <a:p>
            <a:pPr lvl="1"/>
            <a:r>
              <a:rPr lang="en-US" dirty="0"/>
              <a:t>I have a little experience with facility decontamination . </a:t>
            </a:r>
          </a:p>
          <a:p>
            <a:pPr lvl="1"/>
            <a:r>
              <a:rPr lang="en-US" dirty="0"/>
              <a:t>I have some experience, but I'm not an expert.</a:t>
            </a:r>
          </a:p>
          <a:p>
            <a:pPr lvl="1"/>
            <a:r>
              <a:rPr lang="en-US" dirty="0"/>
              <a:t>I have extensive experience evaluating and managing indoor contamination and facility decontamination.</a:t>
            </a:r>
          </a:p>
          <a:p>
            <a:pPr lvl="1"/>
            <a:endParaRPr lang="en-US" dirty="0"/>
          </a:p>
          <a:p>
            <a:pPr defTabSz="931774"/>
            <a:r>
              <a:rPr lang="en-US" dirty="0"/>
              <a:t>What are some contaminants you have worked with?</a:t>
            </a:r>
          </a:p>
          <a:p>
            <a:pPr defTabSz="931774"/>
            <a:r>
              <a:rPr lang="en-US" dirty="0"/>
              <a:t>	Metals</a:t>
            </a:r>
          </a:p>
          <a:p>
            <a:pPr defTabSz="931774"/>
            <a:r>
              <a:rPr lang="en-US" dirty="0"/>
              <a:t>		Lead</a:t>
            </a:r>
          </a:p>
          <a:p>
            <a:pPr defTabSz="931774"/>
            <a:r>
              <a:rPr lang="en-US" dirty="0"/>
              <a:t>		Cadmium	</a:t>
            </a:r>
          </a:p>
          <a:p>
            <a:pPr defTabSz="931774"/>
            <a:r>
              <a:rPr lang="en-US" dirty="0"/>
              <a:t>		Hexavalent Chromium</a:t>
            </a:r>
          </a:p>
          <a:p>
            <a:pPr defTabSz="931774"/>
            <a:r>
              <a:rPr lang="en-US" dirty="0"/>
              <a:t>		Beryllium</a:t>
            </a:r>
          </a:p>
          <a:p>
            <a:pPr defTabSz="931774"/>
            <a:r>
              <a:rPr lang="en-US" dirty="0"/>
              <a:t>	Toxic Dust</a:t>
            </a:r>
          </a:p>
          <a:p>
            <a:pPr defTabSz="931774"/>
            <a:r>
              <a:rPr lang="en-US" dirty="0"/>
              <a:t>		Asbestos</a:t>
            </a:r>
          </a:p>
          <a:p>
            <a:pPr defTabSz="931774"/>
            <a:r>
              <a:rPr lang="en-US" dirty="0"/>
              <a:t>		9/11 World Trade Center</a:t>
            </a:r>
          </a:p>
          <a:p>
            <a:pPr defTabSz="931774"/>
            <a:r>
              <a:rPr lang="en-US" dirty="0"/>
              <a:t>	Drugs</a:t>
            </a:r>
          </a:p>
          <a:p>
            <a:pPr defTabSz="931774"/>
            <a:r>
              <a:rPr lang="en-US" dirty="0"/>
              <a:t>		Methamphetamine</a:t>
            </a:r>
          </a:p>
          <a:p>
            <a:pPr defTabSz="931774"/>
            <a:r>
              <a:rPr lang="en-US" dirty="0"/>
              <a:t>		Fentanyl</a:t>
            </a:r>
          </a:p>
          <a:p>
            <a:pPr defTabSz="931774"/>
            <a:r>
              <a:rPr lang="en-US" dirty="0"/>
              <a:t>		Pharmaceutical	</a:t>
            </a:r>
          </a:p>
          <a:p>
            <a:pPr defTabSz="931774"/>
            <a:r>
              <a:rPr lang="en-US" dirty="0"/>
              <a:t>	IAQ</a:t>
            </a:r>
          </a:p>
          <a:p>
            <a:pPr defTabSz="931774"/>
            <a:r>
              <a:rPr lang="en-US" dirty="0"/>
              <a:t>		Mold</a:t>
            </a:r>
          </a:p>
          <a:p>
            <a:pPr defTabSz="931774"/>
            <a:r>
              <a:rPr lang="en-US" dirty="0"/>
              <a:t>		Bacteria</a:t>
            </a:r>
          </a:p>
          <a:p>
            <a:pPr defTabSz="931774"/>
            <a:r>
              <a:rPr lang="en-US" dirty="0"/>
              <a:t>	Others</a:t>
            </a:r>
          </a:p>
          <a:p>
            <a:pPr defTabSz="931774"/>
            <a:r>
              <a:rPr lang="en-US" dirty="0"/>
              <a:t>		PAH’s</a:t>
            </a:r>
          </a:p>
          <a:p>
            <a:pPr defTabSz="931774"/>
            <a:r>
              <a:rPr lang="en-US" dirty="0"/>
              <a:t>		PCB’s</a:t>
            </a:r>
          </a:p>
          <a:p>
            <a:pPr defTabSz="931774"/>
            <a:r>
              <a:rPr lang="en-US" dirty="0"/>
              <a:t>		Dioxins</a:t>
            </a:r>
          </a:p>
          <a:p>
            <a:pPr defTabSz="931774"/>
            <a:r>
              <a:rPr lang="en-US" dirty="0"/>
              <a:t>	Unknowns</a:t>
            </a:r>
          </a:p>
          <a:p>
            <a:pPr defTabSz="931774"/>
            <a:r>
              <a:rPr lang="en-US" dirty="0"/>
              <a:t>		Mystery dusts</a:t>
            </a:r>
          </a:p>
          <a:p>
            <a:pPr defTabSz="931774"/>
            <a:r>
              <a:rPr lang="en-US" dirty="0"/>
              <a:t>						</a:t>
            </a:r>
          </a:p>
          <a:p>
            <a:pPr defTabSz="931774"/>
            <a:endParaRPr lang="en-US" dirty="0"/>
          </a:p>
          <a:p>
            <a:pPr defTabSz="931774"/>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a:t>
            </a:fld>
            <a:endParaRPr lang="en-US"/>
          </a:p>
        </p:txBody>
      </p:sp>
    </p:spTree>
    <p:extLst>
      <p:ext uri="{BB962C8B-B14F-4D97-AF65-F5344CB8AC3E}">
        <p14:creationId xmlns:p14="http://schemas.microsoft.com/office/powerpoint/2010/main" val="1071596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the sampling because, well, I’m an industrial hygienist.</a:t>
            </a:r>
          </a:p>
          <a:p>
            <a:endParaRPr lang="en-US" dirty="0"/>
          </a:p>
          <a:p>
            <a:r>
              <a:rPr lang="en-US" dirty="0"/>
              <a:t>But I do recommend it as a tool to indicate the efficacy of your cleaning procedures.  </a:t>
            </a:r>
          </a:p>
          <a:p>
            <a:endParaRPr lang="en-US" dirty="0"/>
          </a:p>
          <a:p>
            <a:r>
              <a:rPr lang="en-US" dirty="0"/>
              <a:t>I’d suggest annually unless you are troubleshooting a problem or need to evaluate a new cleaning contractor or procedure.</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30</a:t>
            </a:fld>
            <a:endParaRPr lang="en-US"/>
          </a:p>
        </p:txBody>
      </p:sp>
    </p:spTree>
    <p:extLst>
      <p:ext uri="{BB962C8B-B14F-4D97-AF65-F5344CB8AC3E}">
        <p14:creationId xmlns:p14="http://schemas.microsoft.com/office/powerpoint/2010/main" val="315884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31</a:t>
            </a:fld>
            <a:endParaRPr lang="en-US"/>
          </a:p>
        </p:txBody>
      </p:sp>
    </p:spTree>
    <p:extLst>
      <p:ext uri="{BB962C8B-B14F-4D97-AF65-F5344CB8AC3E}">
        <p14:creationId xmlns:p14="http://schemas.microsoft.com/office/powerpoint/2010/main" val="3497059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Asbestos  </a:t>
            </a:r>
          </a:p>
          <a:p>
            <a:r>
              <a:rPr lang="en-US" dirty="0"/>
              <a:t>1910.1001 (k)(1) – Same basic language </a:t>
            </a:r>
          </a:p>
          <a:p>
            <a:endParaRPr lang="en-US" dirty="0"/>
          </a:p>
          <a:p>
            <a:r>
              <a:rPr lang="en-US" dirty="0"/>
              <a:t>Cadmium</a:t>
            </a:r>
          </a:p>
          <a:p>
            <a:r>
              <a:rPr lang="en-US" dirty="0"/>
              <a:t>1910.1027 (k)(1) – ditto</a:t>
            </a:r>
          </a:p>
          <a:p>
            <a:endParaRPr lang="en-US" dirty="0"/>
          </a:p>
          <a:p>
            <a:r>
              <a:rPr lang="en-US" dirty="0"/>
              <a:t>Silica</a:t>
            </a:r>
          </a:p>
          <a:p>
            <a:pPr defTabSz="931774"/>
            <a:r>
              <a:rPr lang="en-US" dirty="0"/>
              <a:t>1910.1053(h)(2) - The employer shall not allow compressed air to be used to clean clothing or surfaces where such activity could contribute to employee exposure to respirable crystalline silica unless:</a:t>
            </a:r>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32</a:t>
            </a:fld>
            <a:endParaRPr lang="en-US"/>
          </a:p>
        </p:txBody>
      </p:sp>
    </p:spTree>
    <p:extLst>
      <p:ext uri="{BB962C8B-B14F-4D97-AF65-F5344CB8AC3E}">
        <p14:creationId xmlns:p14="http://schemas.microsoft.com/office/powerpoint/2010/main" val="488572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33</a:t>
            </a:fld>
            <a:endParaRPr lang="en-US"/>
          </a:p>
        </p:txBody>
      </p:sp>
    </p:spTree>
    <p:extLst>
      <p:ext uri="{BB962C8B-B14F-4D97-AF65-F5344CB8AC3E}">
        <p14:creationId xmlns:p14="http://schemas.microsoft.com/office/powerpoint/2010/main" val="536706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NASA have its own guidance?</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34</a:t>
            </a:fld>
            <a:endParaRPr lang="en-US"/>
          </a:p>
        </p:txBody>
      </p:sp>
    </p:spTree>
    <p:extLst>
      <p:ext uri="{BB962C8B-B14F-4D97-AF65-F5344CB8AC3E}">
        <p14:creationId xmlns:p14="http://schemas.microsoft.com/office/powerpoint/2010/main" val="1317380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Bueler</a:t>
            </a:r>
            <a:r>
              <a:rPr lang="en-US" dirty="0"/>
              <a:t>?   </a:t>
            </a:r>
            <a:r>
              <a:rPr lang="en-US" dirty="0" err="1"/>
              <a:t>Bueler</a:t>
            </a:r>
            <a:r>
              <a:rPr lang="en-US" dirty="0"/>
              <a:t>?</a:t>
            </a:r>
          </a:p>
          <a:p>
            <a:endParaRPr lang="en-US" dirty="0"/>
          </a:p>
          <a:p>
            <a:endParaRPr lang="en-US" dirty="0"/>
          </a:p>
          <a:p>
            <a:r>
              <a:rPr lang="en-US" dirty="0"/>
              <a:t>Technically nobody.  It was scheduled for 2019, but was delayed.</a:t>
            </a:r>
          </a:p>
          <a:p>
            <a:endParaRPr lang="en-US" dirty="0"/>
          </a:p>
          <a:p>
            <a:r>
              <a:rPr lang="en-US" dirty="0"/>
              <a:t>But many pharmacies and compounding labs are following the draft document.</a:t>
            </a:r>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35</a:t>
            </a:fld>
            <a:endParaRPr lang="en-US"/>
          </a:p>
        </p:txBody>
      </p:sp>
    </p:spTree>
    <p:extLst>
      <p:ext uri="{BB962C8B-B14F-4D97-AF65-F5344CB8AC3E}">
        <p14:creationId xmlns:p14="http://schemas.microsoft.com/office/powerpoint/2010/main" val="1080693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 Caulks, Glazing, paints, etc.</a:t>
            </a:r>
          </a:p>
          <a:p>
            <a:endParaRPr lang="en-US" dirty="0"/>
          </a:p>
          <a:p>
            <a:r>
              <a:rPr lang="en-US" dirty="0"/>
              <a:t>Another PDC topic!!!</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36</a:t>
            </a:fld>
            <a:endParaRPr lang="en-US"/>
          </a:p>
        </p:txBody>
      </p:sp>
    </p:spTree>
    <p:extLst>
      <p:ext uri="{BB962C8B-B14F-4D97-AF65-F5344CB8AC3E}">
        <p14:creationId xmlns:p14="http://schemas.microsoft.com/office/powerpoint/2010/main" val="482661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There are likely some others that I have missed.  </a:t>
            </a:r>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37</a:t>
            </a:fld>
            <a:endParaRPr lang="en-US"/>
          </a:p>
        </p:txBody>
      </p:sp>
    </p:spTree>
    <p:extLst>
      <p:ext uri="{BB962C8B-B14F-4D97-AF65-F5344CB8AC3E}">
        <p14:creationId xmlns:p14="http://schemas.microsoft.com/office/powerpoint/2010/main" val="2106824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 Caulks, Glazing, paints, etc.</a:t>
            </a:r>
          </a:p>
          <a:p>
            <a:endParaRPr lang="en-US" dirty="0"/>
          </a:p>
          <a:p>
            <a:r>
              <a:rPr lang="en-US" dirty="0"/>
              <a:t>Another PDC topic!!!</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38</a:t>
            </a:fld>
            <a:endParaRPr lang="en-US"/>
          </a:p>
        </p:txBody>
      </p:sp>
    </p:spTree>
    <p:extLst>
      <p:ext uri="{BB962C8B-B14F-4D97-AF65-F5344CB8AC3E}">
        <p14:creationId xmlns:p14="http://schemas.microsoft.com/office/powerpoint/2010/main" val="1608951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 Caulks, Glazing, paints, etc.</a:t>
            </a:r>
          </a:p>
          <a:p>
            <a:endParaRPr lang="en-US" dirty="0"/>
          </a:p>
          <a:p>
            <a:r>
              <a:rPr lang="en-US" dirty="0"/>
              <a:t>Another PDC topic!!!</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39</a:t>
            </a:fld>
            <a:endParaRPr lang="en-US"/>
          </a:p>
        </p:txBody>
      </p:sp>
    </p:spTree>
    <p:extLst>
      <p:ext uri="{BB962C8B-B14F-4D97-AF65-F5344CB8AC3E}">
        <p14:creationId xmlns:p14="http://schemas.microsoft.com/office/powerpoint/2010/main" val="42184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a:t>
            </a:fld>
            <a:endParaRPr lang="en-US"/>
          </a:p>
        </p:txBody>
      </p:sp>
    </p:spTree>
    <p:extLst>
      <p:ext uri="{BB962C8B-B14F-4D97-AF65-F5344CB8AC3E}">
        <p14:creationId xmlns:p14="http://schemas.microsoft.com/office/powerpoint/2010/main" val="3836848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000" dirty="0"/>
              <a:t>Any students in the group?  Sounds like a good subject of a research paper.  </a:t>
            </a:r>
          </a:p>
          <a:p>
            <a:endParaRPr lang="en-US" sz="1000" dirty="0"/>
          </a:p>
          <a:p>
            <a:r>
              <a:rPr lang="en-US" sz="1000" dirty="0"/>
              <a:t>Where was the sample taken?  </a:t>
            </a:r>
          </a:p>
          <a:p>
            <a:endParaRPr lang="en-US" sz="1000" dirty="0"/>
          </a:p>
          <a:p>
            <a:r>
              <a:rPr lang="en-US" sz="1000" dirty="0"/>
              <a:t>Silica PEL is 50 ug/m3, Total dose would be 500ug.  Surface Limit would be 5ug/cm2.</a:t>
            </a:r>
          </a:p>
          <a:p>
            <a:r>
              <a:rPr lang="en-US" sz="1000" dirty="0"/>
              <a:t>I don’t know if a construction office or concrete project that can achieve this.</a:t>
            </a:r>
          </a:p>
          <a:p>
            <a:endParaRPr lang="en-US" sz="1000" dirty="0"/>
          </a:p>
          <a:p>
            <a:endParaRPr lang="en-US" sz="1000" dirty="0"/>
          </a:p>
          <a:p>
            <a:endParaRPr lang="en-US" sz="1000" dirty="0"/>
          </a:p>
          <a:p>
            <a:r>
              <a:rPr lang="en-US" sz="1000" dirty="0"/>
              <a:t>  </a:t>
            </a:r>
          </a:p>
          <a:p>
            <a:endParaRPr lang="en-US" sz="1000" dirty="0"/>
          </a:p>
          <a:p>
            <a:r>
              <a:rPr lang="en-US" sz="1000" dirty="0"/>
              <a:t>  </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40</a:t>
            </a:fld>
            <a:endParaRPr lang="en-US"/>
          </a:p>
        </p:txBody>
      </p:sp>
    </p:spTree>
    <p:extLst>
      <p:ext uri="{BB962C8B-B14F-4D97-AF65-F5344CB8AC3E}">
        <p14:creationId xmlns:p14="http://schemas.microsoft.com/office/powerpoint/2010/main" val="543658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a:p>
            <a:endParaRPr lang="en-US" sz="1000" dirty="0"/>
          </a:p>
          <a:p>
            <a:r>
              <a:rPr lang="en-US" sz="1000" dirty="0"/>
              <a:t>  </a:t>
            </a:r>
          </a:p>
          <a:p>
            <a:endParaRPr lang="en-US" sz="1000" dirty="0"/>
          </a:p>
          <a:p>
            <a:r>
              <a:rPr lang="en-US" sz="1000" dirty="0"/>
              <a:t>  </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41</a:t>
            </a:fld>
            <a:endParaRPr lang="en-US"/>
          </a:p>
        </p:txBody>
      </p:sp>
    </p:spTree>
    <p:extLst>
      <p:ext uri="{BB962C8B-B14F-4D97-AF65-F5344CB8AC3E}">
        <p14:creationId xmlns:p14="http://schemas.microsoft.com/office/powerpoint/2010/main" val="3116718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a:p>
            <a:endParaRPr lang="en-US" sz="1000" dirty="0"/>
          </a:p>
          <a:p>
            <a:r>
              <a:rPr lang="en-US" sz="1000" dirty="0"/>
              <a:t>  </a:t>
            </a:r>
          </a:p>
          <a:p>
            <a:endParaRPr lang="en-US" sz="1000" dirty="0"/>
          </a:p>
          <a:p>
            <a:r>
              <a:rPr lang="en-US" sz="1000" dirty="0"/>
              <a:t>  </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42</a:t>
            </a:fld>
            <a:endParaRPr lang="en-US"/>
          </a:p>
        </p:txBody>
      </p:sp>
    </p:spTree>
    <p:extLst>
      <p:ext uri="{BB962C8B-B14F-4D97-AF65-F5344CB8AC3E}">
        <p14:creationId xmlns:p14="http://schemas.microsoft.com/office/powerpoint/2010/main" val="1808605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a:p>
            <a:endParaRPr lang="en-US" sz="1000" dirty="0"/>
          </a:p>
          <a:p>
            <a:r>
              <a:rPr lang="en-US" sz="1000" dirty="0"/>
              <a:t>  </a:t>
            </a:r>
          </a:p>
          <a:p>
            <a:endParaRPr lang="en-US" sz="1000" dirty="0"/>
          </a:p>
          <a:p>
            <a:r>
              <a:rPr lang="en-US" sz="1000" dirty="0"/>
              <a:t>  </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43</a:t>
            </a:fld>
            <a:endParaRPr lang="en-US"/>
          </a:p>
        </p:txBody>
      </p:sp>
    </p:spTree>
    <p:extLst>
      <p:ext uri="{BB962C8B-B14F-4D97-AF65-F5344CB8AC3E}">
        <p14:creationId xmlns:p14="http://schemas.microsoft.com/office/powerpoint/2010/main" val="3603621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conducting such an analysis can require advanced statistical skills when the dataset includes results that are below the LOD. </a:t>
            </a:r>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44</a:t>
            </a:fld>
            <a:endParaRPr lang="en-US"/>
          </a:p>
        </p:txBody>
      </p:sp>
    </p:spTree>
    <p:extLst>
      <p:ext uri="{BB962C8B-B14F-4D97-AF65-F5344CB8AC3E}">
        <p14:creationId xmlns:p14="http://schemas.microsoft.com/office/powerpoint/2010/main" val="817973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Can get expensive</a:t>
            </a:r>
          </a:p>
          <a:p>
            <a:endParaRPr lang="en-US" dirty="0"/>
          </a:p>
          <a:p>
            <a:r>
              <a:rPr lang="en-US" dirty="0"/>
              <a:t>Possible select a surrogate EHD to represent the rest.  Do procedures/skills vary between drugs.</a:t>
            </a:r>
          </a:p>
          <a:p>
            <a:endParaRPr lang="en-US" dirty="0"/>
          </a:p>
          <a:p>
            <a:r>
              <a:rPr lang="en-US" dirty="0"/>
              <a:t>Injectable vs tablet??</a:t>
            </a:r>
          </a:p>
          <a:p>
            <a:endParaRPr lang="en-US" dirty="0"/>
          </a:p>
          <a:p>
            <a:endParaRPr lang="en-US" dirty="0"/>
          </a:p>
          <a:p>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45</a:t>
            </a:fld>
            <a:endParaRPr lang="en-US"/>
          </a:p>
        </p:txBody>
      </p:sp>
    </p:spTree>
    <p:extLst>
      <p:ext uri="{BB962C8B-B14F-4D97-AF65-F5344CB8AC3E}">
        <p14:creationId xmlns:p14="http://schemas.microsoft.com/office/powerpoint/2010/main" val="3947126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46</a:t>
            </a:fld>
            <a:endParaRPr lang="en-US"/>
          </a:p>
        </p:txBody>
      </p:sp>
    </p:spTree>
    <p:extLst>
      <p:ext uri="{BB962C8B-B14F-4D97-AF65-F5344CB8AC3E}">
        <p14:creationId xmlns:p14="http://schemas.microsoft.com/office/powerpoint/2010/main" val="904108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47</a:t>
            </a:fld>
            <a:endParaRPr lang="en-US"/>
          </a:p>
        </p:txBody>
      </p:sp>
    </p:spTree>
    <p:extLst>
      <p:ext uri="{BB962C8B-B14F-4D97-AF65-F5344CB8AC3E}">
        <p14:creationId xmlns:p14="http://schemas.microsoft.com/office/powerpoint/2010/main" val="108990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48</a:t>
            </a:fld>
            <a:endParaRPr lang="en-US"/>
          </a:p>
        </p:txBody>
      </p:sp>
    </p:spTree>
    <p:extLst>
      <p:ext uri="{BB962C8B-B14F-4D97-AF65-F5344CB8AC3E}">
        <p14:creationId xmlns:p14="http://schemas.microsoft.com/office/powerpoint/2010/main" val="3296073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about a Phase I Environmental site Assessment</a:t>
            </a:r>
          </a:p>
          <a:p>
            <a:endParaRPr lang="en-US" dirty="0"/>
          </a:p>
          <a:p>
            <a:r>
              <a:rPr lang="en-US" dirty="0"/>
              <a:t>This can quickly turn into a PDC on building decontamination.  </a:t>
            </a:r>
          </a:p>
          <a:p>
            <a:endParaRPr lang="en-US" dirty="0"/>
          </a:p>
          <a:p>
            <a:r>
              <a:rPr lang="en-US" dirty="0"/>
              <a:t>Maybe next year</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49</a:t>
            </a:fld>
            <a:endParaRPr lang="en-US"/>
          </a:p>
        </p:txBody>
      </p:sp>
    </p:spTree>
    <p:extLst>
      <p:ext uri="{BB962C8B-B14F-4D97-AF65-F5344CB8AC3E}">
        <p14:creationId xmlns:p14="http://schemas.microsoft.com/office/powerpoint/2010/main" val="7468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a:t>
            </a:fld>
            <a:endParaRPr lang="en-US"/>
          </a:p>
        </p:txBody>
      </p:sp>
    </p:spTree>
    <p:extLst>
      <p:ext uri="{BB962C8B-B14F-4D97-AF65-F5344CB8AC3E}">
        <p14:creationId xmlns:p14="http://schemas.microsoft.com/office/powerpoint/2010/main" val="3314791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clearance sampling be conducted as part of the response?</a:t>
            </a:r>
          </a:p>
          <a:p>
            <a:endParaRPr lang="en-US" dirty="0"/>
          </a:p>
          <a:p>
            <a:r>
              <a:rPr lang="en-US" dirty="0"/>
              <a:t>If clearance sampling is needed, what should we sample for?</a:t>
            </a:r>
          </a:p>
          <a:p>
            <a:endParaRPr lang="en-US" dirty="0"/>
          </a:p>
          <a:p>
            <a:r>
              <a:rPr lang="en-US" dirty="0"/>
              <a:t>If clearance sampling is needed, what is the best approach to use for this situation?</a:t>
            </a:r>
          </a:p>
          <a:p>
            <a:r>
              <a:rPr lang="en-US" dirty="0"/>
              <a:t>Hazardous Waste</a:t>
            </a:r>
          </a:p>
          <a:p>
            <a:r>
              <a:rPr lang="en-US" dirty="0"/>
              <a:t>Zero Tolerance</a:t>
            </a:r>
          </a:p>
          <a:p>
            <a:r>
              <a:rPr lang="en-US" dirty="0"/>
              <a:t>Comparative</a:t>
            </a:r>
          </a:p>
          <a:p>
            <a:r>
              <a:rPr lang="en-US" dirty="0"/>
              <a:t>Regulatory</a:t>
            </a:r>
          </a:p>
          <a:p>
            <a:r>
              <a:rPr lang="en-US" dirty="0"/>
              <a:t>OEL/ASL</a:t>
            </a:r>
          </a:p>
          <a:p>
            <a:r>
              <a:rPr lang="en-US" dirty="0"/>
              <a:t>BNL</a:t>
            </a:r>
          </a:p>
          <a:p>
            <a:r>
              <a:rPr lang="en-US" dirty="0"/>
              <a:t>WTC Screening Level</a:t>
            </a:r>
          </a:p>
          <a:p>
            <a:r>
              <a:rPr lang="en-US" dirty="0"/>
              <a:t>SEMI Screening Level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50</a:t>
            </a:fld>
            <a:endParaRPr lang="en-US"/>
          </a:p>
        </p:txBody>
      </p:sp>
    </p:spTree>
    <p:extLst>
      <p:ext uri="{BB962C8B-B14F-4D97-AF65-F5344CB8AC3E}">
        <p14:creationId xmlns:p14="http://schemas.microsoft.com/office/powerpoint/2010/main" val="3888038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51</a:t>
            </a:fld>
            <a:endParaRPr lang="en-US"/>
          </a:p>
        </p:txBody>
      </p:sp>
    </p:spTree>
    <p:extLst>
      <p:ext uri="{BB962C8B-B14F-4D97-AF65-F5344CB8AC3E}">
        <p14:creationId xmlns:p14="http://schemas.microsoft.com/office/powerpoint/2010/main" val="1605922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52</a:t>
            </a:fld>
            <a:endParaRPr lang="en-US"/>
          </a:p>
        </p:txBody>
      </p:sp>
    </p:spTree>
    <p:extLst>
      <p:ext uri="{BB962C8B-B14F-4D97-AF65-F5344CB8AC3E}">
        <p14:creationId xmlns:p14="http://schemas.microsoft.com/office/powerpoint/2010/main" val="2754820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53</a:t>
            </a:fld>
            <a:endParaRPr lang="en-US"/>
          </a:p>
        </p:txBody>
      </p:sp>
    </p:spTree>
    <p:extLst>
      <p:ext uri="{BB962C8B-B14F-4D97-AF65-F5344CB8AC3E}">
        <p14:creationId xmlns:p14="http://schemas.microsoft.com/office/powerpoint/2010/main" val="895265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54</a:t>
            </a:fld>
            <a:endParaRPr lang="en-US"/>
          </a:p>
        </p:txBody>
      </p:sp>
    </p:spTree>
    <p:extLst>
      <p:ext uri="{BB962C8B-B14F-4D97-AF65-F5344CB8AC3E}">
        <p14:creationId xmlns:p14="http://schemas.microsoft.com/office/powerpoint/2010/main" val="259953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 Company is selling entire property and needs the building to be in a "safe" condition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55</a:t>
            </a:fld>
            <a:endParaRPr lang="en-US"/>
          </a:p>
        </p:txBody>
      </p:sp>
    </p:spTree>
    <p:extLst>
      <p:ext uri="{BB962C8B-B14F-4D97-AF65-F5344CB8AC3E}">
        <p14:creationId xmlns:p14="http://schemas.microsoft.com/office/powerpoint/2010/main" val="1183117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56</a:t>
            </a:fld>
            <a:endParaRPr lang="en-US"/>
          </a:p>
        </p:txBody>
      </p:sp>
    </p:spTree>
    <p:extLst>
      <p:ext uri="{BB962C8B-B14F-4D97-AF65-F5344CB8AC3E}">
        <p14:creationId xmlns:p14="http://schemas.microsoft.com/office/powerpoint/2010/main" val="4191166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hazardous waste issue here?</a:t>
            </a:r>
          </a:p>
          <a:p>
            <a:endParaRPr lang="en-US" dirty="0"/>
          </a:p>
          <a:p>
            <a:r>
              <a:rPr lang="en-US" dirty="0"/>
              <a:t>•	"Total amount of contaminant</a:t>
            </a:r>
          </a:p>
          <a:p>
            <a:r>
              <a:rPr lang="en-US" dirty="0"/>
              <a:t>•	Steel plate (36"x36nx1 ") contaminated with Cadmium</a:t>
            </a:r>
          </a:p>
          <a:p>
            <a:r>
              <a:rPr lang="en-US" dirty="0"/>
              <a:t>o	Wipe test results= 100 µg/100cm2</a:t>
            </a:r>
          </a:p>
          <a:p>
            <a:r>
              <a:rPr lang="en-US" dirty="0"/>
              <a:t>o	Cadmium TTLC = 100 mg/kg (equivalent to1/10,000)</a:t>
            </a:r>
          </a:p>
          <a:p>
            <a:r>
              <a:rPr lang="en-US" dirty="0"/>
              <a:t>•	1" (25 mm) plate weighs 196 kg/m2</a:t>
            </a:r>
          </a:p>
          <a:p>
            <a:r>
              <a:rPr lang="en-US" dirty="0"/>
              <a:t>o	196 kg/10000 = 19.6 g</a:t>
            </a:r>
          </a:p>
          <a:p>
            <a:r>
              <a:rPr lang="en-US" dirty="0"/>
              <a:t>o	(So 19.6 g Cd would exceed TTLC)</a:t>
            </a:r>
          </a:p>
          <a:p>
            <a:r>
              <a:rPr lang="en-US" dirty="0"/>
              <a:t>•	1 m2 = 10,000 cm2</a:t>
            </a:r>
          </a:p>
          <a:p>
            <a:r>
              <a:rPr lang="en-US" dirty="0"/>
              <a:t>o	10,000 cm2 /100 cm2/wipe = 100 wipes</a:t>
            </a:r>
          </a:p>
          <a:p>
            <a:r>
              <a:rPr lang="en-US" dirty="0"/>
              <a:t>o	100 wipes x 100 µg/wipe = 10,000 µg = 10 mg= 0.01 g</a:t>
            </a:r>
          </a:p>
          <a:p>
            <a:r>
              <a:rPr lang="en-US" dirty="0"/>
              <a:t>•	0.01g Cd&lt; 19.6g Cd.., Not Hazardous Waste based on ·total" levels</a:t>
            </a:r>
          </a:p>
          <a:p>
            <a:r>
              <a:rPr lang="en-US" dirty="0"/>
              <a:t>o	Can also evaluate for TCLP</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57</a:t>
            </a:fld>
            <a:endParaRPr lang="en-US"/>
          </a:p>
        </p:txBody>
      </p:sp>
    </p:spTree>
    <p:extLst>
      <p:ext uri="{BB962C8B-B14F-4D97-AF65-F5344CB8AC3E}">
        <p14:creationId xmlns:p14="http://schemas.microsoft.com/office/powerpoint/2010/main" val="1431237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58</a:t>
            </a:fld>
            <a:endParaRPr lang="en-US"/>
          </a:p>
        </p:txBody>
      </p:sp>
    </p:spTree>
    <p:extLst>
      <p:ext uri="{BB962C8B-B14F-4D97-AF65-F5344CB8AC3E}">
        <p14:creationId xmlns:p14="http://schemas.microsoft.com/office/powerpoint/2010/main" val="1833321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59</a:t>
            </a:fld>
            <a:endParaRPr lang="en-US"/>
          </a:p>
        </p:txBody>
      </p:sp>
    </p:spTree>
    <p:extLst>
      <p:ext uri="{BB962C8B-B14F-4D97-AF65-F5344CB8AC3E}">
        <p14:creationId xmlns:p14="http://schemas.microsoft.com/office/powerpoint/2010/main" val="12478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0337F-E350-4AC0-AA06-388A23A43B11}" type="slidenum">
              <a:rPr lang="en-US" smtClean="0"/>
              <a:t>6</a:t>
            </a:fld>
            <a:endParaRPr lang="en-US"/>
          </a:p>
        </p:txBody>
      </p:sp>
    </p:spTree>
    <p:extLst>
      <p:ext uri="{BB962C8B-B14F-4D97-AF65-F5344CB8AC3E}">
        <p14:creationId xmlns:p14="http://schemas.microsoft.com/office/powerpoint/2010/main" val="23008196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anybody ever used the mercury detection surface wipes?</a:t>
            </a:r>
          </a:p>
          <a:p>
            <a:endParaRPr lang="en-US" dirty="0"/>
          </a:p>
          <a:p>
            <a:r>
              <a:rPr lang="en-US" dirty="0"/>
              <a:t>EPA/ATSDR “recommends” head space vapor sampling</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60</a:t>
            </a:fld>
            <a:endParaRPr lang="en-US"/>
          </a:p>
        </p:txBody>
      </p:sp>
    </p:spTree>
    <p:extLst>
      <p:ext uri="{BB962C8B-B14F-4D97-AF65-F5344CB8AC3E}">
        <p14:creationId xmlns:p14="http://schemas.microsoft.com/office/powerpoint/2010/main" val="3317968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61</a:t>
            </a:fld>
            <a:endParaRPr lang="en-US"/>
          </a:p>
        </p:txBody>
      </p:sp>
    </p:spTree>
    <p:extLst>
      <p:ext uri="{BB962C8B-B14F-4D97-AF65-F5344CB8AC3E}">
        <p14:creationId xmlns:p14="http://schemas.microsoft.com/office/powerpoint/2010/main" val="2777535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62</a:t>
            </a:fld>
            <a:endParaRPr lang="en-US"/>
          </a:p>
        </p:txBody>
      </p:sp>
    </p:spTree>
    <p:extLst>
      <p:ext uri="{BB962C8B-B14F-4D97-AF65-F5344CB8AC3E}">
        <p14:creationId xmlns:p14="http://schemas.microsoft.com/office/powerpoint/2010/main" val="1184976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63</a:t>
            </a:fld>
            <a:endParaRPr lang="en-US"/>
          </a:p>
        </p:txBody>
      </p:sp>
    </p:spTree>
    <p:extLst>
      <p:ext uri="{BB962C8B-B14F-4D97-AF65-F5344CB8AC3E}">
        <p14:creationId xmlns:p14="http://schemas.microsoft.com/office/powerpoint/2010/main" val="31329438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64</a:t>
            </a:fld>
            <a:endParaRPr lang="en-US"/>
          </a:p>
        </p:txBody>
      </p:sp>
    </p:spTree>
    <p:extLst>
      <p:ext uri="{BB962C8B-B14F-4D97-AF65-F5344CB8AC3E}">
        <p14:creationId xmlns:p14="http://schemas.microsoft.com/office/powerpoint/2010/main" val="26297683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65</a:t>
            </a:fld>
            <a:endParaRPr lang="en-US"/>
          </a:p>
        </p:txBody>
      </p:sp>
    </p:spTree>
    <p:extLst>
      <p:ext uri="{BB962C8B-B14F-4D97-AF65-F5344CB8AC3E}">
        <p14:creationId xmlns:p14="http://schemas.microsoft.com/office/powerpoint/2010/main" val="3983159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66</a:t>
            </a:fld>
            <a:endParaRPr lang="en-US"/>
          </a:p>
        </p:txBody>
      </p:sp>
    </p:spTree>
    <p:extLst>
      <p:ext uri="{BB962C8B-B14F-4D97-AF65-F5344CB8AC3E}">
        <p14:creationId xmlns:p14="http://schemas.microsoft.com/office/powerpoint/2010/main" val="5365988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67</a:t>
            </a:fld>
            <a:endParaRPr lang="en-US"/>
          </a:p>
        </p:txBody>
      </p:sp>
    </p:spTree>
    <p:extLst>
      <p:ext uri="{BB962C8B-B14F-4D97-AF65-F5344CB8AC3E}">
        <p14:creationId xmlns:p14="http://schemas.microsoft.com/office/powerpoint/2010/main" val="853515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68</a:t>
            </a:fld>
            <a:endParaRPr lang="en-US"/>
          </a:p>
        </p:txBody>
      </p:sp>
    </p:spTree>
    <p:extLst>
      <p:ext uri="{BB962C8B-B14F-4D97-AF65-F5344CB8AC3E}">
        <p14:creationId xmlns:p14="http://schemas.microsoft.com/office/powerpoint/2010/main" val="2201021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69</a:t>
            </a:fld>
            <a:endParaRPr lang="en-US"/>
          </a:p>
        </p:txBody>
      </p:sp>
    </p:spTree>
    <p:extLst>
      <p:ext uri="{BB962C8B-B14F-4D97-AF65-F5344CB8AC3E}">
        <p14:creationId xmlns:p14="http://schemas.microsoft.com/office/powerpoint/2010/main" val="11753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Inspection</a:t>
            </a:r>
          </a:p>
          <a:p>
            <a:r>
              <a:rPr lang="en-US" dirty="0"/>
              <a:t>Deteriorated paint • Chips or debris • Visible dust </a:t>
            </a:r>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7</a:t>
            </a:fld>
            <a:endParaRPr lang="en-US"/>
          </a:p>
        </p:txBody>
      </p:sp>
    </p:spTree>
    <p:extLst>
      <p:ext uri="{BB962C8B-B14F-4D97-AF65-F5344CB8AC3E}">
        <p14:creationId xmlns:p14="http://schemas.microsoft.com/office/powerpoint/2010/main" val="3462439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Which works for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70</a:t>
            </a:fld>
            <a:endParaRPr lang="en-US"/>
          </a:p>
        </p:txBody>
      </p:sp>
    </p:spTree>
    <p:extLst>
      <p:ext uri="{BB962C8B-B14F-4D97-AF65-F5344CB8AC3E}">
        <p14:creationId xmlns:p14="http://schemas.microsoft.com/office/powerpoint/2010/main" val="19017038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0337F-E350-4AC0-AA06-388A23A43B11}" type="slidenum">
              <a:rPr lang="en-US" smtClean="0"/>
              <a:t>71</a:t>
            </a:fld>
            <a:endParaRPr lang="en-US"/>
          </a:p>
        </p:txBody>
      </p:sp>
    </p:spTree>
    <p:extLst>
      <p:ext uri="{BB962C8B-B14F-4D97-AF65-F5344CB8AC3E}">
        <p14:creationId xmlns:p14="http://schemas.microsoft.com/office/powerpoint/2010/main" val="277504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out the sample area:  Clean template with a new wipe. • Tape template to surface. • If no template, outline with tape. • Using tape to lay out the sample area, make sure that on floors the tape is laid in a square. On sills and troughs, the tape should be laid perpendicular to the sill. • DO NOT touch the area inside the template</a:t>
            </a:r>
          </a:p>
          <a:p>
            <a:endParaRPr lang="en-US" dirty="0"/>
          </a:p>
          <a:p>
            <a:r>
              <a:rPr lang="en-US" dirty="0"/>
              <a:t>Prepare the sample tubes:  Use clean tubes. • Label tube with ID number. • Record ID number on sample collection form and chain-of-custody form. • Partially unscrew tube cap. • Place tube near sample area.</a:t>
            </a:r>
          </a:p>
          <a:p>
            <a:endParaRPr lang="en-US" dirty="0"/>
          </a:p>
          <a:p>
            <a:pPr defTabSz="931774">
              <a:defRPr/>
            </a:pPr>
            <a:r>
              <a:rPr lang="en-US" dirty="0"/>
              <a:t>Put on clean gloves:  Use disposable gloves. • Use new gloves for each sample. • DO NOT touch anything except the wipe after putting on the gloves.</a:t>
            </a:r>
          </a:p>
          <a:p>
            <a:endParaRPr lang="en-US" dirty="0"/>
          </a:p>
          <a:p>
            <a:r>
              <a:rPr lang="en-US" dirty="0"/>
              <a:t>Do not touch other objects. • Press the wipe down firmly at an upper corner of the sample area. • Make as many “S”-like motions as needed to wipe the entire sample area, moving from side to side. Do not cross the outer border of the tape or template. • Fold the wipe in half, keeping the dirty side in, and repeat the wiping procedure in the original direction in a forward and back motion. • Fold the wipe again and repeat the wiping procedure, </a:t>
            </a:r>
            <a:r>
              <a:rPr lang="en-US" dirty="0" err="1"/>
              <a:t>concetrating</a:t>
            </a:r>
            <a:r>
              <a:rPr lang="en-US" dirty="0"/>
              <a:t> on collecting dust from the edges and corners of the sample area • Fold the wipe again with the sample side folded in, and place the folded wipe into the sample tube. • Cap the container. Discard the gloves into a trash bag. • Label the centrifuge tube and record the dimensions of the sampling area</a:t>
            </a:r>
          </a:p>
          <a:p>
            <a:endParaRPr lang="en-US" dirty="0"/>
          </a:p>
          <a:p>
            <a:r>
              <a:rPr lang="en-US" dirty="0"/>
              <a:t>Measure width and length (unless template was used). – Length of sill or trough between edges of tape – Width of sill or trough, measure at tape • Measure to 1/8 inch. • Do not remove tape until after measurements are taken. Calculate the sample area and record on sample collection form and laboratory chain-of-custody form.</a:t>
            </a:r>
          </a:p>
          <a:p>
            <a:endParaRPr lang="en-US" dirty="0"/>
          </a:p>
          <a:p>
            <a:r>
              <a:rPr lang="en-US" dirty="0"/>
              <a:t>Clean up Clean template with a clean wipe; place in a plastic bag for storage. • Remove materials from site: – Gloves, tape from floors and windows, and used shoe covers – Put items in trash bag, NOT in client’s trash containers • Clean face and hands with warm, soapy water. – Use sanitary wipes if you do not have access to warm, soapy water • </a:t>
            </a:r>
          </a:p>
          <a:p>
            <a:endParaRPr lang="en-US" dirty="0"/>
          </a:p>
          <a:p>
            <a:pPr defTabSz="931774"/>
            <a:r>
              <a:rPr lang="en-US" dirty="0"/>
              <a:t>Analyze and Report:  Send the samples to a laboratory recognized by the National Lead Laboratory Accreditation Program (NLLAP) as being proficient in lead in dust analysis. For information on locating EPA-accredited labs, visit http://www.epa.gov/lead/pubs/nllaplist.pdf.</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8</a:t>
            </a:fld>
            <a:endParaRPr lang="en-US"/>
          </a:p>
        </p:txBody>
      </p:sp>
    </p:spTree>
    <p:extLst>
      <p:ext uri="{BB962C8B-B14F-4D97-AF65-F5344CB8AC3E}">
        <p14:creationId xmlns:p14="http://schemas.microsoft.com/office/powerpoint/2010/main" val="189132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limitations you will encounter:</a:t>
            </a:r>
          </a:p>
          <a:p>
            <a:endParaRPr lang="en-US" dirty="0"/>
          </a:p>
          <a:p>
            <a:r>
              <a:rPr lang="en-US" dirty="0"/>
              <a:t>Does the wipe sampling really collect all of the material on the surface</a:t>
            </a:r>
          </a:p>
          <a:p>
            <a:endParaRPr lang="en-US" dirty="0"/>
          </a:p>
          <a:p>
            <a:r>
              <a:rPr lang="en-US" dirty="0"/>
              <a:t>Can you exclude outliers.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F0337F-E350-4AC0-AA06-388A23A43B11}" type="slidenum">
              <a:rPr lang="en-US" smtClean="0"/>
              <a:t>9</a:t>
            </a:fld>
            <a:endParaRPr lang="en-US"/>
          </a:p>
        </p:txBody>
      </p:sp>
    </p:spTree>
    <p:extLst>
      <p:ext uri="{BB962C8B-B14F-4D97-AF65-F5344CB8AC3E}">
        <p14:creationId xmlns:p14="http://schemas.microsoft.com/office/powerpoint/2010/main" val="29564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sha.gov/otm/section-2-health-hazards/chapter-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E19F-E51A-4F69-B2B5-030A02995011}"/>
              </a:ext>
            </a:extLst>
          </p:cNvPr>
          <p:cNvSpPr>
            <a:spLocks noGrp="1"/>
          </p:cNvSpPr>
          <p:nvPr>
            <p:ph type="ctrTitle"/>
          </p:nvPr>
        </p:nvSpPr>
        <p:spPr/>
        <p:txBody>
          <a:bodyPr/>
          <a:lstStyle/>
          <a:p>
            <a:r>
              <a:rPr lang="en-US" dirty="0"/>
              <a:t>Surface Sampling And</a:t>
            </a:r>
            <a:br>
              <a:rPr lang="en-US" dirty="0"/>
            </a:br>
            <a:r>
              <a:rPr lang="en-US" dirty="0"/>
              <a:t>Interpretation</a:t>
            </a:r>
          </a:p>
        </p:txBody>
      </p:sp>
      <p:sp>
        <p:nvSpPr>
          <p:cNvPr id="6" name="TextBox 5">
            <a:extLst>
              <a:ext uri="{FF2B5EF4-FFF2-40B4-BE49-F238E27FC236}">
                <a16:creationId xmlns:a16="http://schemas.microsoft.com/office/drawing/2014/main" id="{3A68D5C1-89D8-4C1A-A24C-9315C8FDDDAE}"/>
              </a:ext>
            </a:extLst>
          </p:cNvPr>
          <p:cNvSpPr txBox="1"/>
          <p:nvPr/>
        </p:nvSpPr>
        <p:spPr>
          <a:xfrm>
            <a:off x="6610525" y="5284365"/>
            <a:ext cx="4915949" cy="923330"/>
          </a:xfrm>
          <a:prstGeom prst="rect">
            <a:avLst/>
          </a:prstGeom>
          <a:noFill/>
        </p:spPr>
        <p:txBody>
          <a:bodyPr wrap="square" rtlCol="0">
            <a:spAutoFit/>
          </a:bodyPr>
          <a:lstStyle/>
          <a:p>
            <a:r>
              <a:rPr lang="en-US" dirty="0"/>
              <a:t>Matthew Parker, MS, CIH, CSP, ARM</a:t>
            </a:r>
          </a:p>
          <a:p>
            <a:r>
              <a:rPr lang="en-US" dirty="0" err="1"/>
              <a:t>OSHAlliance</a:t>
            </a:r>
            <a:r>
              <a:rPr lang="en-US" dirty="0"/>
              <a:t>, LLC</a:t>
            </a:r>
          </a:p>
          <a:p>
            <a:r>
              <a:rPr lang="en-US" dirty="0"/>
              <a:t>mparkerofpcb@gmail.com</a:t>
            </a:r>
          </a:p>
        </p:txBody>
      </p:sp>
    </p:spTree>
    <p:extLst>
      <p:ext uri="{BB962C8B-B14F-4D97-AF65-F5344CB8AC3E}">
        <p14:creationId xmlns:p14="http://schemas.microsoft.com/office/powerpoint/2010/main" val="302184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EDC-D481-4455-B9ED-DD941A4DDF01}"/>
              </a:ext>
            </a:extLst>
          </p:cNvPr>
          <p:cNvSpPr>
            <a:spLocks noGrp="1"/>
          </p:cNvSpPr>
          <p:nvPr>
            <p:ph type="title"/>
          </p:nvPr>
        </p:nvSpPr>
        <p:spPr>
          <a:xfrm>
            <a:off x="646111" y="452718"/>
            <a:ext cx="9404723" cy="809412"/>
          </a:xfrm>
        </p:spPr>
        <p:txBody>
          <a:bodyPr/>
          <a:lstStyle/>
          <a:p>
            <a:r>
              <a:rPr lang="en-US" dirty="0"/>
              <a:t>Lead on surfaces</a:t>
            </a:r>
          </a:p>
        </p:txBody>
      </p:sp>
      <p:sp>
        <p:nvSpPr>
          <p:cNvPr id="3" name="Content Placeholder 2">
            <a:extLst>
              <a:ext uri="{FF2B5EF4-FFF2-40B4-BE49-F238E27FC236}">
                <a16:creationId xmlns:a16="http://schemas.microsoft.com/office/drawing/2014/main" id="{E27B12DC-8C7D-4371-8C49-FDBC2E28DD8F}"/>
              </a:ext>
            </a:extLst>
          </p:cNvPr>
          <p:cNvSpPr>
            <a:spLocks noGrp="1"/>
          </p:cNvSpPr>
          <p:nvPr>
            <p:ph idx="1"/>
          </p:nvPr>
        </p:nvSpPr>
        <p:spPr>
          <a:xfrm>
            <a:off x="1104293" y="1331259"/>
            <a:ext cx="7195645" cy="4195481"/>
          </a:xfrm>
        </p:spPr>
        <p:txBody>
          <a:bodyPr>
            <a:normAutofit fontScale="85000" lnSpcReduction="20000"/>
          </a:bodyPr>
          <a:lstStyle/>
          <a:p>
            <a:r>
              <a:rPr lang="en-US" dirty="0"/>
              <a:t>Other Applications</a:t>
            </a:r>
          </a:p>
          <a:p>
            <a:pPr lvl="1"/>
            <a:r>
              <a:rPr lang="en-US" dirty="0"/>
              <a:t>Industrial Lead Operations (Clean Rooms, Break rooms, Etc.</a:t>
            </a:r>
          </a:p>
          <a:p>
            <a:pPr lvl="2"/>
            <a:r>
              <a:rPr lang="en-US" dirty="0"/>
              <a:t>Maintain surfaces “as free as practicable” of lead accumulation</a:t>
            </a:r>
          </a:p>
          <a:p>
            <a:pPr lvl="2"/>
            <a:r>
              <a:rPr lang="en-US" dirty="0"/>
              <a:t>Intent is to prevent resuspension creating an airborne hazard.</a:t>
            </a:r>
          </a:p>
          <a:p>
            <a:pPr lvl="2"/>
            <a:r>
              <a:rPr lang="en-US" dirty="0"/>
              <a:t>2011 Letter Of Interpretation suggests 200 ug/ft2</a:t>
            </a:r>
          </a:p>
          <a:p>
            <a:pPr lvl="3"/>
            <a:r>
              <a:rPr lang="en-US" dirty="0"/>
              <a:t>In situations where employees are in direct contact with lead-contaminated surfaces, such as working surfaces or floors in change rooms, storage facilities and, of course, lunchroom and eating facilities, OSHA has stated that the Agency would not expect surfaces to be any cleaner than the 200-ug/ft HUD level. </a:t>
            </a:r>
          </a:p>
          <a:p>
            <a:pPr lvl="2"/>
            <a:r>
              <a:rPr lang="en-US" dirty="0"/>
              <a:t>But the OSHA Technical Manual  IH method calculates to 500 ug/100 cm2</a:t>
            </a:r>
          </a:p>
          <a:p>
            <a:pPr lvl="3"/>
            <a:r>
              <a:rPr lang="en-US" dirty="0"/>
              <a:t>That would be approximately 4500 ug/ft2.  I wouldn’t use this number.</a:t>
            </a:r>
          </a:p>
          <a:p>
            <a:pPr lvl="3"/>
            <a:r>
              <a:rPr lang="en-US" dirty="0"/>
              <a:t>We’ll discuss this later</a:t>
            </a:r>
          </a:p>
          <a:p>
            <a:pPr lvl="1"/>
            <a:r>
              <a:rPr lang="en-US" dirty="0"/>
              <a:t>Adjacent administrative areas ??</a:t>
            </a:r>
          </a:p>
          <a:p>
            <a:pPr lvl="1"/>
            <a:r>
              <a:rPr lang="en-US" dirty="0"/>
              <a:t>Reuse of a former industrial occupancy ??</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E958F5F7-2988-4330-A26E-F3990307B642}"/>
              </a:ext>
            </a:extLst>
          </p:cNvPr>
          <p:cNvPicPr>
            <a:picLocks noChangeAspect="1"/>
          </p:cNvPicPr>
          <p:nvPr/>
        </p:nvPicPr>
        <p:blipFill>
          <a:blip r:embed="rId3"/>
          <a:stretch>
            <a:fillRect/>
          </a:stretch>
        </p:blipFill>
        <p:spPr>
          <a:xfrm>
            <a:off x="8424833" y="2357510"/>
            <a:ext cx="3252002" cy="1788942"/>
          </a:xfrm>
          <a:prstGeom prst="rect">
            <a:avLst/>
          </a:prstGeom>
        </p:spPr>
      </p:pic>
    </p:spTree>
    <p:extLst>
      <p:ext uri="{BB962C8B-B14F-4D97-AF65-F5344CB8AC3E}">
        <p14:creationId xmlns:p14="http://schemas.microsoft.com/office/powerpoint/2010/main" val="39530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EDC-D481-4455-B9ED-DD941A4DDF01}"/>
              </a:ext>
            </a:extLst>
          </p:cNvPr>
          <p:cNvSpPr>
            <a:spLocks noGrp="1"/>
          </p:cNvSpPr>
          <p:nvPr>
            <p:ph type="title"/>
          </p:nvPr>
        </p:nvSpPr>
        <p:spPr>
          <a:xfrm>
            <a:off x="646111" y="452718"/>
            <a:ext cx="9404723" cy="809412"/>
          </a:xfrm>
        </p:spPr>
        <p:txBody>
          <a:bodyPr/>
          <a:lstStyle/>
          <a:p>
            <a:r>
              <a:rPr lang="en-US" dirty="0"/>
              <a:t>Lead on surfaces</a:t>
            </a:r>
          </a:p>
        </p:txBody>
      </p:sp>
      <p:sp>
        <p:nvSpPr>
          <p:cNvPr id="3" name="Content Placeholder 2">
            <a:extLst>
              <a:ext uri="{FF2B5EF4-FFF2-40B4-BE49-F238E27FC236}">
                <a16:creationId xmlns:a16="http://schemas.microsoft.com/office/drawing/2014/main" id="{E27B12DC-8C7D-4371-8C49-FDBC2E28DD8F}"/>
              </a:ext>
            </a:extLst>
          </p:cNvPr>
          <p:cNvSpPr>
            <a:spLocks noGrp="1"/>
          </p:cNvSpPr>
          <p:nvPr>
            <p:ph idx="1"/>
          </p:nvPr>
        </p:nvSpPr>
        <p:spPr>
          <a:xfrm>
            <a:off x="4552184" y="1633026"/>
            <a:ext cx="7195645" cy="4195481"/>
          </a:xfrm>
        </p:spPr>
        <p:txBody>
          <a:bodyPr>
            <a:normAutofit fontScale="92500" lnSpcReduction="10000"/>
          </a:bodyPr>
          <a:lstStyle/>
          <a:p>
            <a:r>
              <a:rPr lang="en-US" dirty="0"/>
              <a:t>World Trade Center Values</a:t>
            </a:r>
          </a:p>
          <a:p>
            <a:pPr lvl="1"/>
            <a:r>
              <a:rPr lang="en-US" dirty="0"/>
              <a:t>World Trade Center (WTC) Screening Value</a:t>
            </a:r>
          </a:p>
          <a:p>
            <a:pPr lvl="2"/>
            <a:r>
              <a:rPr lang="en-US" dirty="0"/>
              <a:t>25 ug/ft2  or  3 ug/100cm2</a:t>
            </a:r>
          </a:p>
          <a:p>
            <a:pPr lvl="1"/>
            <a:r>
              <a:rPr lang="en-US" dirty="0"/>
              <a:t>2017 Brookhaven National Labs (BNL) IH75190</a:t>
            </a:r>
          </a:p>
          <a:p>
            <a:pPr lvl="2"/>
            <a:r>
              <a:rPr lang="en-US" dirty="0"/>
              <a:t>Surface Wipe Sampling for Metals</a:t>
            </a:r>
          </a:p>
          <a:p>
            <a:pPr lvl="2"/>
            <a:r>
              <a:rPr lang="en-US" dirty="0"/>
              <a:t>Sometimes referred to as DOE levels</a:t>
            </a:r>
          </a:p>
          <a:p>
            <a:pPr lvl="2"/>
            <a:r>
              <a:rPr lang="en-US" dirty="0"/>
              <a:t>Housekeeping = 500 ug/100cm2</a:t>
            </a:r>
          </a:p>
          <a:p>
            <a:pPr lvl="2"/>
            <a:r>
              <a:rPr lang="en-US" dirty="0"/>
              <a:t>Free Release = 4.3 ug/100cm2</a:t>
            </a:r>
          </a:p>
          <a:p>
            <a:pPr lvl="1"/>
            <a:r>
              <a:rPr lang="en-US" dirty="0"/>
              <a:t>SEMI S12</a:t>
            </a:r>
          </a:p>
          <a:p>
            <a:pPr lvl="2"/>
            <a:r>
              <a:rPr lang="en-US" dirty="0"/>
              <a:t>Oral - NA</a:t>
            </a:r>
          </a:p>
          <a:p>
            <a:pPr lvl="2"/>
            <a:r>
              <a:rPr lang="en-US" dirty="0"/>
              <a:t>Dermal - NA</a:t>
            </a:r>
          </a:p>
          <a:p>
            <a:pPr marL="457200" lvl="1" indent="0">
              <a:buNone/>
            </a:pPr>
            <a:r>
              <a:rPr lang="en-US" dirty="0"/>
              <a:t>	</a:t>
            </a:r>
          </a:p>
          <a:p>
            <a:pPr lvl="1"/>
            <a:endParaRPr lang="en-US" dirty="0"/>
          </a:p>
          <a:p>
            <a:pPr lvl="1"/>
            <a:endParaRPr lang="en-US" dirty="0"/>
          </a:p>
        </p:txBody>
      </p:sp>
      <p:pic>
        <p:nvPicPr>
          <p:cNvPr id="5" name="Picture 4">
            <a:extLst>
              <a:ext uri="{FF2B5EF4-FFF2-40B4-BE49-F238E27FC236}">
                <a16:creationId xmlns:a16="http://schemas.microsoft.com/office/drawing/2014/main" id="{5DE575C3-EA3A-4054-B371-EF8EFEA93D01}"/>
              </a:ext>
            </a:extLst>
          </p:cNvPr>
          <p:cNvPicPr>
            <a:picLocks noChangeAspect="1"/>
          </p:cNvPicPr>
          <p:nvPr/>
        </p:nvPicPr>
        <p:blipFill>
          <a:blip r:embed="rId3"/>
          <a:stretch>
            <a:fillRect/>
          </a:stretch>
        </p:blipFill>
        <p:spPr>
          <a:xfrm>
            <a:off x="754674" y="1196264"/>
            <a:ext cx="3137388" cy="2708469"/>
          </a:xfrm>
          <a:prstGeom prst="rect">
            <a:avLst/>
          </a:prstGeom>
        </p:spPr>
      </p:pic>
      <p:pic>
        <p:nvPicPr>
          <p:cNvPr id="7172" name="Picture 4" descr="International Masterclasses - hands on particle physics">
            <a:extLst>
              <a:ext uri="{FF2B5EF4-FFF2-40B4-BE49-F238E27FC236}">
                <a16:creationId xmlns:a16="http://schemas.microsoft.com/office/drawing/2014/main" id="{F4F0C2AF-F370-4866-A94A-4F2F46736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74" y="3904733"/>
            <a:ext cx="3137388" cy="260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5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EDC-D481-4455-B9ED-DD941A4DDF01}"/>
              </a:ext>
            </a:extLst>
          </p:cNvPr>
          <p:cNvSpPr>
            <a:spLocks noGrp="1"/>
          </p:cNvSpPr>
          <p:nvPr>
            <p:ph type="title"/>
          </p:nvPr>
        </p:nvSpPr>
        <p:spPr>
          <a:xfrm>
            <a:off x="646111" y="452718"/>
            <a:ext cx="9404723" cy="809412"/>
          </a:xfrm>
        </p:spPr>
        <p:txBody>
          <a:bodyPr/>
          <a:lstStyle/>
          <a:p>
            <a:r>
              <a:rPr lang="en-US" dirty="0"/>
              <a:t>Lead – BNL</a:t>
            </a:r>
          </a:p>
        </p:txBody>
      </p:sp>
      <p:sp>
        <p:nvSpPr>
          <p:cNvPr id="6" name="Content Placeholder 5">
            <a:extLst>
              <a:ext uri="{FF2B5EF4-FFF2-40B4-BE49-F238E27FC236}">
                <a16:creationId xmlns:a16="http://schemas.microsoft.com/office/drawing/2014/main" id="{361712A5-DD53-4B18-9E72-6A30DAB41DAD}"/>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B1855A4E-77D4-4E30-9B54-3D0FF029C1DD}"/>
              </a:ext>
            </a:extLst>
          </p:cNvPr>
          <p:cNvPicPr>
            <a:picLocks noChangeAspect="1"/>
          </p:cNvPicPr>
          <p:nvPr/>
        </p:nvPicPr>
        <p:blipFill>
          <a:blip r:embed="rId3"/>
          <a:stretch>
            <a:fillRect/>
          </a:stretch>
        </p:blipFill>
        <p:spPr>
          <a:xfrm>
            <a:off x="735206" y="3957503"/>
            <a:ext cx="7939035" cy="2447779"/>
          </a:xfrm>
          <a:prstGeom prst="rect">
            <a:avLst/>
          </a:prstGeom>
        </p:spPr>
      </p:pic>
      <p:pic>
        <p:nvPicPr>
          <p:cNvPr id="10242" name="Picture 2" descr="Scientists Launch Electron Ion Collider Project At Long Island Facility |  WSHU">
            <a:extLst>
              <a:ext uri="{FF2B5EF4-FFF2-40B4-BE49-F238E27FC236}">
                <a16:creationId xmlns:a16="http://schemas.microsoft.com/office/drawing/2014/main" id="{6192F70E-A984-4259-97CC-3B8ED1D4E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4895"/>
            <a:ext cx="4305716" cy="28652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1E4B729-85B2-4343-8510-C11535BB3D1B}"/>
              </a:ext>
            </a:extLst>
          </p:cNvPr>
          <p:cNvPicPr>
            <a:picLocks noChangeAspect="1"/>
          </p:cNvPicPr>
          <p:nvPr/>
        </p:nvPicPr>
        <p:blipFill>
          <a:blip r:embed="rId5"/>
          <a:stretch>
            <a:fillRect/>
          </a:stretch>
        </p:blipFill>
        <p:spPr>
          <a:xfrm>
            <a:off x="735206" y="3371184"/>
            <a:ext cx="7917543" cy="581697"/>
          </a:xfrm>
          <a:prstGeom prst="rect">
            <a:avLst/>
          </a:prstGeom>
        </p:spPr>
      </p:pic>
    </p:spTree>
    <p:extLst>
      <p:ext uri="{BB962C8B-B14F-4D97-AF65-F5344CB8AC3E}">
        <p14:creationId xmlns:p14="http://schemas.microsoft.com/office/powerpoint/2010/main" val="185790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XYZ Battery Manufacturer</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740526" y="1853248"/>
            <a:ext cx="8946541" cy="4195481"/>
          </a:xfrm>
        </p:spPr>
        <p:txBody>
          <a:bodyPr/>
          <a:lstStyle/>
          <a:p>
            <a:r>
              <a:rPr lang="en-US" dirty="0"/>
              <a:t>200,000 sf building constructed in 1960</a:t>
            </a:r>
          </a:p>
          <a:p>
            <a:pPr lvl="1"/>
            <a:r>
              <a:rPr lang="en-US" dirty="0"/>
              <a:t>Lead oxide generating mill, lead paste mixing</a:t>
            </a:r>
          </a:p>
          <a:p>
            <a:pPr lvl="1"/>
            <a:r>
              <a:rPr lang="en-US" dirty="0"/>
              <a:t>Lead grid casting, Pasting grids</a:t>
            </a:r>
          </a:p>
          <a:p>
            <a:pPr lvl="1"/>
            <a:r>
              <a:rPr lang="en-US" dirty="0"/>
              <a:t>Cut and Brush grids, Cast bundle lugs</a:t>
            </a:r>
          </a:p>
          <a:p>
            <a:pPr lvl="1"/>
            <a:r>
              <a:rPr lang="en-US" dirty="0"/>
              <a:t>Assemble Battery, Fill with electrolyte, and charge.</a:t>
            </a:r>
          </a:p>
          <a:p>
            <a:pPr lvl="1"/>
            <a:r>
              <a:rPr lang="en-US" dirty="0"/>
              <a:t>Reclaim and Manual assembly areas</a:t>
            </a:r>
          </a:p>
          <a:p>
            <a:r>
              <a:rPr lang="en-US" dirty="0"/>
              <a:t>What are we concerned about?</a:t>
            </a:r>
          </a:p>
          <a:p>
            <a:r>
              <a:rPr lang="en-US" dirty="0"/>
              <a:t>What do we need to do?</a:t>
            </a:r>
          </a:p>
          <a:p>
            <a:r>
              <a:rPr lang="en-US" dirty="0"/>
              <a:t>Who is we?</a:t>
            </a:r>
          </a:p>
          <a:p>
            <a:r>
              <a:rPr lang="en-US" dirty="0"/>
              <a:t>What guidelines do we have?  Are they applicable?</a:t>
            </a:r>
          </a:p>
        </p:txBody>
      </p:sp>
      <p:pic>
        <p:nvPicPr>
          <p:cNvPr id="4" name="Picture 3">
            <a:extLst>
              <a:ext uri="{FF2B5EF4-FFF2-40B4-BE49-F238E27FC236}">
                <a16:creationId xmlns:a16="http://schemas.microsoft.com/office/drawing/2014/main" id="{07709A0E-DF68-4622-BD17-FBA717B50A04}"/>
              </a:ext>
            </a:extLst>
          </p:cNvPr>
          <p:cNvPicPr>
            <a:picLocks noChangeAspect="1"/>
          </p:cNvPicPr>
          <p:nvPr/>
        </p:nvPicPr>
        <p:blipFill>
          <a:blip r:embed="rId3"/>
          <a:stretch>
            <a:fillRect/>
          </a:stretch>
        </p:blipFill>
        <p:spPr>
          <a:xfrm>
            <a:off x="7758956" y="1163363"/>
            <a:ext cx="2695575" cy="2390775"/>
          </a:xfrm>
          <a:prstGeom prst="rect">
            <a:avLst/>
          </a:prstGeom>
        </p:spPr>
      </p:pic>
      <p:pic>
        <p:nvPicPr>
          <p:cNvPr id="5" name="Picture 4">
            <a:extLst>
              <a:ext uri="{FF2B5EF4-FFF2-40B4-BE49-F238E27FC236}">
                <a16:creationId xmlns:a16="http://schemas.microsoft.com/office/drawing/2014/main" id="{087B5080-DAE2-46B4-A074-806A3ED9C006}"/>
              </a:ext>
            </a:extLst>
          </p:cNvPr>
          <p:cNvPicPr>
            <a:picLocks noChangeAspect="1"/>
          </p:cNvPicPr>
          <p:nvPr/>
        </p:nvPicPr>
        <p:blipFill>
          <a:blip r:embed="rId4"/>
          <a:stretch>
            <a:fillRect/>
          </a:stretch>
        </p:blipFill>
        <p:spPr>
          <a:xfrm>
            <a:off x="8755898" y="3303862"/>
            <a:ext cx="2695576" cy="2390775"/>
          </a:xfrm>
          <a:prstGeom prst="rect">
            <a:avLst/>
          </a:prstGeom>
        </p:spPr>
      </p:pic>
    </p:spTree>
    <p:extLst>
      <p:ext uri="{BB962C8B-B14F-4D97-AF65-F5344CB8AC3E}">
        <p14:creationId xmlns:p14="http://schemas.microsoft.com/office/powerpoint/2010/main" val="24618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XYZ Battery Manufacturer</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4988970" y="1853248"/>
            <a:ext cx="7037441" cy="4195481"/>
          </a:xfrm>
        </p:spPr>
        <p:txBody>
          <a:bodyPr/>
          <a:lstStyle/>
          <a:p>
            <a:r>
              <a:rPr lang="en-US" dirty="0"/>
              <a:t>Why do we care?</a:t>
            </a:r>
          </a:p>
          <a:p>
            <a:pPr lvl="1"/>
            <a:r>
              <a:rPr lang="en-US" dirty="0"/>
              <a:t>Protect General Public?</a:t>
            </a:r>
          </a:p>
          <a:p>
            <a:pPr lvl="1"/>
            <a:r>
              <a:rPr lang="en-US" dirty="0"/>
              <a:t>Protect Current Workers?</a:t>
            </a:r>
          </a:p>
          <a:p>
            <a:pPr lvl="1"/>
            <a:r>
              <a:rPr lang="en-US" dirty="0"/>
              <a:t>Protect Future Workers?</a:t>
            </a:r>
          </a:p>
          <a:p>
            <a:pPr lvl="1"/>
            <a:r>
              <a:rPr lang="en-US" dirty="0"/>
              <a:t>Protect Property Owner?</a:t>
            </a:r>
          </a:p>
          <a:p>
            <a:r>
              <a:rPr lang="en-US" dirty="0"/>
              <a:t>How do different stakeholders affect our decisions?</a:t>
            </a:r>
          </a:p>
          <a:p>
            <a:r>
              <a:rPr lang="en-US" dirty="0"/>
              <a:t>What sort of clean-up standard are we looking for?</a:t>
            </a:r>
          </a:p>
        </p:txBody>
      </p:sp>
      <p:pic>
        <p:nvPicPr>
          <p:cNvPr id="8194" name="Picture 2" descr="FIAMM">
            <a:extLst>
              <a:ext uri="{FF2B5EF4-FFF2-40B4-BE49-F238E27FC236}">
                <a16:creationId xmlns:a16="http://schemas.microsoft.com/office/drawing/2014/main" id="{10A914A0-1302-4EA0-9B04-C0921A71F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60" y="2112242"/>
            <a:ext cx="3971859" cy="263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7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XYZ Battery Manufacturer</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740526" y="1853248"/>
            <a:ext cx="8946541" cy="4195481"/>
          </a:xfrm>
        </p:spPr>
        <p:txBody>
          <a:bodyPr/>
          <a:lstStyle/>
          <a:p>
            <a:r>
              <a:rPr lang="en-US" dirty="0"/>
              <a:t>What other questions would you ask?</a:t>
            </a:r>
          </a:p>
          <a:p>
            <a:pPr lvl="1"/>
            <a:r>
              <a:rPr lang="en-US" dirty="0"/>
              <a:t>Sulfuric Acid?</a:t>
            </a:r>
          </a:p>
          <a:p>
            <a:pPr lvl="1"/>
            <a:r>
              <a:rPr lang="en-US" dirty="0"/>
              <a:t>Asbestos?</a:t>
            </a:r>
          </a:p>
          <a:p>
            <a:pPr lvl="1"/>
            <a:r>
              <a:rPr lang="en-US" dirty="0"/>
              <a:t>PCBs?</a:t>
            </a:r>
          </a:p>
          <a:p>
            <a:r>
              <a:rPr lang="en-US" dirty="0"/>
              <a:t>Anything else?</a:t>
            </a:r>
          </a:p>
          <a:p>
            <a:pPr lvl="1"/>
            <a:r>
              <a:rPr lang="en-US" dirty="0"/>
              <a:t>Facility Layout?</a:t>
            </a:r>
          </a:p>
          <a:p>
            <a:pPr lvl="1"/>
            <a:r>
              <a:rPr lang="en-US" dirty="0"/>
              <a:t>Prior Occupancy?</a:t>
            </a:r>
          </a:p>
          <a:p>
            <a:pPr lvl="1"/>
            <a:r>
              <a:rPr lang="en-US" dirty="0"/>
              <a:t>Dates of operations</a:t>
            </a:r>
          </a:p>
          <a:p>
            <a:r>
              <a:rPr lang="en-US" dirty="0"/>
              <a:t>Are these your duty to ask?</a:t>
            </a:r>
          </a:p>
          <a:p>
            <a:pPr lvl="1"/>
            <a:r>
              <a:rPr lang="en-US" dirty="0"/>
              <a:t>It depends!</a:t>
            </a:r>
          </a:p>
        </p:txBody>
      </p:sp>
      <p:pic>
        <p:nvPicPr>
          <p:cNvPr id="6" name="Picture 5">
            <a:extLst>
              <a:ext uri="{FF2B5EF4-FFF2-40B4-BE49-F238E27FC236}">
                <a16:creationId xmlns:a16="http://schemas.microsoft.com/office/drawing/2014/main" id="{E40DB039-120F-493E-A927-D611337104A6}"/>
              </a:ext>
            </a:extLst>
          </p:cNvPr>
          <p:cNvPicPr>
            <a:picLocks noChangeAspect="1"/>
          </p:cNvPicPr>
          <p:nvPr/>
        </p:nvPicPr>
        <p:blipFill>
          <a:blip r:embed="rId3"/>
          <a:stretch>
            <a:fillRect/>
          </a:stretch>
        </p:blipFill>
        <p:spPr>
          <a:xfrm>
            <a:off x="5348472" y="2542735"/>
            <a:ext cx="6096000" cy="3048000"/>
          </a:xfrm>
          <a:prstGeom prst="rect">
            <a:avLst/>
          </a:prstGeom>
        </p:spPr>
      </p:pic>
    </p:spTree>
    <p:extLst>
      <p:ext uri="{BB962C8B-B14F-4D97-AF65-F5344CB8AC3E}">
        <p14:creationId xmlns:p14="http://schemas.microsoft.com/office/powerpoint/2010/main" val="134281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XYZ Battery Manufacturer</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245053" y="1506417"/>
            <a:ext cx="5069431" cy="4195481"/>
          </a:xfrm>
        </p:spPr>
        <p:txBody>
          <a:bodyPr>
            <a:normAutofit lnSpcReduction="10000"/>
          </a:bodyPr>
          <a:lstStyle/>
          <a:p>
            <a:r>
              <a:rPr lang="en-US" dirty="0"/>
              <a:t>So the good news IS the bad news</a:t>
            </a:r>
          </a:p>
          <a:p>
            <a:pPr lvl="1"/>
            <a:r>
              <a:rPr lang="en-US" dirty="0"/>
              <a:t>There is no standard sampling plan. </a:t>
            </a:r>
          </a:p>
          <a:p>
            <a:pPr lvl="1"/>
            <a:r>
              <a:rPr lang="en-US" dirty="0"/>
              <a:t>You have to customize it to the history and future use of the facility.</a:t>
            </a:r>
          </a:p>
          <a:p>
            <a:pPr lvl="1"/>
            <a:r>
              <a:rPr lang="en-US" dirty="0"/>
              <a:t>Random sampling may not be best.</a:t>
            </a:r>
          </a:p>
          <a:p>
            <a:pPr lvl="1"/>
            <a:r>
              <a:rPr lang="en-US" dirty="0"/>
              <a:t>You may need pre and post sampling to identify hotspots.</a:t>
            </a:r>
          </a:p>
          <a:p>
            <a:pPr lvl="1"/>
            <a:r>
              <a:rPr lang="en-US" dirty="0"/>
              <a:t>Analytes will vary.</a:t>
            </a:r>
          </a:p>
          <a:p>
            <a:pPr lvl="1"/>
            <a:r>
              <a:rPr lang="en-US" dirty="0"/>
              <a:t>Use your lab to help you select methods and know your LODs and LOQs early.</a:t>
            </a:r>
          </a:p>
          <a:p>
            <a:r>
              <a:rPr lang="en-US" dirty="0"/>
              <a:t>ARECC</a:t>
            </a:r>
          </a:p>
          <a:p>
            <a:pPr lvl="1"/>
            <a:endParaRPr lang="en-US" dirty="0"/>
          </a:p>
        </p:txBody>
      </p:sp>
      <p:pic>
        <p:nvPicPr>
          <p:cNvPr id="9218" name="Picture 2" descr="How to Plan a Factory Move: The Relocation Checklist - Flegg">
            <a:extLst>
              <a:ext uri="{FF2B5EF4-FFF2-40B4-BE49-F238E27FC236}">
                <a16:creationId xmlns:a16="http://schemas.microsoft.com/office/drawing/2014/main" id="{B7E25CE9-C80E-448A-A2A4-204A2B7CC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978269"/>
            <a:ext cx="5181182" cy="290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0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XYZ Battery Manufacturer</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820421" y="1520484"/>
            <a:ext cx="5501470" cy="4739638"/>
          </a:xfrm>
        </p:spPr>
        <p:txBody>
          <a:bodyPr>
            <a:normAutofit/>
          </a:bodyPr>
          <a:lstStyle/>
          <a:p>
            <a:r>
              <a:rPr lang="en-US" dirty="0"/>
              <a:t>One approach</a:t>
            </a:r>
          </a:p>
          <a:p>
            <a:pPr lvl="1"/>
            <a:r>
              <a:rPr lang="en-US" dirty="0"/>
              <a:t>Conduct standard surface sampling using Method 9100.  </a:t>
            </a:r>
          </a:p>
          <a:p>
            <a:pPr lvl="1"/>
            <a:r>
              <a:rPr lang="en-US" dirty="0"/>
              <a:t>Samples were randomized throughout the facility, but also concentrated where high dust levels were known to occur.</a:t>
            </a:r>
          </a:p>
          <a:p>
            <a:pPr lvl="2"/>
            <a:r>
              <a:rPr lang="en-US" dirty="0"/>
              <a:t>Lead Oxide Mill</a:t>
            </a:r>
          </a:p>
          <a:p>
            <a:pPr lvl="2"/>
            <a:r>
              <a:rPr lang="en-US" dirty="0"/>
              <a:t>Lead Pasting Line</a:t>
            </a:r>
          </a:p>
          <a:p>
            <a:pPr lvl="2"/>
            <a:r>
              <a:rPr lang="en-US" dirty="0"/>
              <a:t>Cut and Brush Area</a:t>
            </a:r>
          </a:p>
          <a:p>
            <a:pPr lvl="2"/>
            <a:r>
              <a:rPr lang="en-US" dirty="0"/>
              <a:t>Reclaim Area</a:t>
            </a:r>
          </a:p>
          <a:p>
            <a:pPr lvl="1"/>
            <a:r>
              <a:rPr lang="en-US" dirty="0"/>
              <a:t>Compared all results against the EPA/HUD levels per the clients request </a:t>
            </a:r>
          </a:p>
          <a:p>
            <a:pPr lvl="2"/>
            <a:endParaRPr lang="en-US" dirty="0"/>
          </a:p>
        </p:txBody>
      </p:sp>
      <p:pic>
        <p:nvPicPr>
          <p:cNvPr id="11266" name="Picture 2" descr="Why all operators should test for lead - E-Scrap News">
            <a:extLst>
              <a:ext uri="{FF2B5EF4-FFF2-40B4-BE49-F238E27FC236}">
                <a16:creationId xmlns:a16="http://schemas.microsoft.com/office/drawing/2014/main" id="{010FB9A5-A356-4B86-879B-E53BACD1E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997" y="2309322"/>
            <a:ext cx="4751582" cy="31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4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9404723" cy="954051"/>
          </a:xfrm>
        </p:spPr>
        <p:txBody>
          <a:bodyPr/>
          <a:lstStyle/>
          <a:p>
            <a:r>
              <a:rPr lang="en-US" dirty="0"/>
              <a:t>How about you?</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245053" y="1506417"/>
            <a:ext cx="5501470" cy="4739638"/>
          </a:xfrm>
        </p:spPr>
        <p:txBody>
          <a:bodyPr>
            <a:normAutofit/>
          </a:bodyPr>
          <a:lstStyle/>
          <a:p>
            <a:r>
              <a:rPr lang="en-US" dirty="0"/>
              <a:t>Please share personal experiences with indoor surface contaminations</a:t>
            </a:r>
          </a:p>
          <a:p>
            <a:r>
              <a:rPr lang="en-US" dirty="0"/>
              <a:t>Are there any potential or likely scenarios based on current work activities</a:t>
            </a:r>
          </a:p>
          <a:p>
            <a:r>
              <a:rPr lang="en-US" dirty="0"/>
              <a:t>Would anyone like to share an experience with typical surface contamination “bad actors” – metals, potent </a:t>
            </a:r>
            <a:r>
              <a:rPr lang="en-US" dirty="0" err="1"/>
              <a:t>compiounds</a:t>
            </a:r>
            <a:r>
              <a:rPr lang="en-US" dirty="0"/>
              <a:t>, etc.?</a:t>
            </a:r>
          </a:p>
          <a:p>
            <a:r>
              <a:rPr lang="en-US" dirty="0"/>
              <a:t>Would anyone like to share any experience with regulators or agencies regarding indoor surface contamination?</a:t>
            </a:r>
          </a:p>
        </p:txBody>
      </p:sp>
      <p:pic>
        <p:nvPicPr>
          <p:cNvPr id="4" name="Picture 3">
            <a:extLst>
              <a:ext uri="{FF2B5EF4-FFF2-40B4-BE49-F238E27FC236}">
                <a16:creationId xmlns:a16="http://schemas.microsoft.com/office/drawing/2014/main" id="{BF3265E6-0683-41FF-9DBB-9551F282466C}"/>
              </a:ext>
            </a:extLst>
          </p:cNvPr>
          <p:cNvPicPr>
            <a:picLocks noChangeAspect="1"/>
          </p:cNvPicPr>
          <p:nvPr/>
        </p:nvPicPr>
        <p:blipFill>
          <a:blip r:embed="rId3"/>
          <a:stretch>
            <a:fillRect/>
          </a:stretch>
        </p:blipFill>
        <p:spPr>
          <a:xfrm>
            <a:off x="1145125" y="2169649"/>
            <a:ext cx="4734090" cy="2528960"/>
          </a:xfrm>
          <a:prstGeom prst="rect">
            <a:avLst/>
          </a:prstGeom>
        </p:spPr>
      </p:pic>
    </p:spTree>
    <p:extLst>
      <p:ext uri="{BB962C8B-B14F-4D97-AF65-F5344CB8AC3E}">
        <p14:creationId xmlns:p14="http://schemas.microsoft.com/office/powerpoint/2010/main" val="308732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a:bodyPr>
          <a:lstStyle/>
          <a:p>
            <a:pPr lvl="1"/>
            <a:endParaRPr lang="en-US" dirty="0"/>
          </a:p>
        </p:txBody>
      </p:sp>
      <p:pic>
        <p:nvPicPr>
          <p:cNvPr id="4" name="Picture 3">
            <a:extLst>
              <a:ext uri="{FF2B5EF4-FFF2-40B4-BE49-F238E27FC236}">
                <a16:creationId xmlns:a16="http://schemas.microsoft.com/office/drawing/2014/main" id="{FB8E0FE8-C2A1-4864-810A-6610A4DC6FCC}"/>
              </a:ext>
            </a:extLst>
          </p:cNvPr>
          <p:cNvPicPr>
            <a:picLocks noChangeAspect="1"/>
          </p:cNvPicPr>
          <p:nvPr/>
        </p:nvPicPr>
        <p:blipFill>
          <a:blip r:embed="rId3"/>
          <a:stretch>
            <a:fillRect/>
          </a:stretch>
        </p:blipFill>
        <p:spPr>
          <a:xfrm>
            <a:off x="507932" y="257581"/>
            <a:ext cx="3484014" cy="1951048"/>
          </a:xfrm>
          <a:prstGeom prst="rect">
            <a:avLst/>
          </a:prstGeom>
        </p:spPr>
      </p:pic>
      <p:pic>
        <p:nvPicPr>
          <p:cNvPr id="5" name="Picture 4">
            <a:extLst>
              <a:ext uri="{FF2B5EF4-FFF2-40B4-BE49-F238E27FC236}">
                <a16:creationId xmlns:a16="http://schemas.microsoft.com/office/drawing/2014/main" id="{702B48AF-90DD-4F9F-9659-CB45766A3A19}"/>
              </a:ext>
            </a:extLst>
          </p:cNvPr>
          <p:cNvPicPr>
            <a:picLocks noChangeAspect="1"/>
          </p:cNvPicPr>
          <p:nvPr/>
        </p:nvPicPr>
        <p:blipFill>
          <a:blip r:embed="rId4"/>
          <a:stretch>
            <a:fillRect/>
          </a:stretch>
        </p:blipFill>
        <p:spPr>
          <a:xfrm>
            <a:off x="4130125" y="257581"/>
            <a:ext cx="7514470" cy="6308444"/>
          </a:xfrm>
          <a:prstGeom prst="rect">
            <a:avLst/>
          </a:prstGeom>
        </p:spPr>
      </p:pic>
    </p:spTree>
    <p:extLst>
      <p:ext uri="{BB962C8B-B14F-4D97-AF65-F5344CB8AC3E}">
        <p14:creationId xmlns:p14="http://schemas.microsoft.com/office/powerpoint/2010/main" val="53675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BD4-D2BE-46C5-9AB2-6E80C0C23E55}"/>
              </a:ext>
            </a:extLst>
          </p:cNvPr>
          <p:cNvSpPr>
            <a:spLocks noGrp="1"/>
          </p:cNvSpPr>
          <p:nvPr>
            <p:ph type="title"/>
          </p:nvPr>
        </p:nvSpPr>
        <p:spPr/>
        <p:txBody>
          <a:bodyPr/>
          <a:lstStyle/>
          <a:p>
            <a:r>
              <a:rPr lang="en-US" dirty="0"/>
              <a:t>How Clean is Clean?</a:t>
            </a:r>
            <a:br>
              <a:rPr lang="en-US" dirty="0"/>
            </a:br>
            <a:r>
              <a:rPr lang="en-US" sz="3600" dirty="0"/>
              <a:t>Evaluating Indoor Surface Contamination </a:t>
            </a:r>
          </a:p>
        </p:txBody>
      </p:sp>
      <p:sp>
        <p:nvSpPr>
          <p:cNvPr id="3" name="Content Placeholder 2">
            <a:extLst>
              <a:ext uri="{FF2B5EF4-FFF2-40B4-BE49-F238E27FC236}">
                <a16:creationId xmlns:a16="http://schemas.microsoft.com/office/drawing/2014/main" id="{79B91437-8155-4305-A39A-243B2FCB85AE}"/>
              </a:ext>
            </a:extLst>
          </p:cNvPr>
          <p:cNvSpPr>
            <a:spLocks noGrp="1"/>
          </p:cNvSpPr>
          <p:nvPr>
            <p:ph idx="1"/>
          </p:nvPr>
        </p:nvSpPr>
        <p:spPr/>
        <p:txBody>
          <a:bodyPr/>
          <a:lstStyle/>
          <a:p>
            <a:r>
              <a:rPr lang="en-US" dirty="0"/>
              <a:t>Introduction to Surface Contamination </a:t>
            </a:r>
          </a:p>
          <a:p>
            <a:r>
              <a:rPr lang="en-US" dirty="0"/>
              <a:t>Review Surface Contamination Scenarios</a:t>
            </a:r>
          </a:p>
          <a:p>
            <a:r>
              <a:rPr lang="en-US" dirty="0"/>
              <a:t>Approaches to Evaluating Surface Contamination</a:t>
            </a:r>
          </a:p>
          <a:p>
            <a:r>
              <a:rPr lang="en-US" dirty="0"/>
              <a:t>Review of Regulatory Issues</a:t>
            </a:r>
          </a:p>
          <a:p>
            <a:r>
              <a:rPr lang="en-US" dirty="0"/>
              <a:t>Hazardous Waste Issues</a:t>
            </a:r>
          </a:p>
          <a:p>
            <a:r>
              <a:rPr lang="en-US" dirty="0"/>
              <a:t>Sampling and Sampling Strategy</a:t>
            </a:r>
          </a:p>
          <a:p>
            <a:r>
              <a:rPr lang="en-US" dirty="0"/>
              <a:t>Report Writing and Documentation</a:t>
            </a:r>
          </a:p>
        </p:txBody>
      </p:sp>
    </p:spTree>
    <p:extLst>
      <p:ext uri="{BB962C8B-B14F-4D97-AF65-F5344CB8AC3E}">
        <p14:creationId xmlns:p14="http://schemas.microsoft.com/office/powerpoint/2010/main" val="26918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What are we protecting from?</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lnSpcReduction="10000"/>
          </a:bodyPr>
          <a:lstStyle/>
          <a:p>
            <a:pPr lvl="1"/>
            <a:r>
              <a:rPr lang="en-US" dirty="0"/>
              <a:t>Flammability</a:t>
            </a:r>
          </a:p>
          <a:p>
            <a:pPr lvl="1"/>
            <a:r>
              <a:rPr lang="en-US" dirty="0"/>
              <a:t>Reactivity</a:t>
            </a:r>
          </a:p>
          <a:p>
            <a:pPr lvl="1"/>
            <a:r>
              <a:rPr lang="en-US" dirty="0"/>
              <a:t>Corrosivity</a:t>
            </a:r>
          </a:p>
          <a:p>
            <a:pPr lvl="1"/>
            <a:r>
              <a:rPr lang="en-US" dirty="0"/>
              <a:t>Toxicity</a:t>
            </a:r>
          </a:p>
          <a:p>
            <a:pPr lvl="2"/>
            <a:r>
              <a:rPr lang="en-US" dirty="0"/>
              <a:t>Metals</a:t>
            </a:r>
          </a:p>
          <a:p>
            <a:pPr lvl="2"/>
            <a:r>
              <a:rPr lang="en-US" dirty="0"/>
              <a:t>Pesticides</a:t>
            </a:r>
          </a:p>
          <a:p>
            <a:pPr lvl="2"/>
            <a:r>
              <a:rPr lang="en-US" dirty="0"/>
              <a:t>Hazardous Drugs</a:t>
            </a:r>
          </a:p>
          <a:p>
            <a:pPr lvl="2"/>
            <a:r>
              <a:rPr lang="en-US" dirty="0"/>
              <a:t>PBTs and </a:t>
            </a:r>
            <a:r>
              <a:rPr lang="en-US" dirty="0" err="1"/>
              <a:t>vPvB</a:t>
            </a:r>
            <a:endParaRPr lang="en-US" dirty="0"/>
          </a:p>
          <a:p>
            <a:pPr lvl="1"/>
            <a:endParaRPr lang="en-US" dirty="0"/>
          </a:p>
          <a:p>
            <a:pPr lvl="1"/>
            <a:r>
              <a:rPr lang="en-US" dirty="0"/>
              <a:t>Toxicity is the typical concern, but the other properties can come into play.</a:t>
            </a:r>
          </a:p>
          <a:p>
            <a:pPr lvl="2"/>
            <a:endParaRPr lang="en-US" dirty="0"/>
          </a:p>
        </p:txBody>
      </p:sp>
      <p:pic>
        <p:nvPicPr>
          <p:cNvPr id="4" name="Picture 3">
            <a:extLst>
              <a:ext uri="{FF2B5EF4-FFF2-40B4-BE49-F238E27FC236}">
                <a16:creationId xmlns:a16="http://schemas.microsoft.com/office/drawing/2014/main" id="{FFD98219-ACFD-4076-A39B-ECF6C7E4CBF9}"/>
              </a:ext>
            </a:extLst>
          </p:cNvPr>
          <p:cNvPicPr>
            <a:picLocks noChangeAspect="1"/>
          </p:cNvPicPr>
          <p:nvPr/>
        </p:nvPicPr>
        <p:blipFill>
          <a:blip r:embed="rId3"/>
          <a:stretch>
            <a:fillRect/>
          </a:stretch>
        </p:blipFill>
        <p:spPr>
          <a:xfrm>
            <a:off x="6096000" y="1497869"/>
            <a:ext cx="4228357" cy="4194552"/>
          </a:xfrm>
          <a:prstGeom prst="rect">
            <a:avLst/>
          </a:prstGeom>
        </p:spPr>
      </p:pic>
    </p:spTree>
    <p:extLst>
      <p:ext uri="{BB962C8B-B14F-4D97-AF65-F5344CB8AC3E}">
        <p14:creationId xmlns:p14="http://schemas.microsoft.com/office/powerpoint/2010/main" val="102982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Toxicity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5865225" y="1331259"/>
            <a:ext cx="5069431" cy="4195481"/>
          </a:xfrm>
        </p:spPr>
        <p:txBody>
          <a:bodyPr>
            <a:normAutofit/>
          </a:bodyPr>
          <a:lstStyle/>
          <a:p>
            <a:pPr lvl="1"/>
            <a:r>
              <a:rPr lang="en-US" dirty="0"/>
              <a:t>"All substances are poisons ... the right dose differentiates a poison from a remedy</a:t>
            </a:r>
          </a:p>
          <a:p>
            <a:pPr lvl="1"/>
            <a:r>
              <a:rPr lang="en-US" dirty="0"/>
              <a:t>Routes of Exposure</a:t>
            </a:r>
          </a:p>
          <a:p>
            <a:pPr lvl="2"/>
            <a:r>
              <a:rPr lang="en-US" dirty="0"/>
              <a:t>Inhalation</a:t>
            </a:r>
          </a:p>
          <a:p>
            <a:pPr lvl="2"/>
            <a:r>
              <a:rPr lang="en-US" dirty="0"/>
              <a:t>Dermal</a:t>
            </a:r>
          </a:p>
          <a:p>
            <a:pPr lvl="2"/>
            <a:r>
              <a:rPr lang="en-US" dirty="0"/>
              <a:t>Ingestion</a:t>
            </a:r>
          </a:p>
          <a:p>
            <a:pPr lvl="2"/>
            <a:r>
              <a:rPr lang="en-US" dirty="0"/>
              <a:t>Degree:</a:t>
            </a:r>
          </a:p>
          <a:p>
            <a:pPr lvl="3"/>
            <a:r>
              <a:rPr lang="en-US" dirty="0"/>
              <a:t>Acute toxicity</a:t>
            </a:r>
          </a:p>
          <a:p>
            <a:pPr lvl="3"/>
            <a:r>
              <a:rPr lang="en-US" dirty="0"/>
              <a:t>Chronic toxicity</a:t>
            </a:r>
          </a:p>
          <a:p>
            <a:pPr lvl="1"/>
            <a:r>
              <a:rPr lang="en-US" dirty="0"/>
              <a:t>Can a surface contaminant use these routes of entry?</a:t>
            </a:r>
          </a:p>
          <a:p>
            <a:pPr lvl="2"/>
            <a:endParaRPr lang="en-US" dirty="0"/>
          </a:p>
        </p:txBody>
      </p:sp>
      <p:pic>
        <p:nvPicPr>
          <p:cNvPr id="5" name="Picture 4">
            <a:extLst>
              <a:ext uri="{FF2B5EF4-FFF2-40B4-BE49-F238E27FC236}">
                <a16:creationId xmlns:a16="http://schemas.microsoft.com/office/drawing/2014/main" id="{6BE7DDF0-84CC-4326-A927-844C6A69FE50}"/>
              </a:ext>
            </a:extLst>
          </p:cNvPr>
          <p:cNvPicPr>
            <a:picLocks noChangeAspect="1"/>
          </p:cNvPicPr>
          <p:nvPr/>
        </p:nvPicPr>
        <p:blipFill>
          <a:blip r:embed="rId3"/>
          <a:stretch>
            <a:fillRect/>
          </a:stretch>
        </p:blipFill>
        <p:spPr>
          <a:xfrm>
            <a:off x="516448" y="1582274"/>
            <a:ext cx="5516105" cy="3285147"/>
          </a:xfrm>
          <a:prstGeom prst="rect">
            <a:avLst/>
          </a:prstGeom>
        </p:spPr>
      </p:pic>
    </p:spTree>
    <p:extLst>
      <p:ext uri="{BB962C8B-B14F-4D97-AF65-F5344CB8AC3E}">
        <p14:creationId xmlns:p14="http://schemas.microsoft.com/office/powerpoint/2010/main" val="361043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Items to Consider at Contaminated Facilities</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1011369" y="1514139"/>
            <a:ext cx="5290455" cy="4281750"/>
          </a:xfrm>
        </p:spPr>
        <p:txBody>
          <a:bodyPr>
            <a:normAutofit fontScale="92500" lnSpcReduction="10000"/>
          </a:bodyPr>
          <a:lstStyle/>
          <a:p>
            <a:pPr lvl="1"/>
            <a:r>
              <a:rPr lang="en-US" dirty="0"/>
              <a:t>What are the chemicals of concern? </a:t>
            </a:r>
          </a:p>
          <a:p>
            <a:pPr lvl="1"/>
            <a:r>
              <a:rPr lang="en-US" dirty="0"/>
              <a:t>Who is likely to be affected </a:t>
            </a:r>
          </a:p>
          <a:p>
            <a:pPr lvl="1"/>
            <a:r>
              <a:rPr lang="en-US" dirty="0"/>
              <a:t>What action (if any) need to be taken to characterize contamination?</a:t>
            </a:r>
          </a:p>
          <a:p>
            <a:pPr lvl="1"/>
            <a:r>
              <a:rPr lang="en-US" dirty="0"/>
              <a:t>What actions (if any) should be taken to remove contamination (clean, demo, etc.)</a:t>
            </a:r>
          </a:p>
          <a:p>
            <a:pPr lvl="1"/>
            <a:r>
              <a:rPr lang="en-US" dirty="0"/>
              <a:t>What actions (if any) should be taken to evaluate decontamination effectiveness? </a:t>
            </a:r>
          </a:p>
          <a:p>
            <a:pPr lvl="1"/>
            <a:r>
              <a:rPr lang="en-US" dirty="0"/>
              <a:t>What regulations (if any) apply?</a:t>
            </a:r>
          </a:p>
          <a:p>
            <a:pPr lvl="1"/>
            <a:r>
              <a:rPr lang="en-US" dirty="0"/>
              <a:t>HOW CLEAN IS CLEAN???</a:t>
            </a:r>
          </a:p>
          <a:p>
            <a:pPr lvl="2"/>
            <a:r>
              <a:rPr lang="en-US" dirty="0"/>
              <a:t>there are several different approaches!)</a:t>
            </a:r>
          </a:p>
        </p:txBody>
      </p:sp>
      <p:pic>
        <p:nvPicPr>
          <p:cNvPr id="16386" name="Picture 2" descr="Dust And Debris From The World Trade Center In An Office In The World  Financial Center. Sept. 16 History (24 x 36) - Walmart.com - Walmart.com">
            <a:extLst>
              <a:ext uri="{FF2B5EF4-FFF2-40B4-BE49-F238E27FC236}">
                <a16:creationId xmlns:a16="http://schemas.microsoft.com/office/drawing/2014/main" id="{AD39C20C-CC54-439D-AA64-469D5A559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65" t="-201" r="17759" b="201"/>
          <a:stretch/>
        </p:blipFill>
        <p:spPr bwMode="auto">
          <a:xfrm>
            <a:off x="7174523" y="1514139"/>
            <a:ext cx="2855742" cy="44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0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Hazardous Waste Approach</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5865225" y="1331259"/>
            <a:ext cx="5290455" cy="4281750"/>
          </a:xfrm>
        </p:spPr>
        <p:txBody>
          <a:bodyPr>
            <a:normAutofit/>
          </a:bodyPr>
          <a:lstStyle/>
          <a:p>
            <a:pPr lvl="1"/>
            <a:r>
              <a:rPr lang="en-US" dirty="0"/>
              <a:t>Apply regulatory hazardous waste values to measured levels of surface contamination. </a:t>
            </a:r>
          </a:p>
          <a:p>
            <a:pPr lvl="2"/>
            <a:r>
              <a:rPr lang="en-US" dirty="0"/>
              <a:t>TTLC, STLC</a:t>
            </a:r>
          </a:p>
          <a:p>
            <a:pPr lvl="2"/>
            <a:r>
              <a:rPr lang="en-US" dirty="0"/>
              <a:t>RCRA TCLP</a:t>
            </a:r>
          </a:p>
          <a:p>
            <a:pPr lvl="2"/>
            <a:r>
              <a:rPr lang="en-US" dirty="0"/>
              <a:t>RCRA Listed (F003)</a:t>
            </a:r>
          </a:p>
          <a:p>
            <a:pPr lvl="1"/>
            <a:r>
              <a:rPr lang="en-US" dirty="0"/>
              <a:t>The Good News</a:t>
            </a:r>
          </a:p>
          <a:p>
            <a:pPr lvl="2"/>
            <a:r>
              <a:rPr lang="en-US" dirty="0"/>
              <a:t>We know these numbers</a:t>
            </a:r>
          </a:p>
          <a:p>
            <a:pPr lvl="2"/>
            <a:r>
              <a:rPr lang="en-US" dirty="0"/>
              <a:t>We have a clear regulatory framework (or do we?).</a:t>
            </a:r>
          </a:p>
          <a:p>
            <a:pPr lvl="2"/>
            <a:r>
              <a:rPr lang="en-US" dirty="0" err="1"/>
              <a:t>Decon</a:t>
            </a:r>
            <a:r>
              <a:rPr lang="en-US" dirty="0"/>
              <a:t> activities are frequently driven by environmental regulators</a:t>
            </a:r>
          </a:p>
          <a:p>
            <a:pPr lvl="1"/>
            <a:endParaRPr lang="en-US" dirty="0"/>
          </a:p>
          <a:p>
            <a:pPr marL="457200" lvl="1" indent="0">
              <a:buNone/>
            </a:pPr>
            <a:endParaRPr lang="en-US" dirty="0"/>
          </a:p>
        </p:txBody>
      </p:sp>
      <p:pic>
        <p:nvPicPr>
          <p:cNvPr id="18434" name="Picture 2" descr="TCLP- Toxicity Characteristic Leaching Procedure">
            <a:extLst>
              <a:ext uri="{FF2B5EF4-FFF2-40B4-BE49-F238E27FC236}">
                <a16:creationId xmlns:a16="http://schemas.microsoft.com/office/drawing/2014/main" id="{55C5C4F2-7174-41EA-885A-A1E1EDB00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 y="1885278"/>
            <a:ext cx="4464148" cy="334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6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Hazardous Waste Approach</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5865225" y="1331259"/>
            <a:ext cx="5290455" cy="4281750"/>
          </a:xfrm>
        </p:spPr>
        <p:txBody>
          <a:bodyPr>
            <a:normAutofit/>
          </a:bodyPr>
          <a:lstStyle/>
          <a:p>
            <a:pPr lvl="1"/>
            <a:endParaRPr lang="en-US" dirty="0"/>
          </a:p>
          <a:p>
            <a:pPr marL="457200" lvl="1" indent="0">
              <a:buNone/>
            </a:pPr>
            <a:endParaRPr lang="en-US" dirty="0"/>
          </a:p>
        </p:txBody>
      </p:sp>
      <p:pic>
        <p:nvPicPr>
          <p:cNvPr id="19458" name="Picture 2" descr="Autocratic versus Democratic leadership: Are you the right tool for the  right job? | Sideways Thoughts">
            <a:extLst>
              <a:ext uri="{FF2B5EF4-FFF2-40B4-BE49-F238E27FC236}">
                <a16:creationId xmlns:a16="http://schemas.microsoft.com/office/drawing/2014/main" id="{F74946DC-51CB-49D4-8F42-2B1A1B6B8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54" y="1137228"/>
            <a:ext cx="6949440" cy="518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Hazardous Waste Approach</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1208818" y="1488998"/>
            <a:ext cx="5290455" cy="4281750"/>
          </a:xfrm>
        </p:spPr>
        <p:txBody>
          <a:bodyPr>
            <a:normAutofit/>
          </a:bodyPr>
          <a:lstStyle/>
          <a:p>
            <a:pPr lvl="1"/>
            <a:r>
              <a:rPr lang="en-US" dirty="0"/>
              <a:t>Unfortunately </a:t>
            </a:r>
          </a:p>
          <a:p>
            <a:pPr lvl="2"/>
            <a:r>
              <a:rPr lang="en-US" dirty="0"/>
              <a:t>Haz waste standards do not apply!</a:t>
            </a:r>
          </a:p>
          <a:p>
            <a:pPr lvl="2"/>
            <a:r>
              <a:rPr lang="en-US" dirty="0"/>
              <a:t>Is it waste! Is entire item contaminated, or just the surface?</a:t>
            </a:r>
          </a:p>
          <a:p>
            <a:pPr lvl="2"/>
            <a:r>
              <a:rPr lang="en-US" dirty="0"/>
              <a:t>Haz Waste standards can only be used for </a:t>
            </a:r>
            <a:r>
              <a:rPr lang="en-US" dirty="0" err="1"/>
              <a:t>haz</a:t>
            </a:r>
            <a:r>
              <a:rPr lang="en-US" dirty="0"/>
              <a:t> waste determination</a:t>
            </a:r>
          </a:p>
          <a:p>
            <a:pPr lvl="1"/>
            <a:r>
              <a:rPr lang="en-US" dirty="0"/>
              <a:t>•	Cannot convert µg/wipe to µg/kg!</a:t>
            </a:r>
          </a:p>
          <a:p>
            <a:pPr lvl="2"/>
            <a:r>
              <a:rPr lang="en-US" dirty="0"/>
              <a:t>Mass per unit area cannot convert to mass per unit volume (or mass) without more assumptions!</a:t>
            </a:r>
          </a:p>
          <a:p>
            <a:pPr lvl="2"/>
            <a:r>
              <a:rPr lang="en-US" dirty="0"/>
              <a:t>Weight% of contaminant on wipe is NOT representative of weight% on substrate!</a:t>
            </a:r>
          </a:p>
          <a:p>
            <a:pPr marL="457200" lvl="1" indent="0">
              <a:buNone/>
            </a:pPr>
            <a:endParaRPr lang="en-US" dirty="0"/>
          </a:p>
        </p:txBody>
      </p:sp>
      <p:pic>
        <p:nvPicPr>
          <p:cNvPr id="21506" name="Picture 2" descr="Hazardous Waste Label: Hazardous Waste (Chemical Properties) (MHZWCAPSP)">
            <a:extLst>
              <a:ext uri="{FF2B5EF4-FFF2-40B4-BE49-F238E27FC236}">
                <a16:creationId xmlns:a16="http://schemas.microsoft.com/office/drawing/2014/main" id="{06A7F517-BDA8-467E-94A4-D4F7677B3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136" y="1853248"/>
            <a:ext cx="3414750" cy="34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3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Zero Tolerance Approach</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096000" y="1446795"/>
            <a:ext cx="5290455" cy="4281750"/>
          </a:xfrm>
        </p:spPr>
        <p:txBody>
          <a:bodyPr>
            <a:normAutofit/>
          </a:bodyPr>
          <a:lstStyle/>
          <a:p>
            <a:r>
              <a:rPr lang="en-US" dirty="0"/>
              <a:t>Methamphetamine Contaminated Property Cleanup</a:t>
            </a:r>
          </a:p>
          <a:p>
            <a:pPr lvl="1"/>
            <a:r>
              <a:rPr lang="en-US" dirty="0"/>
              <a:t>Florida Limit?</a:t>
            </a:r>
          </a:p>
          <a:p>
            <a:pPr lvl="1"/>
            <a:r>
              <a:rPr lang="en-US" dirty="0"/>
              <a:t>Various state laws may apply</a:t>
            </a:r>
          </a:p>
          <a:p>
            <a:pPr lvl="1"/>
            <a:r>
              <a:rPr lang="en-US" dirty="0"/>
              <a:t>Many states use a re-occupancy level of 0.1 µg/100cm2</a:t>
            </a:r>
          </a:p>
          <a:p>
            <a:pPr lvl="2"/>
            <a:r>
              <a:rPr lang="en-US" dirty="0"/>
              <a:t>Based on LOO</a:t>
            </a:r>
          </a:p>
          <a:p>
            <a:pPr lvl="2"/>
            <a:r>
              <a:rPr lang="en-US" dirty="0"/>
              <a:t>No background considered</a:t>
            </a:r>
          </a:p>
          <a:p>
            <a:pPr lvl="2"/>
            <a:r>
              <a:rPr lang="en-US" dirty="0"/>
              <a:t>Not "natural”</a:t>
            </a:r>
          </a:p>
          <a:p>
            <a:r>
              <a:rPr lang="en-US" dirty="0"/>
              <a:t>Theoretically the limit will go down as the technology improves</a:t>
            </a:r>
          </a:p>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C94B47B7-ABD1-4E53-9E5B-61B2ED2D5519}"/>
              </a:ext>
            </a:extLst>
          </p:cNvPr>
          <p:cNvPicPr>
            <a:picLocks noChangeAspect="1"/>
          </p:cNvPicPr>
          <p:nvPr/>
        </p:nvPicPr>
        <p:blipFill>
          <a:blip r:embed="rId3"/>
          <a:stretch>
            <a:fillRect/>
          </a:stretch>
        </p:blipFill>
        <p:spPr>
          <a:xfrm>
            <a:off x="505935" y="2427244"/>
            <a:ext cx="5290455" cy="1405855"/>
          </a:xfrm>
          <a:prstGeom prst="rect">
            <a:avLst/>
          </a:prstGeom>
        </p:spPr>
      </p:pic>
    </p:spTree>
    <p:extLst>
      <p:ext uri="{BB962C8B-B14F-4D97-AF65-F5344CB8AC3E}">
        <p14:creationId xmlns:p14="http://schemas.microsoft.com/office/powerpoint/2010/main" val="39497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Zero Tolerance Approach</a:t>
            </a:r>
          </a:p>
        </p:txBody>
      </p:sp>
      <p:pic>
        <p:nvPicPr>
          <p:cNvPr id="8" name="Content Placeholder 7" descr="Table&#10;&#10;Description automatically generated">
            <a:extLst>
              <a:ext uri="{FF2B5EF4-FFF2-40B4-BE49-F238E27FC236}">
                <a16:creationId xmlns:a16="http://schemas.microsoft.com/office/drawing/2014/main" id="{F777D629-4B07-453A-BCA4-86198B80B4E1}"/>
              </a:ext>
            </a:extLst>
          </p:cNvPr>
          <p:cNvPicPr>
            <a:picLocks noGrp="1" noChangeAspect="1"/>
          </p:cNvPicPr>
          <p:nvPr>
            <p:ph idx="1"/>
          </p:nvPr>
        </p:nvPicPr>
        <p:blipFill rotWithShape="1">
          <a:blip r:embed="rId3"/>
          <a:srcRect t="12382"/>
          <a:stretch/>
        </p:blipFill>
        <p:spPr>
          <a:xfrm>
            <a:off x="4855193" y="1187548"/>
            <a:ext cx="7102345" cy="5228285"/>
          </a:xfrm>
        </p:spPr>
      </p:pic>
      <p:sp>
        <p:nvSpPr>
          <p:cNvPr id="10" name="TextBox 9">
            <a:extLst>
              <a:ext uri="{FF2B5EF4-FFF2-40B4-BE49-F238E27FC236}">
                <a16:creationId xmlns:a16="http://schemas.microsoft.com/office/drawing/2014/main" id="{28225EF7-40A7-4B88-B804-9A25A666C3B2}"/>
              </a:ext>
            </a:extLst>
          </p:cNvPr>
          <p:cNvSpPr txBox="1"/>
          <p:nvPr/>
        </p:nvSpPr>
        <p:spPr>
          <a:xfrm>
            <a:off x="533569" y="1919123"/>
            <a:ext cx="3968092" cy="4462760"/>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Some states are researching and considering health risk based limits for clandestine labs.</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But the illicit drug industry is going faster than the regulators</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Methamphetamine LD50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55 mg/kg</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Fentanyl LD50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2 mg/kg</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Zero tolerance can be a very difficult standard to achieve or consider.</a:t>
            </a:r>
          </a:p>
        </p:txBody>
      </p:sp>
    </p:spTree>
    <p:extLst>
      <p:ext uri="{BB962C8B-B14F-4D97-AF65-F5344CB8AC3E}">
        <p14:creationId xmlns:p14="http://schemas.microsoft.com/office/powerpoint/2010/main" val="365335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Comparative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4754880" y="1605201"/>
            <a:ext cx="6344529" cy="4078039"/>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“All surfaces shall be maintained as free as practicable of accumulations of lead” </a:t>
            </a:r>
          </a:p>
          <a:p>
            <a:pPr marL="285750" indent="-285750">
              <a:spcBef>
                <a:spcPts val="1000"/>
              </a:spcBef>
              <a:buClr>
                <a:schemeClr val="bg2">
                  <a:lumMod val="40000"/>
                  <a:lumOff val="60000"/>
                </a:schemeClr>
              </a:buClr>
              <a:buSzPct val="80000"/>
              <a:buFont typeface="Wingdings 3" charset="2"/>
              <a:buChar char=""/>
            </a:pPr>
            <a:r>
              <a:rPr lang="en-US" dirty="0"/>
              <a:t>the Compliance Directive for the Interim Standard for Lead in Construction, CPL 2-2.58, OSHA recommends the use of HUD's acceptable decontamination level of 200 ug/ft</a:t>
            </a:r>
            <a:r>
              <a:rPr lang="en-US" baseline="30000" dirty="0"/>
              <a:t>2</a:t>
            </a:r>
            <a:r>
              <a:rPr lang="en-US" dirty="0"/>
              <a:t> for floors in evaluating the cleanliness of change areas, storage facilities, and lunchrooms/eating areas.</a:t>
            </a:r>
          </a:p>
          <a:p>
            <a:pPr marL="285750" indent="-285750">
              <a:spcBef>
                <a:spcPts val="1000"/>
              </a:spcBef>
              <a:buClr>
                <a:schemeClr val="bg2">
                  <a:lumMod val="40000"/>
                  <a:lumOff val="60000"/>
                </a:schemeClr>
              </a:buClr>
              <a:buSzPct val="80000"/>
              <a:buFont typeface="Wingdings 3" charset="2"/>
              <a:buChar char=""/>
            </a:pPr>
            <a:r>
              <a:rPr lang="en-US" dirty="0"/>
              <a:t>The term "practicable" was used in the standard, as each workplace will have to address different challenges to ensure that lead-surface contamination is kept to a minimum. </a:t>
            </a: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4" name="Content Placeholder 3">
            <a:extLst>
              <a:ext uri="{FF2B5EF4-FFF2-40B4-BE49-F238E27FC236}">
                <a16:creationId xmlns:a16="http://schemas.microsoft.com/office/drawing/2014/main" id="{11D66A76-2F1E-4D9A-B368-56AD561957C9}"/>
              </a:ext>
            </a:extLst>
          </p:cNvPr>
          <p:cNvSpPr>
            <a:spLocks noGrp="1"/>
          </p:cNvSpPr>
          <p:nvPr>
            <p:ph idx="1"/>
          </p:nvPr>
        </p:nvSpPr>
        <p:spPr>
          <a:xfrm>
            <a:off x="1636370" y="1546481"/>
            <a:ext cx="3968092" cy="4195481"/>
          </a:xfrm>
        </p:spPr>
        <p:txBody>
          <a:bodyPr/>
          <a:lstStyle/>
          <a:p>
            <a:endParaRPr lang="en-US" dirty="0"/>
          </a:p>
        </p:txBody>
      </p:sp>
      <p:pic>
        <p:nvPicPr>
          <p:cNvPr id="23554" name="Picture 2" descr="Top Three Takeaways from OSHA Chief's Testimony Regarding OSHA Enforcement  During the COVID-19 Pandemic - Law and the Workplace">
            <a:extLst>
              <a:ext uri="{FF2B5EF4-FFF2-40B4-BE49-F238E27FC236}">
                <a16:creationId xmlns:a16="http://schemas.microsoft.com/office/drawing/2014/main" id="{274372A4-E274-42AD-AC59-5111C2CB6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26" y="2489982"/>
            <a:ext cx="3788710" cy="214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0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Comparative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646111" y="1219247"/>
            <a:ext cx="6973058" cy="3949799"/>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It is OSHA's view that a housekeeping program which is as rigorous as "practicable" is necessary in many jobs to keep airborne lead levels below permissible exposure conditions at a particular site. </a:t>
            </a:r>
          </a:p>
          <a:p>
            <a:pPr marL="285750" indent="-285750">
              <a:spcBef>
                <a:spcPts val="1000"/>
              </a:spcBef>
              <a:buClr>
                <a:schemeClr val="bg2">
                  <a:lumMod val="40000"/>
                  <a:lumOff val="60000"/>
                </a:schemeClr>
              </a:buClr>
              <a:buSzPct val="80000"/>
              <a:buFont typeface="Wingdings 3" charset="2"/>
              <a:buChar char=""/>
            </a:pPr>
            <a:r>
              <a:rPr lang="en-US" dirty="0"/>
              <a:t>The intent of the standard was that this be accomplished primarily by vacuuming floors, rafters, and other surfaces, or by methods equally effective in preventing the dispersal of lead into the workplace. </a:t>
            </a:r>
          </a:p>
          <a:p>
            <a:pPr marL="285750" indent="-285750">
              <a:spcBef>
                <a:spcPts val="1000"/>
              </a:spcBef>
              <a:buClr>
                <a:schemeClr val="bg2">
                  <a:lumMod val="40000"/>
                  <a:lumOff val="60000"/>
                </a:schemeClr>
              </a:buClr>
              <a:buSzPct val="80000"/>
              <a:buFont typeface="Wingdings 3" charset="2"/>
              <a:buChar char=""/>
            </a:pPr>
            <a:r>
              <a:rPr lang="en-US" dirty="0"/>
              <a:t>Re-entrainment of lead dust is an additional source of exposure and one that engineering controls are not generally designed to control. Clean-up is an exceptionally important provision of the standard as it minimizes the re-entrainment of lead dust into the air.</a:t>
            </a:r>
            <a:endParaRPr lang="en-US" dirty="0">
              <a:latin typeface="+mj-lt"/>
              <a:ea typeface="+mj-ea"/>
              <a:cs typeface="+mj-cs"/>
            </a:endParaRPr>
          </a:p>
        </p:txBody>
      </p:sp>
      <p:pic>
        <p:nvPicPr>
          <p:cNvPr id="22530" name="Picture 2" descr="Funny If You Think OSHA Is A Town You're In Trouble Sign, SKU: S-7829">
            <a:extLst>
              <a:ext uri="{FF2B5EF4-FFF2-40B4-BE49-F238E27FC236}">
                <a16:creationId xmlns:a16="http://schemas.microsoft.com/office/drawing/2014/main" id="{BD527515-7C40-42BD-B983-805DD586C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457" y="1853248"/>
            <a:ext cx="3640432" cy="263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3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D5A8-9749-4FCE-B555-E6F2FBACF274}"/>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D663851E-6CF5-4D19-8F64-45761C22C03C}"/>
              </a:ext>
            </a:extLst>
          </p:cNvPr>
          <p:cNvSpPr>
            <a:spLocks noGrp="1"/>
          </p:cNvSpPr>
          <p:nvPr>
            <p:ph idx="1"/>
          </p:nvPr>
        </p:nvSpPr>
        <p:spPr>
          <a:xfrm>
            <a:off x="5988675" y="1331259"/>
            <a:ext cx="5557213" cy="4502871"/>
          </a:xfrm>
        </p:spPr>
        <p:txBody>
          <a:bodyPr>
            <a:normAutofit lnSpcReduction="10000"/>
          </a:bodyPr>
          <a:lstStyle/>
          <a:p>
            <a:r>
              <a:rPr lang="en-US" dirty="0"/>
              <a:t>Upon completion, participants will be able to:</a:t>
            </a:r>
          </a:p>
          <a:p>
            <a:pPr lvl="1"/>
            <a:r>
              <a:rPr lang="en-US" dirty="0"/>
              <a:t>Know various surface sampling needs/opportunities</a:t>
            </a:r>
          </a:p>
          <a:p>
            <a:pPr lvl="1"/>
            <a:r>
              <a:rPr lang="en-US" dirty="0"/>
              <a:t>Develop an appropriate sampling strategy.</a:t>
            </a:r>
          </a:p>
          <a:p>
            <a:pPr lvl="1"/>
            <a:r>
              <a:rPr lang="en-US" dirty="0"/>
              <a:t>Describe a facility decontamination process.</a:t>
            </a:r>
          </a:p>
          <a:p>
            <a:pPr lvl="1"/>
            <a:r>
              <a:rPr lang="en-US" dirty="0"/>
              <a:t>Establish clean-up levels and prepare a work plan.</a:t>
            </a:r>
          </a:p>
          <a:p>
            <a:pPr lvl="1"/>
            <a:r>
              <a:rPr lang="en-US" dirty="0"/>
              <a:t>Evaluate decontamination activities.</a:t>
            </a:r>
          </a:p>
          <a:p>
            <a:pPr lvl="1"/>
            <a:r>
              <a:rPr lang="en-US" dirty="0"/>
              <a:t>Prepare a report that accurately summarizes facility decontamination activities</a:t>
            </a:r>
          </a:p>
        </p:txBody>
      </p:sp>
      <p:pic>
        <p:nvPicPr>
          <p:cNvPr id="4" name="Picture 3">
            <a:extLst>
              <a:ext uri="{FF2B5EF4-FFF2-40B4-BE49-F238E27FC236}">
                <a16:creationId xmlns:a16="http://schemas.microsoft.com/office/drawing/2014/main" id="{F622AF58-1625-4904-8DAE-836E9EA6E7E4}"/>
              </a:ext>
            </a:extLst>
          </p:cNvPr>
          <p:cNvPicPr>
            <a:picLocks noChangeAspect="1"/>
          </p:cNvPicPr>
          <p:nvPr/>
        </p:nvPicPr>
        <p:blipFill>
          <a:blip r:embed="rId3"/>
          <a:stretch>
            <a:fillRect/>
          </a:stretch>
        </p:blipFill>
        <p:spPr>
          <a:xfrm>
            <a:off x="1439617" y="2282531"/>
            <a:ext cx="3410628" cy="2856139"/>
          </a:xfrm>
          <a:prstGeom prst="rect">
            <a:avLst/>
          </a:prstGeom>
        </p:spPr>
      </p:pic>
    </p:spTree>
    <p:extLst>
      <p:ext uri="{BB962C8B-B14F-4D97-AF65-F5344CB8AC3E}">
        <p14:creationId xmlns:p14="http://schemas.microsoft.com/office/powerpoint/2010/main" val="121885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Comparative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646110" y="1219247"/>
            <a:ext cx="9327883" cy="4632037"/>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Hexavalent Chromium</a:t>
            </a:r>
          </a:p>
          <a:p>
            <a:pPr marL="285750" indent="-285750">
              <a:spcBef>
                <a:spcPts val="1000"/>
              </a:spcBef>
              <a:buClr>
                <a:schemeClr val="bg2">
                  <a:lumMod val="40000"/>
                  <a:lumOff val="60000"/>
                </a:schemeClr>
              </a:buClr>
              <a:buSzPct val="80000"/>
              <a:buFont typeface="Wingdings 3" charset="2"/>
              <a:buChar char=""/>
            </a:pPr>
            <a:r>
              <a:rPr lang="en-US" dirty="0"/>
              <a:t>29 CFR 1910.1026, at paragraph (</a:t>
            </a:r>
            <a:r>
              <a:rPr lang="en-US" dirty="0" err="1"/>
              <a:t>i</a:t>
            </a:r>
            <a:r>
              <a:rPr lang="en-US" dirty="0"/>
              <a:t>)(4)(</a:t>
            </a:r>
            <a:r>
              <a:rPr lang="en-US" dirty="0" err="1"/>
              <a:t>i</a:t>
            </a:r>
            <a:r>
              <a:rPr lang="en-US" dirty="0"/>
              <a:t>), provides that whenever an employer allows employees to consume food or drinks at a worksite where chromium (VI) is present, the employer must "</a:t>
            </a:r>
            <a:r>
              <a:rPr lang="en-US" i="1" dirty="0"/>
              <a:t>ensure</a:t>
            </a:r>
            <a:r>
              <a:rPr lang="en-US" dirty="0"/>
              <a:t> that eating and drinking areas and surfaces are maintained </a:t>
            </a:r>
            <a:r>
              <a:rPr lang="en-US" i="1" dirty="0"/>
              <a:t>as free as practicable</a:t>
            </a:r>
            <a:r>
              <a:rPr lang="en-US" dirty="0"/>
              <a:t> of chromium (VI).</a:t>
            </a:r>
          </a:p>
          <a:p>
            <a:pPr marL="285750" indent="-285750">
              <a:spcBef>
                <a:spcPts val="1000"/>
              </a:spcBef>
              <a:buClr>
                <a:schemeClr val="bg2">
                  <a:lumMod val="40000"/>
                  <a:lumOff val="60000"/>
                </a:schemeClr>
              </a:buClr>
              <a:buSzPct val="80000"/>
              <a:buFont typeface="Wingdings 3" charset="2"/>
              <a:buChar char=""/>
            </a:pPr>
            <a:r>
              <a:rPr lang="en-US" dirty="0"/>
              <a:t>A violation of this particular hygiene provision in the Chromium (VI) standard is based on evidence that the employer has not implemented feasible or practicable hygiene practices. OSHA's collection of a dust wipe to confirm Cr(VI) contamination during an inspection serves only to establish that the Chromium (VI) standard applies.</a:t>
            </a:r>
          </a:p>
          <a:p>
            <a:pPr marL="285750" indent="-285750">
              <a:spcBef>
                <a:spcPts val="1000"/>
              </a:spcBef>
              <a:buClr>
                <a:schemeClr val="bg2">
                  <a:lumMod val="40000"/>
                  <a:lumOff val="60000"/>
                </a:schemeClr>
              </a:buClr>
              <a:buSzPct val="80000"/>
              <a:buFont typeface="Wingdings 3" charset="2"/>
              <a:buChar char=""/>
            </a:pPr>
            <a:r>
              <a:rPr lang="en-US" dirty="0"/>
              <a:t>OSHA does not look for a threshold amount of Cr(VI) on a dust wipe sample to determine if a hygiene violation exists. While employers may consider the DOE's recommended acceptable level when evaluating the efficacy of its hygiene practices, a dust wipe sample showing an amount of Cr(VI) above or below the DOE acceptable level is not determinative for OSHA citation purposes.</a:t>
            </a:r>
            <a:endParaRPr lang="en-US" dirty="0">
              <a:latin typeface="+mj-lt"/>
              <a:ea typeface="+mj-ea"/>
              <a:cs typeface="+mj-cs"/>
            </a:endParaRPr>
          </a:p>
        </p:txBody>
      </p:sp>
    </p:spTree>
    <p:extLst>
      <p:ext uri="{BB962C8B-B14F-4D97-AF65-F5344CB8AC3E}">
        <p14:creationId xmlns:p14="http://schemas.microsoft.com/office/powerpoint/2010/main" val="225427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Comparative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646111" y="2028616"/>
            <a:ext cx="6050112" cy="2800767"/>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Problems with Occurrence Standards</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Can be poorly defined</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What is the "dose"?</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Can be overly protective</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May not be protective enough?</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"Occurrence" approaches focus on Hazard</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Is this a risk-based approach?</a:t>
            </a:r>
          </a:p>
        </p:txBody>
      </p:sp>
      <p:pic>
        <p:nvPicPr>
          <p:cNvPr id="26626" name="Picture 2" descr="Steps Comparative Approach">
            <a:extLst>
              <a:ext uri="{FF2B5EF4-FFF2-40B4-BE49-F238E27FC236}">
                <a16:creationId xmlns:a16="http://schemas.microsoft.com/office/drawing/2014/main" id="{6B078269-69F2-407D-ADBC-1A316D7296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47"/>
          <a:stretch/>
        </p:blipFill>
        <p:spPr bwMode="auto">
          <a:xfrm>
            <a:off x="7602852" y="1853248"/>
            <a:ext cx="3407901" cy="280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6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Regulatory approach </a:t>
            </a:r>
          </a:p>
        </p:txBody>
      </p:sp>
      <p:sp>
        <p:nvSpPr>
          <p:cNvPr id="10" name="TextBox 9">
            <a:extLst>
              <a:ext uri="{FF2B5EF4-FFF2-40B4-BE49-F238E27FC236}">
                <a16:creationId xmlns:a16="http://schemas.microsoft.com/office/drawing/2014/main" id="{28225EF7-40A7-4B88-B804-9A25A666C3B2}"/>
              </a:ext>
            </a:extLst>
          </p:cNvPr>
          <p:cNvSpPr txBox="1"/>
          <p:nvPr/>
        </p:nvSpPr>
        <p:spPr>
          <a:xfrm>
            <a:off x="6096000" y="1687497"/>
            <a:ext cx="5242562" cy="5380960"/>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We already mentioned the OSHA standards and learned they are comparative standards.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Lead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Hexavalent Chromium</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Are there any others in OSHA?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Asbestos</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Cadmium</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Silica</a:t>
            </a:r>
          </a:p>
          <a:p>
            <a:pPr marL="742950" lvl="1"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742950" lvl="1"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30722" name="Picture 2" descr="What are economic and Social Regulations ?- RegtechTimes">
            <a:extLst>
              <a:ext uri="{FF2B5EF4-FFF2-40B4-BE49-F238E27FC236}">
                <a16:creationId xmlns:a16="http://schemas.microsoft.com/office/drawing/2014/main" id="{449E37A1-91E6-4E5C-AEEF-5CDC3B991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510" y="2148911"/>
            <a:ext cx="4263514" cy="283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4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Other Regulations </a:t>
            </a:r>
          </a:p>
        </p:txBody>
      </p:sp>
      <p:sp>
        <p:nvSpPr>
          <p:cNvPr id="10" name="TextBox 9">
            <a:extLst>
              <a:ext uri="{FF2B5EF4-FFF2-40B4-BE49-F238E27FC236}">
                <a16:creationId xmlns:a16="http://schemas.microsoft.com/office/drawing/2014/main" id="{28225EF7-40A7-4B88-B804-9A25A666C3B2}"/>
              </a:ext>
            </a:extLst>
          </p:cNvPr>
          <p:cNvSpPr txBox="1"/>
          <p:nvPr/>
        </p:nvSpPr>
        <p:spPr>
          <a:xfrm>
            <a:off x="871194" y="1429561"/>
            <a:ext cx="6050112" cy="5103961"/>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DOE 10 CFR Part 850 CBD Prevention</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"housekeeping" (internal) level = 3 µg/100cm2</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"release" (public) level= 0.2µg/100cm2</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"Empirical" levels</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Achievable; didn't seem to cause problems at relevant facilities</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No exposure scenario or modeling or similar.</a:t>
            </a:r>
          </a:p>
          <a:p>
            <a:pPr marL="285750" indent="-285750">
              <a:spcBef>
                <a:spcPts val="1000"/>
              </a:spcBef>
              <a:buClr>
                <a:schemeClr val="bg2">
                  <a:lumMod val="40000"/>
                  <a:lumOff val="60000"/>
                </a:schemeClr>
              </a:buClr>
              <a:buSzPct val="80000"/>
              <a:buFont typeface="Wingdings 3" charset="2"/>
              <a:buChar char=""/>
            </a:pPr>
            <a:r>
              <a:rPr lang="en-US" dirty="0"/>
              <a:t>It only applies if it applies.</a:t>
            </a:r>
          </a:p>
          <a:p>
            <a:pPr marL="742950" lvl="1" indent="-285750">
              <a:spcBef>
                <a:spcPts val="1000"/>
              </a:spcBef>
              <a:buClr>
                <a:schemeClr val="bg2">
                  <a:lumMod val="40000"/>
                  <a:lumOff val="60000"/>
                </a:schemeClr>
              </a:buClr>
              <a:buSzPct val="80000"/>
              <a:buFont typeface="Wingdings 3" charset="2"/>
              <a:buChar char=""/>
            </a:pPr>
            <a:r>
              <a:rPr lang="en-US" dirty="0"/>
              <a:t>17 DOE Labs</a:t>
            </a:r>
          </a:p>
          <a:p>
            <a:pPr marL="742950" lvl="1" indent="-285750">
              <a:spcBef>
                <a:spcPts val="1000"/>
              </a:spcBef>
              <a:buClr>
                <a:schemeClr val="bg2">
                  <a:lumMod val="40000"/>
                  <a:lumOff val="60000"/>
                </a:schemeClr>
              </a:buClr>
              <a:buSzPct val="80000"/>
              <a:buFont typeface="Wingdings 3" charset="2"/>
              <a:buChar char=""/>
            </a:pPr>
            <a:r>
              <a:rPr lang="en-US" dirty="0"/>
              <a:t>28 DOE Defense Nuclear Sites</a:t>
            </a:r>
          </a:p>
          <a:p>
            <a:pPr marL="742950" lvl="1" indent="-285750">
              <a:spcBef>
                <a:spcPts val="1000"/>
              </a:spcBef>
              <a:buClr>
                <a:schemeClr val="bg2">
                  <a:lumMod val="40000"/>
                  <a:lumOff val="60000"/>
                </a:schemeClr>
              </a:buClr>
              <a:buSzPct val="80000"/>
              <a:buFont typeface="Wingdings 3" charset="2"/>
              <a:buChar char=""/>
            </a:pPr>
            <a:r>
              <a:rPr lang="en-US" dirty="0"/>
              <a:t>DOE Contractors  </a:t>
            </a: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6" name="Picture 2" descr="Twitter predicts the US Department of Energy Secretary in a Joe Biden  administration – pv magazine USA">
            <a:extLst>
              <a:ext uri="{FF2B5EF4-FFF2-40B4-BE49-F238E27FC236}">
                <a16:creationId xmlns:a16="http://schemas.microsoft.com/office/drawing/2014/main" id="{CCB4D157-74E4-43E1-97AA-BBDC3A409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09" y="2217335"/>
            <a:ext cx="4327375" cy="242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2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Other Regulations </a:t>
            </a:r>
          </a:p>
        </p:txBody>
      </p:sp>
      <p:sp>
        <p:nvSpPr>
          <p:cNvPr id="10" name="TextBox 9">
            <a:extLst>
              <a:ext uri="{FF2B5EF4-FFF2-40B4-BE49-F238E27FC236}">
                <a16:creationId xmlns:a16="http://schemas.microsoft.com/office/drawing/2014/main" id="{28225EF7-40A7-4B88-B804-9A25A666C3B2}"/>
              </a:ext>
            </a:extLst>
          </p:cNvPr>
          <p:cNvSpPr txBox="1"/>
          <p:nvPr/>
        </p:nvSpPr>
        <p:spPr>
          <a:xfrm>
            <a:off x="5495777" y="1634721"/>
            <a:ext cx="6050112" cy="4165243"/>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Department of Defense</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OPNAVINST 5100.23B</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Army Regulation 385-10</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AFMAN 91-202</a:t>
            </a:r>
          </a:p>
          <a:p>
            <a:pPr marL="285750" indent="-285750">
              <a:spcBef>
                <a:spcPts val="1000"/>
              </a:spcBef>
              <a:buClr>
                <a:schemeClr val="bg2">
                  <a:lumMod val="40000"/>
                  <a:lumOff val="60000"/>
                </a:schemeClr>
              </a:buClr>
              <a:buSzPct val="80000"/>
              <a:buFont typeface="Wingdings 3" charset="2"/>
              <a:buChar char=""/>
            </a:pPr>
            <a:r>
              <a:rPr lang="en-US" dirty="0"/>
              <a:t>It only applies if it applies.</a:t>
            </a:r>
          </a:p>
          <a:p>
            <a:pPr marL="742950" lvl="1" indent="-285750">
              <a:spcBef>
                <a:spcPts val="1000"/>
              </a:spcBef>
              <a:buClr>
                <a:schemeClr val="bg2">
                  <a:lumMod val="40000"/>
                  <a:lumOff val="60000"/>
                </a:schemeClr>
              </a:buClr>
              <a:buSzPct val="80000"/>
              <a:buFont typeface="Wingdings 3" charset="2"/>
              <a:buChar char=""/>
            </a:pPr>
            <a:r>
              <a:rPr lang="en-US" dirty="0"/>
              <a:t>Wording is similar to OSHA standards, when it exists at all.</a:t>
            </a:r>
          </a:p>
          <a:p>
            <a:pPr marL="742950" lvl="1" indent="-285750">
              <a:spcBef>
                <a:spcPts val="1000"/>
              </a:spcBef>
              <a:buClr>
                <a:schemeClr val="bg2">
                  <a:lumMod val="40000"/>
                  <a:lumOff val="60000"/>
                </a:schemeClr>
              </a:buClr>
              <a:buSzPct val="80000"/>
              <a:buFont typeface="Wingdings 3" charset="2"/>
              <a:buChar char=""/>
            </a:pPr>
            <a:r>
              <a:rPr lang="en-US" dirty="0"/>
              <a:t>Executive Order requires OSHA compliance where service guidance is not available.</a:t>
            </a:r>
          </a:p>
          <a:p>
            <a:pPr>
              <a:spcBef>
                <a:spcPts val="1000"/>
              </a:spcBef>
              <a:buClr>
                <a:schemeClr val="bg2">
                  <a:lumMod val="40000"/>
                  <a:lumOff val="60000"/>
                </a:schemeClr>
              </a:buClr>
              <a:buSzPct val="80000"/>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31746" name="Picture 2" descr="Amazon.com - Round US Department of Defense Seal Sticker (DOD Logo Insignia  Military Army) -">
            <a:extLst>
              <a:ext uri="{FF2B5EF4-FFF2-40B4-BE49-F238E27FC236}">
                <a16:creationId xmlns:a16="http://schemas.microsoft.com/office/drawing/2014/main" id="{CA0E497D-B219-4A30-ACA3-D66363AE7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107" y="2179699"/>
            <a:ext cx="2920973" cy="283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38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Other Regulations </a:t>
            </a:r>
          </a:p>
        </p:txBody>
      </p:sp>
      <p:sp>
        <p:nvSpPr>
          <p:cNvPr id="10" name="TextBox 9">
            <a:extLst>
              <a:ext uri="{FF2B5EF4-FFF2-40B4-BE49-F238E27FC236}">
                <a16:creationId xmlns:a16="http://schemas.microsoft.com/office/drawing/2014/main" id="{28225EF7-40A7-4B88-B804-9A25A666C3B2}"/>
              </a:ext>
            </a:extLst>
          </p:cNvPr>
          <p:cNvSpPr txBox="1"/>
          <p:nvPr/>
        </p:nvSpPr>
        <p:spPr>
          <a:xfrm>
            <a:off x="783101" y="1468077"/>
            <a:ext cx="6771250" cy="4975721"/>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USP 800 Anyone?</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Hazardous Drugs - Handling in Healthcare Settings</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Again this is mostly a comparative standard</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But due to the toxicity is often a zero tolerance approach</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Most pharmacies establish three categories for sampling</a:t>
            </a:r>
          </a:p>
          <a:p>
            <a:pPr marL="742950" lvl="1" indent="-285750">
              <a:spcBef>
                <a:spcPts val="1000"/>
              </a:spcBef>
              <a:buClr>
                <a:schemeClr val="bg2">
                  <a:lumMod val="40000"/>
                  <a:lumOff val="60000"/>
                </a:schemeClr>
              </a:buClr>
              <a:buSzPct val="80000"/>
              <a:buFont typeface="Wingdings 3" charset="2"/>
              <a:buChar char=""/>
            </a:pPr>
            <a:r>
              <a:rPr lang="en-US" dirty="0"/>
              <a:t>below the limit of detection; </a:t>
            </a:r>
          </a:p>
          <a:p>
            <a:pPr marL="742950" lvl="1" indent="-285750">
              <a:spcBef>
                <a:spcPts val="1000"/>
              </a:spcBef>
              <a:buClr>
                <a:schemeClr val="bg2">
                  <a:lumMod val="40000"/>
                  <a:lumOff val="60000"/>
                </a:schemeClr>
              </a:buClr>
              <a:buSzPct val="80000"/>
              <a:buFont typeface="Wingdings 3" charset="2"/>
              <a:buChar char=""/>
            </a:pPr>
            <a:r>
              <a:rPr lang="en-US" dirty="0"/>
              <a:t>above the LOD, but below the level defined as warranting additional cleaning; </a:t>
            </a:r>
          </a:p>
          <a:p>
            <a:pPr marL="742950" lvl="1" indent="-285750">
              <a:spcBef>
                <a:spcPts val="1000"/>
              </a:spcBef>
              <a:buClr>
                <a:schemeClr val="bg2">
                  <a:lumMod val="40000"/>
                  <a:lumOff val="60000"/>
                </a:schemeClr>
              </a:buClr>
              <a:buSzPct val="80000"/>
              <a:buFont typeface="Wingdings 3" charset="2"/>
              <a:buChar char=""/>
            </a:pPr>
            <a:r>
              <a:rPr lang="en-US" dirty="0"/>
              <a:t>levels above a defined cleaning criteria level.</a:t>
            </a:r>
          </a:p>
          <a:p>
            <a:pPr marL="285750" indent="-285750">
              <a:spcBef>
                <a:spcPts val="1000"/>
              </a:spcBef>
              <a:buClr>
                <a:schemeClr val="bg2">
                  <a:lumMod val="40000"/>
                  <a:lumOff val="60000"/>
                </a:schemeClr>
              </a:buClr>
              <a:buSzPct val="80000"/>
              <a:buFont typeface="Wingdings 3" charset="2"/>
              <a:buChar char=""/>
            </a:pPr>
            <a:r>
              <a:rPr lang="en-US" dirty="0"/>
              <a:t>Who does this apply to? </a:t>
            </a:r>
            <a:endParaRPr lang="en-US" dirty="0">
              <a:latin typeface="+mj-lt"/>
              <a:ea typeface="+mj-ea"/>
              <a:cs typeface="+mj-cs"/>
            </a:endParaRPr>
          </a:p>
          <a:p>
            <a:pPr>
              <a:spcBef>
                <a:spcPts val="1000"/>
              </a:spcBef>
              <a:buClr>
                <a:schemeClr val="bg2">
                  <a:lumMod val="40000"/>
                  <a:lumOff val="60000"/>
                </a:schemeClr>
              </a:buClr>
              <a:buSzPct val="80000"/>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34818" name="Picture 2" descr="Hazardous Drug Safety Caution Signs | USP 800 | Maxpert Medical">
            <a:extLst>
              <a:ext uri="{FF2B5EF4-FFF2-40B4-BE49-F238E27FC236}">
                <a16:creationId xmlns:a16="http://schemas.microsoft.com/office/drawing/2014/main" id="{2D9C54B2-436C-4D52-A365-7476607C6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88" b="17963"/>
          <a:stretch/>
        </p:blipFill>
        <p:spPr bwMode="auto">
          <a:xfrm>
            <a:off x="7691341" y="2171614"/>
            <a:ext cx="3848164" cy="251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8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Other Regulations </a:t>
            </a:r>
          </a:p>
        </p:txBody>
      </p:sp>
      <p:sp>
        <p:nvSpPr>
          <p:cNvPr id="10" name="TextBox 9">
            <a:extLst>
              <a:ext uri="{FF2B5EF4-FFF2-40B4-BE49-F238E27FC236}">
                <a16:creationId xmlns:a16="http://schemas.microsoft.com/office/drawing/2014/main" id="{28225EF7-40A7-4B88-B804-9A25A666C3B2}"/>
              </a:ext>
            </a:extLst>
          </p:cNvPr>
          <p:cNvSpPr txBox="1"/>
          <p:nvPr/>
        </p:nvSpPr>
        <p:spPr>
          <a:xfrm>
            <a:off x="5223799" y="1853248"/>
            <a:ext cx="6166339" cy="3652282"/>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TSCA PCB surface contamination limits</a:t>
            </a:r>
          </a:p>
          <a:p>
            <a:pPr marL="742950" lvl="1" indent="-285750">
              <a:spcBef>
                <a:spcPts val="1000"/>
              </a:spcBef>
              <a:buClr>
                <a:schemeClr val="bg2">
                  <a:lumMod val="40000"/>
                  <a:lumOff val="60000"/>
                </a:schemeClr>
              </a:buClr>
              <a:buSzPct val="80000"/>
              <a:buFont typeface="Wingdings 3" charset="2"/>
              <a:buChar char=""/>
            </a:pPr>
            <a:r>
              <a:rPr lang="en-US" dirty="0"/>
              <a:t>Under TSCA, for the purposes of defining applicable regulatory requirements, PCBs refers to PCB items containing &gt; 500 ppm PCBs or having non-porous surface contamination &gt;100 µg/100 cm2</a:t>
            </a:r>
          </a:p>
          <a:p>
            <a:pPr marL="742950" lvl="1" indent="-285750">
              <a:spcBef>
                <a:spcPts val="1000"/>
              </a:spcBef>
              <a:buClr>
                <a:schemeClr val="bg2">
                  <a:lumMod val="40000"/>
                  <a:lumOff val="60000"/>
                </a:schemeClr>
              </a:buClr>
              <a:buSzPct val="80000"/>
              <a:buFont typeface="Wingdings 3" charset="2"/>
              <a:buChar char=""/>
            </a:pPr>
            <a:r>
              <a:rPr lang="en-US" dirty="0"/>
              <a:t>Be careful if you suspect this.  Once you find it, it creates a lot of required actions because it may be an unauthorized use.</a:t>
            </a:r>
          </a:p>
          <a:p>
            <a:pPr>
              <a:spcBef>
                <a:spcPts val="1000"/>
              </a:spcBef>
              <a:buClr>
                <a:schemeClr val="bg2">
                  <a:lumMod val="40000"/>
                  <a:lumOff val="60000"/>
                </a:schemeClr>
              </a:buClr>
              <a:buSzPct val="80000"/>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35844" name="Picture 4" descr="PCB Caulk: An Ambiguous Public Health Concern">
            <a:extLst>
              <a:ext uri="{FF2B5EF4-FFF2-40B4-BE49-F238E27FC236}">
                <a16:creationId xmlns:a16="http://schemas.microsoft.com/office/drawing/2014/main" id="{DE185BDB-CF6C-4F36-8BD7-18609776A8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07"/>
          <a:stretch/>
        </p:blipFill>
        <p:spPr bwMode="auto">
          <a:xfrm>
            <a:off x="646111" y="2277000"/>
            <a:ext cx="4365354" cy="252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3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Other Regulations </a:t>
            </a:r>
          </a:p>
        </p:txBody>
      </p:sp>
      <p:sp>
        <p:nvSpPr>
          <p:cNvPr id="10" name="TextBox 9">
            <a:extLst>
              <a:ext uri="{FF2B5EF4-FFF2-40B4-BE49-F238E27FC236}">
                <a16:creationId xmlns:a16="http://schemas.microsoft.com/office/drawing/2014/main" id="{28225EF7-40A7-4B88-B804-9A25A666C3B2}"/>
              </a:ext>
            </a:extLst>
          </p:cNvPr>
          <p:cNvSpPr txBox="1"/>
          <p:nvPr/>
        </p:nvSpPr>
        <p:spPr>
          <a:xfrm>
            <a:off x="783101" y="1468077"/>
            <a:ext cx="6771250" cy="3888244"/>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Anything Else???</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We need to go back to where we started.</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HUD Lead Levels</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Guidelines for the Evaluation and Control of Lead-Based Paint Hazards in Housing</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Bare floor = 10 µg/ft2 = 1.1 µg/100cm2</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Explicitly residential</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Only applicable to Pb</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Based on blood lead levels of exposed children</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"Kind of" risk-based</a:t>
            </a:r>
          </a:p>
        </p:txBody>
      </p:sp>
      <p:pic>
        <p:nvPicPr>
          <p:cNvPr id="36866" name="Picture 2" descr="HUD's Lead Safe Housing Rule (LSHR): Painting Contractor's Brief Overview |  The Blogging Painters : The Blogging Painters">
            <a:extLst>
              <a:ext uri="{FF2B5EF4-FFF2-40B4-BE49-F238E27FC236}">
                <a16:creationId xmlns:a16="http://schemas.microsoft.com/office/drawing/2014/main" id="{6BFBBBEF-6FC3-4778-B147-D660A1641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842" y="2076084"/>
            <a:ext cx="2692864" cy="269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16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OEL Based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797170" y="1665024"/>
            <a:ext cx="5195668" cy="3801041"/>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OSHA Technical Manual (OTM)</a:t>
            </a:r>
          </a:p>
          <a:p>
            <a:pPr marL="742950" lvl="1" indent="-285750">
              <a:spcBef>
                <a:spcPts val="1000"/>
              </a:spcBef>
              <a:buClr>
                <a:schemeClr val="bg2">
                  <a:lumMod val="40000"/>
                  <a:lumOff val="60000"/>
                </a:schemeClr>
              </a:buClr>
              <a:buSzPct val="80000"/>
              <a:buFont typeface="Wingdings 3" charset="2"/>
              <a:buChar char=""/>
            </a:pPr>
            <a:r>
              <a:rPr lang="en-US" dirty="0">
                <a:hlinkClick r:id="rId3"/>
              </a:rPr>
              <a:t>https://www.osha.gov/otm/section-2-health-hazards/chapter-2</a:t>
            </a:r>
            <a:r>
              <a:rPr lang="en-US" dirty="0"/>
              <a:t> </a:t>
            </a:r>
          </a:p>
          <a:p>
            <a:pPr marL="285750" indent="-285750">
              <a:spcBef>
                <a:spcPts val="1000"/>
              </a:spcBef>
              <a:buClr>
                <a:schemeClr val="bg2">
                  <a:lumMod val="40000"/>
                  <a:lumOff val="60000"/>
                </a:schemeClr>
              </a:buClr>
              <a:buSzPct val="80000"/>
              <a:buFont typeface="Wingdings 3" charset="2"/>
              <a:buChar char=""/>
            </a:pPr>
            <a:r>
              <a:rPr lang="en-US" dirty="0"/>
              <a:t>A common rule of thumb is to use the maximum allowable dose (based on the chemical's airborne exposure limit in units of </a:t>
            </a:r>
            <a:r>
              <a:rPr lang="en-US" dirty="0" err="1"/>
              <a:t>μg</a:t>
            </a:r>
            <a:r>
              <a:rPr lang="en-US" dirty="0"/>
              <a:t>/m</a:t>
            </a:r>
            <a:r>
              <a:rPr lang="en-US" baseline="30000" dirty="0"/>
              <a:t>3</a:t>
            </a:r>
            <a:r>
              <a:rPr lang="en-US" dirty="0"/>
              <a:t>) and the approximate area of a worker's hand (100 cm</a:t>
            </a:r>
            <a:r>
              <a:rPr lang="en-US" baseline="30000" dirty="0"/>
              <a:t>2</a:t>
            </a:r>
            <a:r>
              <a:rPr lang="en-US" dirty="0"/>
              <a:t>) to arrive at an acceptable value for surface contamination in work areas (i.e., a housekeeping standard). </a:t>
            </a: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3" name="Picture 2">
            <a:extLst>
              <a:ext uri="{FF2B5EF4-FFF2-40B4-BE49-F238E27FC236}">
                <a16:creationId xmlns:a16="http://schemas.microsoft.com/office/drawing/2014/main" id="{D847D8B5-6CAE-4002-8109-E6A11805C15E}"/>
              </a:ext>
            </a:extLst>
          </p:cNvPr>
          <p:cNvPicPr>
            <a:picLocks noChangeAspect="1"/>
          </p:cNvPicPr>
          <p:nvPr/>
        </p:nvPicPr>
        <p:blipFill>
          <a:blip r:embed="rId4"/>
          <a:stretch>
            <a:fillRect/>
          </a:stretch>
        </p:blipFill>
        <p:spPr>
          <a:xfrm>
            <a:off x="6460705" y="1853248"/>
            <a:ext cx="5329232" cy="3467393"/>
          </a:xfrm>
          <a:prstGeom prst="rect">
            <a:avLst/>
          </a:prstGeom>
        </p:spPr>
      </p:pic>
    </p:spTree>
    <p:extLst>
      <p:ext uri="{BB962C8B-B14F-4D97-AF65-F5344CB8AC3E}">
        <p14:creationId xmlns:p14="http://schemas.microsoft.com/office/powerpoint/2010/main" val="1326884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OEL Based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6500330" y="1172087"/>
            <a:ext cx="5195668" cy="5186035"/>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If the eight-hour TWA exposure limit for a chemical is 1 </a:t>
            </a:r>
            <a:r>
              <a:rPr lang="en-US" dirty="0" err="1"/>
              <a:t>μg</a:t>
            </a:r>
            <a:r>
              <a:rPr lang="en-US" dirty="0"/>
              <a:t>/m</a:t>
            </a:r>
            <a:r>
              <a:rPr lang="en-US" baseline="30000" dirty="0"/>
              <a:t>3</a:t>
            </a:r>
            <a:r>
              <a:rPr lang="en-US" dirty="0"/>
              <a:t>, the maximum allowable dose for that chemical is 10 </a:t>
            </a:r>
            <a:r>
              <a:rPr lang="en-US" dirty="0" err="1"/>
              <a:t>μg</a:t>
            </a:r>
            <a:r>
              <a:rPr lang="en-US" dirty="0"/>
              <a:t>. </a:t>
            </a:r>
          </a:p>
          <a:p>
            <a:pPr marL="742950" lvl="1" indent="-285750">
              <a:spcBef>
                <a:spcPts val="1000"/>
              </a:spcBef>
              <a:buClr>
                <a:schemeClr val="bg2">
                  <a:lumMod val="40000"/>
                  <a:lumOff val="60000"/>
                </a:schemeClr>
              </a:buClr>
              <a:buSzPct val="80000"/>
              <a:buFont typeface="Wingdings 3" charset="2"/>
              <a:buChar char=""/>
            </a:pPr>
            <a:r>
              <a:rPr lang="en-US" dirty="0"/>
              <a:t>The airborne exposure limit is multiplied by 10 m</a:t>
            </a:r>
            <a:r>
              <a:rPr lang="en-US" baseline="30000" dirty="0"/>
              <a:t>3</a:t>
            </a:r>
            <a:r>
              <a:rPr lang="en-US" dirty="0"/>
              <a:t>, the volume of air inhaled by an average worker in an eight-hour workday, </a:t>
            </a:r>
          </a:p>
          <a:p>
            <a:pPr marL="285750" indent="-285750">
              <a:spcBef>
                <a:spcPts val="1000"/>
              </a:spcBef>
              <a:buClr>
                <a:schemeClr val="bg2">
                  <a:lumMod val="40000"/>
                  <a:lumOff val="60000"/>
                </a:schemeClr>
              </a:buClr>
              <a:buSzPct val="80000"/>
              <a:buFont typeface="Wingdings 3" charset="2"/>
              <a:buChar char=""/>
            </a:pPr>
            <a:r>
              <a:rPr lang="en-US" dirty="0"/>
              <a:t>The maximum acceptable dose is then divided by the area of a worker's hand to determine the acceptable surface limit of 10 </a:t>
            </a:r>
            <a:r>
              <a:rPr lang="en-US" dirty="0" err="1"/>
              <a:t>μg</a:t>
            </a:r>
            <a:r>
              <a:rPr lang="en-US" dirty="0"/>
              <a:t>/100 cm</a:t>
            </a:r>
            <a:r>
              <a:rPr lang="en-US" baseline="30000" dirty="0"/>
              <a:t>2</a:t>
            </a:r>
            <a:r>
              <a:rPr lang="en-US" dirty="0"/>
              <a:t> or 0.1 </a:t>
            </a:r>
            <a:r>
              <a:rPr lang="en-US" dirty="0" err="1"/>
              <a:t>μg</a:t>
            </a:r>
            <a:r>
              <a:rPr lang="en-US" dirty="0"/>
              <a:t>/cm</a:t>
            </a:r>
            <a:r>
              <a:rPr lang="en-US" baseline="30000" dirty="0"/>
              <a:t>2</a:t>
            </a:r>
            <a:r>
              <a:rPr lang="en-US" dirty="0"/>
              <a:t>. </a:t>
            </a:r>
          </a:p>
          <a:p>
            <a:pPr marL="742950" lvl="1" indent="-285750">
              <a:spcBef>
                <a:spcPts val="1000"/>
              </a:spcBef>
              <a:buClr>
                <a:schemeClr val="bg2">
                  <a:lumMod val="40000"/>
                  <a:lumOff val="60000"/>
                </a:schemeClr>
              </a:buClr>
              <a:buSzPct val="80000"/>
              <a:buFont typeface="Wingdings 3" charset="2"/>
              <a:buChar char=""/>
            </a:pPr>
            <a:r>
              <a:rPr lang="en-US" dirty="0"/>
              <a:t>By this rule of thumb, the amount of contaminant picked up by one hand contacting the contaminated surface is equivalent to the toxic dose allowed by the eight-hour TWA airborne exposure limit.</a:t>
            </a:r>
            <a:endParaRPr lang="en-US" dirty="0">
              <a:latin typeface="+mj-lt"/>
              <a:ea typeface="+mj-ea"/>
              <a:cs typeface="+mj-cs"/>
            </a:endParaRPr>
          </a:p>
        </p:txBody>
      </p:sp>
      <p:pic>
        <p:nvPicPr>
          <p:cNvPr id="40962" name="Picture 2" descr="Hand gesture with high five sign Royalty Free Vector Image">
            <a:extLst>
              <a:ext uri="{FF2B5EF4-FFF2-40B4-BE49-F238E27FC236}">
                <a16:creationId xmlns:a16="http://schemas.microsoft.com/office/drawing/2014/main" id="{3F81367D-DC59-4057-8901-A7A1312929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41"/>
          <a:stretch/>
        </p:blipFill>
        <p:spPr bwMode="auto">
          <a:xfrm>
            <a:off x="1339363" y="1644087"/>
            <a:ext cx="3936022" cy="387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3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83EE-85A5-4BB2-9C90-09F8451366F2}"/>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FF092E33-F063-4BAC-92DD-59F8820B0F85}"/>
              </a:ext>
            </a:extLst>
          </p:cNvPr>
          <p:cNvSpPr>
            <a:spLocks noGrp="1"/>
          </p:cNvSpPr>
          <p:nvPr>
            <p:ph idx="1"/>
          </p:nvPr>
        </p:nvSpPr>
        <p:spPr>
          <a:xfrm>
            <a:off x="755582" y="1602157"/>
            <a:ext cx="8946541" cy="4195481"/>
          </a:xfrm>
        </p:spPr>
        <p:txBody>
          <a:bodyPr/>
          <a:lstStyle/>
          <a:p>
            <a:r>
              <a:rPr lang="en-US" dirty="0"/>
              <a:t>Why should you consider surface sampling?</a:t>
            </a:r>
          </a:p>
          <a:p>
            <a:r>
              <a:rPr lang="en-US" dirty="0"/>
              <a:t>When should you consider surface sampling?</a:t>
            </a:r>
          </a:p>
          <a:p>
            <a:r>
              <a:rPr lang="en-US" dirty="0"/>
              <a:t>Where should you conduct surface sampling?</a:t>
            </a:r>
          </a:p>
          <a:p>
            <a:r>
              <a:rPr lang="en-US" dirty="0"/>
              <a:t>What surface sampling should you do?</a:t>
            </a:r>
          </a:p>
          <a:p>
            <a:r>
              <a:rPr lang="en-US" dirty="0"/>
              <a:t>How should you do the surface sampling?</a:t>
            </a:r>
          </a:p>
          <a:p>
            <a:r>
              <a:rPr lang="en-US" dirty="0"/>
              <a:t>Who should get the results?</a:t>
            </a:r>
          </a:p>
          <a:p>
            <a:r>
              <a:rPr lang="en-US" dirty="0"/>
              <a:t>What should the report say?</a:t>
            </a:r>
          </a:p>
        </p:txBody>
      </p:sp>
      <p:pic>
        <p:nvPicPr>
          <p:cNvPr id="1026" name="Picture 2" descr="i don&amp;#39;t always ask &amp;quot;why&amp;quot; but when I do, I ask 5 times - The Most  Interesting Man In The World | Meme Generator">
            <a:extLst>
              <a:ext uri="{FF2B5EF4-FFF2-40B4-BE49-F238E27FC236}">
                <a16:creationId xmlns:a16="http://schemas.microsoft.com/office/drawing/2014/main" id="{9040311E-1918-4B04-9BD2-1D008FA5D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008" y="1867876"/>
            <a:ext cx="2502518" cy="313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6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OEL Based Approach</a:t>
            </a:r>
          </a:p>
        </p:txBody>
      </p:sp>
      <p:sp>
        <p:nvSpPr>
          <p:cNvPr id="10" name="TextBox 9">
            <a:extLst>
              <a:ext uri="{FF2B5EF4-FFF2-40B4-BE49-F238E27FC236}">
                <a16:creationId xmlns:a16="http://schemas.microsoft.com/office/drawing/2014/main" id="{28225EF7-40A7-4B88-B804-9A25A666C3B2}"/>
              </a:ext>
            </a:extLst>
          </p:cNvPr>
          <p:cNvSpPr txBox="1"/>
          <p:nvPr/>
        </p:nvSpPr>
        <p:spPr>
          <a:xfrm>
            <a:off x="1393758" y="1271999"/>
            <a:ext cx="5195668" cy="4314001"/>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Perplexed?</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What is the likelihood of resuspension of this material into the worker breathing zone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What is the likelihood of inhaling this material and receiving the dose.</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But this is the convention that is used. </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Adopted by the 2017 revision of the BNL policy</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Can you be cited for it?</a:t>
            </a:r>
          </a:p>
          <a:p>
            <a:pPr marL="742950" lvl="1"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It depends?  </a:t>
            </a: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What does this do for crystalline silica?   </a:t>
            </a:r>
          </a:p>
        </p:txBody>
      </p:sp>
      <p:pic>
        <p:nvPicPr>
          <p:cNvPr id="43010" name="Picture 2" descr="Poem: Perplexed – Literary Yard">
            <a:extLst>
              <a:ext uri="{FF2B5EF4-FFF2-40B4-BE49-F238E27FC236}">
                <a16:creationId xmlns:a16="http://schemas.microsoft.com/office/drawing/2014/main" id="{659F1840-CB37-4165-B58C-6B77717EF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268" y="2038094"/>
            <a:ext cx="4199133" cy="256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13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CAL/OSHA</a:t>
            </a:r>
          </a:p>
        </p:txBody>
      </p:sp>
      <p:sp>
        <p:nvSpPr>
          <p:cNvPr id="10" name="TextBox 9">
            <a:extLst>
              <a:ext uri="{FF2B5EF4-FFF2-40B4-BE49-F238E27FC236}">
                <a16:creationId xmlns:a16="http://schemas.microsoft.com/office/drawing/2014/main" id="{28225EF7-40A7-4B88-B804-9A25A666C3B2}"/>
              </a:ext>
            </a:extLst>
          </p:cNvPr>
          <p:cNvSpPr txBox="1"/>
          <p:nvPr/>
        </p:nvSpPr>
        <p:spPr>
          <a:xfrm>
            <a:off x="5867986" y="1152983"/>
            <a:ext cx="5195668" cy="4611519"/>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MBOCA (</a:t>
            </a:r>
            <a:r>
              <a:rPr lang="en-US" dirty="0" err="1"/>
              <a:t>Methylenebis</a:t>
            </a:r>
            <a:r>
              <a:rPr lang="en-US" dirty="0"/>
              <a:t>(2-chloroanaline</a:t>
            </a:r>
          </a:p>
          <a:p>
            <a:pPr marL="285750" indent="-285750">
              <a:spcBef>
                <a:spcPts val="1000"/>
              </a:spcBef>
              <a:buClr>
                <a:schemeClr val="bg2">
                  <a:lumMod val="40000"/>
                  <a:lumOff val="60000"/>
                </a:schemeClr>
              </a:buClr>
              <a:buSzPct val="80000"/>
              <a:buFont typeface="Wingdings 3" charset="2"/>
              <a:buChar char=""/>
            </a:pPr>
            <a:r>
              <a:rPr lang="en-US" dirty="0"/>
              <a:t>8 CCR 5215(c)(2)(C)</a:t>
            </a:r>
          </a:p>
          <a:p>
            <a:pPr marL="742950" lvl="1" indent="-285750">
              <a:spcBef>
                <a:spcPts val="1000"/>
              </a:spcBef>
              <a:buClr>
                <a:schemeClr val="bg2">
                  <a:lumMod val="40000"/>
                  <a:lumOff val="60000"/>
                </a:schemeClr>
              </a:buClr>
              <a:buSzPct val="80000"/>
              <a:buFont typeface="Wingdings 3" charset="2"/>
              <a:buChar char=""/>
            </a:pPr>
            <a:r>
              <a:rPr lang="en-US" dirty="0"/>
              <a:t> "Accessible surfaces which employees are likely to contact ... shall not exceed 100 µg MBOCA per 100 cm2 of surface."</a:t>
            </a:r>
          </a:p>
          <a:p>
            <a:pPr marL="742950" lvl="1" indent="-285750">
              <a:spcBef>
                <a:spcPts val="1000"/>
              </a:spcBef>
              <a:buClr>
                <a:schemeClr val="bg2">
                  <a:lumMod val="40000"/>
                  <a:lumOff val="60000"/>
                </a:schemeClr>
              </a:buClr>
              <a:buSzPct val="80000"/>
              <a:buFont typeface="Wingdings 3" charset="2"/>
              <a:buChar char=""/>
            </a:pPr>
            <a:r>
              <a:rPr lang="en-US" dirty="0"/>
              <a:t>" ... the average of at least five wipe samples shall be used; if one sample exceeds the mean by a factor of 10 or more, it will be rejected as not being representative.“</a:t>
            </a:r>
          </a:p>
          <a:p>
            <a:pPr marL="742950" lvl="1" indent="-285750">
              <a:spcBef>
                <a:spcPts val="1000"/>
              </a:spcBef>
              <a:buClr>
                <a:schemeClr val="bg2">
                  <a:lumMod val="40000"/>
                  <a:lumOff val="60000"/>
                </a:schemeClr>
              </a:buClr>
              <a:buSzPct val="80000"/>
              <a:buFont typeface="Wingdings 3" charset="2"/>
              <a:buChar char=""/>
            </a:pPr>
            <a:r>
              <a:rPr lang="en-US" dirty="0"/>
              <a:t>Allegedly the 100 µg/100 cm2 derived from PEL (10 µg/m3) * 10 m3</a:t>
            </a:r>
          </a:p>
          <a:p>
            <a:pPr marL="742950" lvl="1" indent="-285750">
              <a:spcBef>
                <a:spcPts val="1000"/>
              </a:spcBef>
              <a:buClr>
                <a:schemeClr val="bg2">
                  <a:lumMod val="40000"/>
                  <a:lumOff val="60000"/>
                </a:schemeClr>
              </a:buClr>
              <a:buSzPct val="80000"/>
              <a:buFont typeface="Wingdings 3" charset="2"/>
              <a:buChar char=""/>
            </a:pPr>
            <a:r>
              <a:rPr lang="en-US" dirty="0"/>
              <a:t>Same </a:t>
            </a:r>
            <a:r>
              <a:rPr lang="en-US" dirty="0" err="1"/>
              <a:t>Same</a:t>
            </a:r>
            <a:endParaRPr lang="en-US" dirty="0"/>
          </a:p>
        </p:txBody>
      </p:sp>
      <p:pic>
        <p:nvPicPr>
          <p:cNvPr id="44034" name="Picture 2" descr="California - Wikipedia">
            <a:extLst>
              <a:ext uri="{FF2B5EF4-FFF2-40B4-BE49-F238E27FC236}">
                <a16:creationId xmlns:a16="http://schemas.microsoft.com/office/drawing/2014/main" id="{B131AD31-C6F8-4CBB-8CE0-86BC4121D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46" y="2260549"/>
            <a:ext cx="3808827" cy="253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78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Acceptable Surface Limits (ASL)</a:t>
            </a:r>
          </a:p>
        </p:txBody>
      </p:sp>
      <p:sp>
        <p:nvSpPr>
          <p:cNvPr id="10" name="TextBox 9">
            <a:extLst>
              <a:ext uri="{FF2B5EF4-FFF2-40B4-BE49-F238E27FC236}">
                <a16:creationId xmlns:a16="http://schemas.microsoft.com/office/drawing/2014/main" id="{28225EF7-40A7-4B88-B804-9A25A666C3B2}"/>
              </a:ext>
            </a:extLst>
          </p:cNvPr>
          <p:cNvSpPr txBox="1"/>
          <p:nvPr/>
        </p:nvSpPr>
        <p:spPr>
          <a:xfrm>
            <a:off x="801858" y="1363998"/>
            <a:ext cx="8721970" cy="2800767"/>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Pharmaceutical Industry Approach</a:t>
            </a:r>
          </a:p>
          <a:p>
            <a:pPr marL="285750" indent="-285750">
              <a:spcBef>
                <a:spcPts val="1000"/>
              </a:spcBef>
              <a:buClr>
                <a:schemeClr val="bg2">
                  <a:lumMod val="40000"/>
                  <a:lumOff val="60000"/>
                </a:schemeClr>
              </a:buClr>
              <a:buSzPct val="80000"/>
              <a:buFont typeface="Wingdings 3" charset="2"/>
              <a:buChar char=""/>
            </a:pPr>
            <a:r>
              <a:rPr lang="en-US" dirty="0"/>
              <a:t>Based on Occupational "</a:t>
            </a:r>
            <a:r>
              <a:rPr lang="en-US" dirty="0" err="1"/>
              <a:t>Acceptible</a:t>
            </a:r>
            <a:r>
              <a:rPr lang="en-US" dirty="0"/>
              <a:t> Daily Intake) </a:t>
            </a:r>
          </a:p>
          <a:p>
            <a:pPr marL="742950" lvl="1" indent="-285750">
              <a:spcBef>
                <a:spcPts val="1000"/>
              </a:spcBef>
              <a:buClr>
                <a:schemeClr val="bg2">
                  <a:lumMod val="40000"/>
                  <a:lumOff val="60000"/>
                </a:schemeClr>
              </a:buClr>
              <a:buSzPct val="80000"/>
              <a:buFont typeface="Wingdings 3" charset="2"/>
              <a:buChar char=""/>
            </a:pPr>
            <a:r>
              <a:rPr lang="en-US" dirty="0"/>
              <a:t>Similar to EPA </a:t>
            </a:r>
            <a:r>
              <a:rPr lang="en-US" dirty="0" err="1"/>
              <a:t>RfD</a:t>
            </a:r>
            <a:r>
              <a:rPr lang="en-US" dirty="0"/>
              <a:t> (reference dose)</a:t>
            </a:r>
          </a:p>
          <a:p>
            <a:pPr marL="742950" lvl="1" indent="-285750">
              <a:spcBef>
                <a:spcPts val="1000"/>
              </a:spcBef>
              <a:buClr>
                <a:schemeClr val="bg2">
                  <a:lumMod val="40000"/>
                  <a:lumOff val="60000"/>
                </a:schemeClr>
              </a:buClr>
              <a:buSzPct val="80000"/>
              <a:buFont typeface="Wingdings 3" charset="2"/>
              <a:buChar char=""/>
            </a:pPr>
            <a:r>
              <a:rPr lang="en-US" dirty="0"/>
              <a:t>ADI = NOAEL * Body Weight / (uncertainty Factor * Absorption Factor)</a:t>
            </a:r>
          </a:p>
          <a:p>
            <a:pPr marL="742950" lvl="1" indent="-285750">
              <a:spcBef>
                <a:spcPts val="1000"/>
              </a:spcBef>
              <a:buClr>
                <a:schemeClr val="bg2">
                  <a:lumMod val="40000"/>
                  <a:lumOff val="60000"/>
                </a:schemeClr>
              </a:buClr>
              <a:buSzPct val="80000"/>
              <a:buFont typeface="Wingdings 3" charset="2"/>
              <a:buChar char=""/>
            </a:pPr>
            <a:r>
              <a:rPr lang="en-US" dirty="0"/>
              <a:t>ASL = ADI/Surface Area * Absorption Factor</a:t>
            </a:r>
          </a:p>
          <a:p>
            <a:pPr marL="1200150" lvl="2" indent="-285750">
              <a:spcBef>
                <a:spcPts val="1000"/>
              </a:spcBef>
              <a:buClr>
                <a:schemeClr val="bg2">
                  <a:lumMod val="40000"/>
                  <a:lumOff val="60000"/>
                </a:schemeClr>
              </a:buClr>
              <a:buSzPct val="80000"/>
              <a:buFont typeface="Wingdings 3" charset="2"/>
              <a:buChar char=""/>
            </a:pPr>
            <a:r>
              <a:rPr lang="en-US" dirty="0"/>
              <a:t>Semi Quantitative approach</a:t>
            </a:r>
          </a:p>
          <a:p>
            <a:pPr marL="1200150" lvl="2" indent="-285750">
              <a:spcBef>
                <a:spcPts val="1000"/>
              </a:spcBef>
              <a:buClr>
                <a:schemeClr val="bg2">
                  <a:lumMod val="40000"/>
                  <a:lumOff val="60000"/>
                </a:schemeClr>
              </a:buClr>
              <a:buSzPct val="80000"/>
              <a:buFont typeface="Wingdings 3" charset="2"/>
              <a:buChar char=""/>
            </a:pPr>
            <a:r>
              <a:rPr lang="en-US" dirty="0"/>
              <a:t>But where do you get these values?</a:t>
            </a:r>
          </a:p>
        </p:txBody>
      </p:sp>
      <p:pic>
        <p:nvPicPr>
          <p:cNvPr id="45058" name="Picture 2" descr="Pharmacy Symbol design illustration, Pharmacy Research and development  Stock Vector Image &amp; Art - Alamy">
            <a:extLst>
              <a:ext uri="{FF2B5EF4-FFF2-40B4-BE49-F238E27FC236}">
                <a16:creationId xmlns:a16="http://schemas.microsoft.com/office/drawing/2014/main" id="{A2BA493E-3CDE-4DF9-B76B-65B785F50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36"/>
          <a:stretch/>
        </p:blipFill>
        <p:spPr bwMode="auto">
          <a:xfrm>
            <a:off x="8022775" y="3179867"/>
            <a:ext cx="3313600" cy="285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823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USP 800</a:t>
            </a:r>
          </a:p>
        </p:txBody>
      </p:sp>
      <p:sp>
        <p:nvSpPr>
          <p:cNvPr id="10" name="TextBox 9">
            <a:extLst>
              <a:ext uri="{FF2B5EF4-FFF2-40B4-BE49-F238E27FC236}">
                <a16:creationId xmlns:a16="http://schemas.microsoft.com/office/drawing/2014/main" id="{28225EF7-40A7-4B88-B804-9A25A666C3B2}"/>
              </a:ext>
            </a:extLst>
          </p:cNvPr>
          <p:cNvSpPr txBox="1"/>
          <p:nvPr/>
        </p:nvSpPr>
        <p:spPr>
          <a:xfrm>
            <a:off x="6569611" y="1152983"/>
            <a:ext cx="4459460" cy="4888518"/>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United States </a:t>
            </a:r>
            <a:r>
              <a:rPr lang="en-US" dirty="0" err="1"/>
              <a:t>Pharmacopeial</a:t>
            </a:r>
            <a:r>
              <a:rPr lang="en-US" dirty="0"/>
              <a:t> Convention General Chapter 800(USP 800) Hazardous Drugs-Handling in Healthcare Settings</a:t>
            </a:r>
          </a:p>
          <a:p>
            <a:pPr marL="285750" indent="-285750">
              <a:spcBef>
                <a:spcPts val="1000"/>
              </a:spcBef>
              <a:buClr>
                <a:schemeClr val="bg2">
                  <a:lumMod val="40000"/>
                  <a:lumOff val="60000"/>
                </a:schemeClr>
              </a:buClr>
              <a:buSzPct val="80000"/>
              <a:buFont typeface="Wingdings 3" charset="2"/>
              <a:buChar char=""/>
            </a:pPr>
            <a:r>
              <a:rPr lang="en-US" dirty="0"/>
              <a:t>Guidelines for management of hazardous drugs (chemotherapy agents), Section 6</a:t>
            </a:r>
          </a:p>
          <a:p>
            <a:pPr marL="285750" indent="-285750">
              <a:spcBef>
                <a:spcPts val="1000"/>
              </a:spcBef>
              <a:buClr>
                <a:schemeClr val="bg2">
                  <a:lumMod val="40000"/>
                  <a:lumOff val="60000"/>
                </a:schemeClr>
              </a:buClr>
              <a:buSzPct val="80000"/>
              <a:buFont typeface="Wingdings 3" charset="2"/>
              <a:buChar char=""/>
            </a:pPr>
            <a:r>
              <a:rPr lang="en-US" dirty="0"/>
              <a:t>"Environmental wipe sampling for HD surface residue should be performed routinely</a:t>
            </a:r>
          </a:p>
          <a:p>
            <a:pPr marL="285750" indent="-285750">
              <a:spcBef>
                <a:spcPts val="1000"/>
              </a:spcBef>
              <a:buClr>
                <a:schemeClr val="bg2">
                  <a:lumMod val="40000"/>
                  <a:lumOff val="60000"/>
                </a:schemeClr>
              </a:buClr>
              <a:buSzPct val="80000"/>
              <a:buFont typeface="Wingdings 3" charset="2"/>
              <a:buChar char=""/>
            </a:pPr>
            <a:r>
              <a:rPr lang="en-US" dirty="0"/>
              <a:t>"There is currently no standard for </a:t>
            </a:r>
            <a:r>
              <a:rPr lang="en-US" dirty="0" err="1"/>
              <a:t>acceptabl</a:t>
            </a:r>
            <a:r>
              <a:rPr lang="en-US" dirty="0"/>
              <a:t> contamination ... "</a:t>
            </a:r>
          </a:p>
          <a:p>
            <a:pPr marL="285750" indent="-285750">
              <a:spcBef>
                <a:spcPts val="1000"/>
              </a:spcBef>
              <a:buClr>
                <a:schemeClr val="bg2">
                  <a:lumMod val="40000"/>
                  <a:lumOff val="60000"/>
                </a:schemeClr>
              </a:buClr>
              <a:buSzPct val="80000"/>
              <a:buFont typeface="Wingdings 3" charset="2"/>
              <a:buChar char=""/>
            </a:pPr>
            <a:r>
              <a:rPr lang="en-US" dirty="0"/>
              <a:t>Recommended -not required</a:t>
            </a:r>
          </a:p>
          <a:p>
            <a:pPr marL="285750" indent="-285750">
              <a:spcBef>
                <a:spcPts val="1000"/>
              </a:spcBef>
              <a:buClr>
                <a:schemeClr val="bg2">
                  <a:lumMod val="40000"/>
                  <a:lumOff val="60000"/>
                </a:schemeClr>
              </a:buClr>
              <a:buSzPct val="80000"/>
              <a:buFont typeface="Wingdings 3" charset="2"/>
              <a:buChar char=""/>
            </a:pPr>
            <a:r>
              <a:rPr lang="en-US" dirty="0"/>
              <a:t>Supported by professional guidance</a:t>
            </a:r>
          </a:p>
        </p:txBody>
      </p:sp>
      <p:pic>
        <p:nvPicPr>
          <p:cNvPr id="46084" name="Picture 4" descr="Is Your Pharmacy USP 800 Compliant?">
            <a:extLst>
              <a:ext uri="{FF2B5EF4-FFF2-40B4-BE49-F238E27FC236}">
                <a16:creationId xmlns:a16="http://schemas.microsoft.com/office/drawing/2014/main" id="{F96B95E5-E80D-4A2E-90A2-BDB55DA26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61" y="1853248"/>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USP 800</a:t>
            </a:r>
          </a:p>
        </p:txBody>
      </p:sp>
      <p:sp>
        <p:nvSpPr>
          <p:cNvPr id="10" name="TextBox 9">
            <a:extLst>
              <a:ext uri="{FF2B5EF4-FFF2-40B4-BE49-F238E27FC236}">
                <a16:creationId xmlns:a16="http://schemas.microsoft.com/office/drawing/2014/main" id="{28225EF7-40A7-4B88-B804-9A25A666C3B2}"/>
              </a:ext>
            </a:extLst>
          </p:cNvPr>
          <p:cNvSpPr txBox="1"/>
          <p:nvPr/>
        </p:nvSpPr>
        <p:spPr>
          <a:xfrm>
            <a:off x="4793396" y="452718"/>
            <a:ext cx="6771250" cy="5591274"/>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It is reasonable to interpret wipe sample results as indicative of the presence of a specific drug on the day the wipe sampling was conducted, affirming the potential for dermal exposure. </a:t>
            </a:r>
          </a:p>
          <a:p>
            <a:pPr marL="285750" indent="-285750">
              <a:spcBef>
                <a:spcPts val="1000"/>
              </a:spcBef>
              <a:buClr>
                <a:schemeClr val="bg2">
                  <a:lumMod val="40000"/>
                  <a:lumOff val="60000"/>
                </a:schemeClr>
              </a:buClr>
              <a:buSzPct val="80000"/>
              <a:buFont typeface="Wingdings 3" charset="2"/>
              <a:buChar char=""/>
            </a:pPr>
            <a:r>
              <a:rPr lang="en-US" dirty="0"/>
              <a:t>In interpreting the results for stakeholders, it is helpful to understand the scope of contamination. </a:t>
            </a:r>
          </a:p>
          <a:p>
            <a:pPr marL="742950" lvl="1" indent="-285750">
              <a:spcBef>
                <a:spcPts val="1000"/>
              </a:spcBef>
              <a:buClr>
                <a:schemeClr val="bg2">
                  <a:lumMod val="40000"/>
                  <a:lumOff val="60000"/>
                </a:schemeClr>
              </a:buClr>
              <a:buSzPct val="80000"/>
              <a:buFont typeface="Wingdings 3" charset="2"/>
              <a:buChar char=""/>
            </a:pPr>
            <a:r>
              <a:rPr lang="en-US" dirty="0"/>
              <a:t>Widespread surface contamination or the contamination of many surfaces suggests a different issue compared to when one or a subset of surfaces is found to be contaminated. </a:t>
            </a:r>
          </a:p>
          <a:p>
            <a:pPr marL="742950" lvl="1" indent="-285750">
              <a:spcBef>
                <a:spcPts val="1000"/>
              </a:spcBef>
              <a:buClr>
                <a:schemeClr val="bg2">
                  <a:lumMod val="40000"/>
                  <a:lumOff val="60000"/>
                </a:schemeClr>
              </a:buClr>
              <a:buSzPct val="80000"/>
              <a:buFont typeface="Wingdings 3" charset="2"/>
              <a:buChar char=""/>
            </a:pPr>
            <a:r>
              <a:rPr lang="en-US" dirty="0"/>
              <a:t>An isolated event resulting in widespread contamination could indicate specific work practices that need improvement or an unplanned event such as a spill. </a:t>
            </a:r>
          </a:p>
          <a:p>
            <a:pPr marL="742950" lvl="1" indent="-285750">
              <a:spcBef>
                <a:spcPts val="1000"/>
              </a:spcBef>
              <a:buClr>
                <a:schemeClr val="bg2">
                  <a:lumMod val="40000"/>
                  <a:lumOff val="60000"/>
                </a:schemeClr>
              </a:buClr>
              <a:buSzPct val="80000"/>
              <a:buFont typeface="Wingdings 3" charset="2"/>
              <a:buChar char=""/>
            </a:pPr>
            <a:r>
              <a:rPr lang="en-US" dirty="0"/>
              <a:t>A more formal statistical analysis of the geometric standard deviation of the wipe sample dataset is helpful in evaluating whether a work process is “out of control</a:t>
            </a:r>
          </a:p>
        </p:txBody>
      </p:sp>
      <p:pic>
        <p:nvPicPr>
          <p:cNvPr id="39938" name="Picture 2" descr="USP 800 Sampling Kit | ISO-MED, INC.">
            <a:extLst>
              <a:ext uri="{FF2B5EF4-FFF2-40B4-BE49-F238E27FC236}">
                <a16:creationId xmlns:a16="http://schemas.microsoft.com/office/drawing/2014/main" id="{A8966F4C-8A4A-4413-8149-4C4230B52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11" y="1447500"/>
            <a:ext cx="3757686" cy="414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2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646111" y="452718"/>
            <a:ext cx="11311427" cy="1400530"/>
          </a:xfrm>
        </p:spPr>
        <p:txBody>
          <a:bodyPr/>
          <a:lstStyle/>
          <a:p>
            <a:r>
              <a:rPr lang="en-US" sz="4000" dirty="0"/>
              <a:t>USP 800</a:t>
            </a:r>
          </a:p>
        </p:txBody>
      </p:sp>
      <p:sp>
        <p:nvSpPr>
          <p:cNvPr id="10" name="TextBox 9">
            <a:extLst>
              <a:ext uri="{FF2B5EF4-FFF2-40B4-BE49-F238E27FC236}">
                <a16:creationId xmlns:a16="http://schemas.microsoft.com/office/drawing/2014/main" id="{28225EF7-40A7-4B88-B804-9A25A666C3B2}"/>
              </a:ext>
            </a:extLst>
          </p:cNvPr>
          <p:cNvSpPr txBox="1"/>
          <p:nvPr/>
        </p:nvSpPr>
        <p:spPr>
          <a:xfrm>
            <a:off x="5186288" y="1264695"/>
            <a:ext cx="6771250" cy="4632037"/>
          </a:xfrm>
          <a:prstGeom prst="rect">
            <a:avLst/>
          </a:prstGeom>
          <a:noFill/>
        </p:spPr>
        <p:txBody>
          <a:bodyPr wrap="square" rtlCol="0">
            <a:spAutoFit/>
          </a:bodyPr>
          <a:lstStyle/>
          <a:p>
            <a:pPr marL="285750" indent="-285750">
              <a:spcBef>
                <a:spcPts val="1000"/>
              </a:spcBef>
              <a:buClr>
                <a:schemeClr val="bg2">
                  <a:lumMod val="40000"/>
                  <a:lumOff val="60000"/>
                </a:schemeClr>
              </a:buClr>
              <a:buSzPct val="80000"/>
              <a:buFont typeface="Wingdings 3" charset="2"/>
              <a:buChar char=""/>
            </a:pPr>
            <a:r>
              <a:rPr lang="en-US" dirty="0"/>
              <a:t>Comparing which drugs were detected with the compounding records is useful for identifying potential persistent residual contamination. </a:t>
            </a:r>
          </a:p>
          <a:p>
            <a:pPr marL="285750" indent="-285750">
              <a:spcBef>
                <a:spcPts val="1000"/>
              </a:spcBef>
              <a:buClr>
                <a:schemeClr val="bg2">
                  <a:lumMod val="40000"/>
                  <a:lumOff val="60000"/>
                </a:schemeClr>
              </a:buClr>
              <a:buSzPct val="80000"/>
              <a:buFont typeface="Wingdings 3" charset="2"/>
              <a:buChar char=""/>
            </a:pPr>
            <a:r>
              <a:rPr lang="en-US" dirty="0"/>
              <a:t>Documenting information about work conditions on the day of sampling (for example, which drugs were handled, the number of doses prepared and treatments completed) is critical to accurately interpreting the results. </a:t>
            </a:r>
          </a:p>
          <a:p>
            <a:pPr marL="285750" indent="-285750">
              <a:spcBef>
                <a:spcPts val="1000"/>
              </a:spcBef>
              <a:buClr>
                <a:schemeClr val="bg2">
                  <a:lumMod val="40000"/>
                  <a:lumOff val="60000"/>
                </a:schemeClr>
              </a:buClr>
              <a:buSzPct val="80000"/>
              <a:buFont typeface="Wingdings 3" charset="2"/>
              <a:buChar char=""/>
            </a:pPr>
            <a:r>
              <a:rPr lang="en-US" dirty="0"/>
              <a:t>Unplanned events such as spills can significantly skew results, so it’s important to document their occurrence, location, surfaces, and the drug involved, as well as the half-life of the drugs in question. </a:t>
            </a:r>
          </a:p>
          <a:p>
            <a:pPr marL="285750" indent="-285750">
              <a:spcBef>
                <a:spcPts val="1000"/>
              </a:spcBef>
              <a:buClr>
                <a:schemeClr val="bg2">
                  <a:lumMod val="40000"/>
                  <a:lumOff val="60000"/>
                </a:schemeClr>
              </a:buClr>
              <a:buSzPct val="80000"/>
              <a:buFont typeface="Wingdings 3" charset="2"/>
              <a:buChar char=""/>
            </a:pPr>
            <a:r>
              <a:rPr lang="en-US" dirty="0"/>
              <a:t>Taking photos of specific locations helps prevent inconsistency from vacations, staff turnover, and unanticipated absences.  </a:t>
            </a:r>
          </a:p>
        </p:txBody>
      </p:sp>
      <p:pic>
        <p:nvPicPr>
          <p:cNvPr id="37890" name="Picture 2" descr="USP 800, Wipe Sampling, Testing, Drug residue Testing | American Analytics">
            <a:extLst>
              <a:ext uri="{FF2B5EF4-FFF2-40B4-BE49-F238E27FC236}">
                <a16:creationId xmlns:a16="http://schemas.microsoft.com/office/drawing/2014/main" id="{16C66519-6AD9-47CF-A005-AE1CDC057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18" y="2036664"/>
            <a:ext cx="3604992" cy="267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1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Risk Based Approach</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537395" y="1441598"/>
            <a:ext cx="6204854" cy="4195481"/>
          </a:xfrm>
        </p:spPr>
        <p:txBody>
          <a:bodyPr>
            <a:normAutofit fontScale="92500" lnSpcReduction="10000"/>
          </a:bodyPr>
          <a:lstStyle/>
          <a:p>
            <a:r>
              <a:rPr lang="en-US" dirty="0"/>
              <a:t>Used for the World Trade Center Clean-Up</a:t>
            </a:r>
          </a:p>
          <a:p>
            <a:r>
              <a:rPr lang="en-US" dirty="0"/>
              <a:t>Based on EPA Risk Assessment Guidance for Superfund Sites</a:t>
            </a:r>
          </a:p>
          <a:p>
            <a:pPr lvl="1"/>
            <a:r>
              <a:rPr lang="en-US" dirty="0"/>
              <a:t>Residential Exposure assumptions</a:t>
            </a:r>
          </a:p>
          <a:p>
            <a:pPr lvl="1"/>
            <a:r>
              <a:rPr lang="en-US" dirty="0"/>
              <a:t>EPA guidance for residential pesticide exposure used for settled dust assessment</a:t>
            </a:r>
          </a:p>
          <a:p>
            <a:pPr lvl="1"/>
            <a:r>
              <a:rPr lang="en-US" dirty="0"/>
              <a:t>Based on ingestion, dermal contact with dust</a:t>
            </a:r>
          </a:p>
          <a:p>
            <a:pPr lvl="1"/>
            <a:r>
              <a:rPr lang="en-US" dirty="0"/>
              <a:t>Established for 22 contaminants(metals and others)</a:t>
            </a:r>
          </a:p>
          <a:p>
            <a:pPr lvl="1"/>
            <a:r>
              <a:rPr lang="en-US" dirty="0"/>
              <a:t>Be careful what you ask for though!</a:t>
            </a:r>
          </a:p>
          <a:p>
            <a:r>
              <a:rPr lang="en-US" dirty="0"/>
              <a:t>Dose Rate=[(</a:t>
            </a:r>
            <a:r>
              <a:rPr lang="en-US" dirty="0" err="1"/>
              <a:t>EThard</a:t>
            </a:r>
            <a:r>
              <a:rPr lang="en-US" dirty="0"/>
              <a:t>*</a:t>
            </a:r>
            <a:r>
              <a:rPr lang="en-US" dirty="0" err="1"/>
              <a:t>FTSShard</a:t>
            </a:r>
            <a:r>
              <a:rPr lang="en-US" dirty="0"/>
              <a:t>*</a:t>
            </a:r>
            <a:r>
              <a:rPr lang="en-US" dirty="0" err="1"/>
              <a:t>CSLhard</a:t>
            </a:r>
            <a:r>
              <a:rPr lang="en-US" dirty="0"/>
              <a:t>)+(</a:t>
            </a:r>
            <a:r>
              <a:rPr lang="en-US" dirty="0" err="1"/>
              <a:t>ETsoft</a:t>
            </a:r>
            <a:r>
              <a:rPr lang="en-US" dirty="0"/>
              <a:t>*</a:t>
            </a:r>
            <a:r>
              <a:rPr lang="en-US" dirty="0" err="1"/>
              <a:t>FTSSsoft</a:t>
            </a:r>
            <a:r>
              <a:rPr lang="en-US" dirty="0"/>
              <a:t>*</a:t>
            </a:r>
            <a:r>
              <a:rPr lang="en-US" dirty="0" err="1"/>
              <a:t>CSLsoft</a:t>
            </a:r>
            <a:r>
              <a:rPr lang="en-US" dirty="0"/>
              <a:t>)]*SA*FQ*SE/BW)/</a:t>
            </a:r>
            <a:r>
              <a:rPr lang="en-US" dirty="0" err="1"/>
              <a:t>RfD</a:t>
            </a:r>
            <a:endParaRPr lang="en-US" dirty="0"/>
          </a:p>
          <a:p>
            <a:pPr lvl="2"/>
            <a:endParaRPr lang="en-US" dirty="0"/>
          </a:p>
          <a:p>
            <a:pPr lvl="2"/>
            <a:endParaRPr lang="en-US" dirty="0"/>
          </a:p>
        </p:txBody>
      </p:sp>
      <p:sp>
        <p:nvSpPr>
          <p:cNvPr id="4" name="TextBox 3">
            <a:extLst>
              <a:ext uri="{FF2B5EF4-FFF2-40B4-BE49-F238E27FC236}">
                <a16:creationId xmlns:a16="http://schemas.microsoft.com/office/drawing/2014/main" id="{1CBECB50-4182-45E1-8543-11F3C752DDF4}"/>
              </a:ext>
            </a:extLst>
          </p:cNvPr>
          <p:cNvSpPr txBox="1"/>
          <p:nvPr/>
        </p:nvSpPr>
        <p:spPr>
          <a:xfrm>
            <a:off x="6633533" y="1853248"/>
            <a:ext cx="5352142" cy="2862322"/>
          </a:xfrm>
          <a:prstGeom prst="rect">
            <a:avLst/>
          </a:prstGeom>
          <a:noFill/>
        </p:spPr>
        <p:txBody>
          <a:bodyPr wrap="square" rtlCol="0">
            <a:spAutoFit/>
          </a:bodyPr>
          <a:lstStyle/>
          <a:p>
            <a:r>
              <a:rPr lang="en-US" dirty="0"/>
              <a:t>ET = Exposure Time (</a:t>
            </a:r>
            <a:r>
              <a:rPr lang="en-US" dirty="0" err="1"/>
              <a:t>hr</a:t>
            </a:r>
            <a:r>
              <a:rPr lang="en-US" dirty="0"/>
              <a:t>/d)</a:t>
            </a:r>
          </a:p>
          <a:p>
            <a:r>
              <a:rPr lang="en-US" dirty="0"/>
              <a:t>FTSS = Fraction Transferred from Surface to Skin </a:t>
            </a:r>
          </a:p>
          <a:p>
            <a:r>
              <a:rPr lang="en-US" dirty="0"/>
              <a:t>CSL= Contaminant Surface Load (:g/cm2 )</a:t>
            </a:r>
          </a:p>
          <a:p>
            <a:r>
              <a:rPr lang="en-US" dirty="0"/>
              <a:t>SA= Surface Area (cm2 /event)</a:t>
            </a:r>
          </a:p>
          <a:p>
            <a:r>
              <a:rPr lang="en-US" dirty="0"/>
              <a:t>FQ = Frequency of hand to mouth events (events/</a:t>
            </a:r>
            <a:r>
              <a:rPr lang="en-US" dirty="0" err="1"/>
              <a:t>hr</a:t>
            </a:r>
            <a:r>
              <a:rPr lang="en-US" dirty="0"/>
              <a:t>)</a:t>
            </a:r>
          </a:p>
          <a:p>
            <a:r>
              <a:rPr lang="en-US" dirty="0"/>
              <a:t>SE= Saliva Extraction factor (unitless fraction)</a:t>
            </a:r>
          </a:p>
          <a:p>
            <a:r>
              <a:rPr lang="en-US" dirty="0"/>
              <a:t>ET = Exposure Time (</a:t>
            </a:r>
            <a:r>
              <a:rPr lang="en-US" dirty="0" err="1"/>
              <a:t>hr</a:t>
            </a:r>
            <a:r>
              <a:rPr lang="en-US" dirty="0"/>
              <a:t>/d}</a:t>
            </a:r>
          </a:p>
          <a:p>
            <a:r>
              <a:rPr lang="en-US" dirty="0"/>
              <a:t>BW = Body Weight (kg)</a:t>
            </a:r>
          </a:p>
          <a:p>
            <a:r>
              <a:rPr lang="en-US" dirty="0" err="1"/>
              <a:t>RfD</a:t>
            </a:r>
            <a:r>
              <a:rPr lang="en-US" dirty="0"/>
              <a:t> - Reference Dose</a:t>
            </a:r>
          </a:p>
        </p:txBody>
      </p:sp>
    </p:spTree>
    <p:extLst>
      <p:ext uri="{BB962C8B-B14F-4D97-AF65-F5344CB8AC3E}">
        <p14:creationId xmlns:p14="http://schemas.microsoft.com/office/powerpoint/2010/main" val="1609801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dirty="0"/>
              <a:t>Risk Based Approach</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1103312" y="1463040"/>
            <a:ext cx="10122706" cy="4785359"/>
          </a:xfrm>
        </p:spPr>
        <p:txBody>
          <a:bodyPr/>
          <a:lstStyle/>
          <a:p>
            <a:endParaRPr lang="en-US" dirty="0"/>
          </a:p>
        </p:txBody>
      </p:sp>
      <p:pic>
        <p:nvPicPr>
          <p:cNvPr id="7" name="Picture 6">
            <a:extLst>
              <a:ext uri="{FF2B5EF4-FFF2-40B4-BE49-F238E27FC236}">
                <a16:creationId xmlns:a16="http://schemas.microsoft.com/office/drawing/2014/main" id="{7DE0C750-08C7-4A19-8047-22AAC3088F4A}"/>
              </a:ext>
            </a:extLst>
          </p:cNvPr>
          <p:cNvPicPr>
            <a:picLocks noChangeAspect="1"/>
          </p:cNvPicPr>
          <p:nvPr/>
        </p:nvPicPr>
        <p:blipFill>
          <a:blip r:embed="rId3"/>
          <a:stretch>
            <a:fillRect/>
          </a:stretch>
        </p:blipFill>
        <p:spPr>
          <a:xfrm>
            <a:off x="425020" y="1119849"/>
            <a:ext cx="11138623" cy="4704176"/>
          </a:xfrm>
          <a:prstGeom prst="rect">
            <a:avLst/>
          </a:prstGeom>
        </p:spPr>
      </p:pic>
    </p:spTree>
    <p:extLst>
      <p:ext uri="{BB962C8B-B14F-4D97-AF65-F5344CB8AC3E}">
        <p14:creationId xmlns:p14="http://schemas.microsoft.com/office/powerpoint/2010/main" val="2883092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dirty="0"/>
              <a:t>Risk Based Approach</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1103312" y="1463040"/>
            <a:ext cx="10122706" cy="4785359"/>
          </a:xfrm>
        </p:spPr>
        <p:txBody>
          <a:bodyPr>
            <a:normAutofit lnSpcReduction="10000"/>
          </a:bodyPr>
          <a:lstStyle/>
          <a:p>
            <a:r>
              <a:rPr lang="en-US" dirty="0"/>
              <a:t>SEMI S12  - Environmental, Health and Safety Guideline for Manufacturing Equipment Decontamination</a:t>
            </a:r>
          </a:p>
          <a:p>
            <a:pPr lvl="1"/>
            <a:r>
              <a:rPr lang="en-US" dirty="0"/>
              <a:t>Health-Based Clean-up Level (oral) </a:t>
            </a:r>
          </a:p>
          <a:p>
            <a:pPr lvl="2"/>
            <a:r>
              <a:rPr lang="en-US" dirty="0"/>
              <a:t>= (</a:t>
            </a:r>
            <a:r>
              <a:rPr lang="en-US" dirty="0" err="1"/>
              <a:t>RfD</a:t>
            </a:r>
            <a:r>
              <a:rPr lang="en-US" dirty="0"/>
              <a:t>*BW)/(</a:t>
            </a:r>
            <a:r>
              <a:rPr lang="en-US" dirty="0" err="1"/>
              <a:t>SAo</a:t>
            </a:r>
            <a:r>
              <a:rPr lang="en-US" dirty="0"/>
              <a:t>*MF*CE*</a:t>
            </a:r>
            <a:r>
              <a:rPr lang="en-US" dirty="0" err="1"/>
              <a:t>Afo</a:t>
            </a:r>
            <a:r>
              <a:rPr lang="en-US" dirty="0"/>
              <a:t>*EF)</a:t>
            </a:r>
          </a:p>
          <a:p>
            <a:pPr lvl="1"/>
            <a:r>
              <a:rPr lang="en-US" dirty="0"/>
              <a:t>Health Based Cleanup Level (dermal)</a:t>
            </a:r>
          </a:p>
          <a:p>
            <a:pPr lvl="2"/>
            <a:r>
              <a:rPr lang="en-US" dirty="0"/>
              <a:t>= (</a:t>
            </a:r>
            <a:r>
              <a:rPr lang="en-US" dirty="0" err="1"/>
              <a:t>RfD</a:t>
            </a:r>
            <a:r>
              <a:rPr lang="en-US" dirty="0"/>
              <a:t>*BW*ED)/(</a:t>
            </a:r>
            <a:r>
              <a:rPr lang="en-US" dirty="0" err="1"/>
              <a:t>SAd</a:t>
            </a:r>
            <a:r>
              <a:rPr lang="en-US" dirty="0"/>
              <a:t>*CE*</a:t>
            </a:r>
            <a:r>
              <a:rPr lang="en-US" dirty="0" err="1"/>
              <a:t>Afd</a:t>
            </a:r>
            <a:r>
              <a:rPr lang="en-US" dirty="0"/>
              <a:t>*EF)</a:t>
            </a:r>
          </a:p>
          <a:p>
            <a:pPr lvl="1"/>
            <a:r>
              <a:rPr lang="en-US" dirty="0"/>
              <a:t>Calculate both values, choose the lowest</a:t>
            </a:r>
          </a:p>
          <a:p>
            <a:r>
              <a:rPr lang="en-US" dirty="0"/>
              <a:t>Similar approach used by OEHHA to update meth clearance level to 1.5 ug/100cm2 (a 15x increase)</a:t>
            </a:r>
          </a:p>
          <a:p>
            <a:r>
              <a:rPr lang="en-US" dirty="0"/>
              <a:t>All those assumptions</a:t>
            </a:r>
          </a:p>
          <a:p>
            <a:pPr lvl="1"/>
            <a:r>
              <a:rPr lang="en-US" dirty="0"/>
              <a:t>Dermal uptake models, transfer efficiency, skin pH, non-depleting source, other assumptions</a:t>
            </a:r>
          </a:p>
          <a:p>
            <a:pPr lvl="1"/>
            <a:r>
              <a:rPr lang="en-US" dirty="0"/>
              <a:t>Based on different exposure scenarios (children in contaminated house)</a:t>
            </a:r>
          </a:p>
        </p:txBody>
      </p:sp>
    </p:spTree>
    <p:extLst>
      <p:ext uri="{BB962C8B-B14F-4D97-AF65-F5344CB8AC3E}">
        <p14:creationId xmlns:p14="http://schemas.microsoft.com/office/powerpoint/2010/main" val="1785400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a:bodyPr>
          <a:lstStyle/>
          <a:p>
            <a:pPr lvl="1"/>
            <a:endParaRPr lang="en-US" dirty="0"/>
          </a:p>
        </p:txBody>
      </p:sp>
      <p:pic>
        <p:nvPicPr>
          <p:cNvPr id="4" name="Picture 3">
            <a:extLst>
              <a:ext uri="{FF2B5EF4-FFF2-40B4-BE49-F238E27FC236}">
                <a16:creationId xmlns:a16="http://schemas.microsoft.com/office/drawing/2014/main" id="{FB8E0FE8-C2A1-4864-810A-6610A4DC6FCC}"/>
              </a:ext>
            </a:extLst>
          </p:cNvPr>
          <p:cNvPicPr>
            <a:picLocks noChangeAspect="1"/>
          </p:cNvPicPr>
          <p:nvPr/>
        </p:nvPicPr>
        <p:blipFill>
          <a:blip r:embed="rId3"/>
          <a:stretch>
            <a:fillRect/>
          </a:stretch>
        </p:blipFill>
        <p:spPr>
          <a:xfrm>
            <a:off x="507932" y="257581"/>
            <a:ext cx="3484014" cy="1951048"/>
          </a:xfrm>
          <a:prstGeom prst="rect">
            <a:avLst/>
          </a:prstGeom>
        </p:spPr>
      </p:pic>
      <p:pic>
        <p:nvPicPr>
          <p:cNvPr id="6" name="Picture 5">
            <a:extLst>
              <a:ext uri="{FF2B5EF4-FFF2-40B4-BE49-F238E27FC236}">
                <a16:creationId xmlns:a16="http://schemas.microsoft.com/office/drawing/2014/main" id="{965E5480-FBF3-4D0F-91AB-4420A7D45E9A}"/>
              </a:ext>
            </a:extLst>
          </p:cNvPr>
          <p:cNvPicPr>
            <a:picLocks noChangeAspect="1"/>
          </p:cNvPicPr>
          <p:nvPr/>
        </p:nvPicPr>
        <p:blipFill>
          <a:blip r:embed="rId4"/>
          <a:stretch>
            <a:fillRect/>
          </a:stretch>
        </p:blipFill>
        <p:spPr>
          <a:xfrm>
            <a:off x="4306461" y="860688"/>
            <a:ext cx="7153455" cy="5469841"/>
          </a:xfrm>
          <a:prstGeom prst="rect">
            <a:avLst/>
          </a:prstGeom>
        </p:spPr>
      </p:pic>
    </p:spTree>
    <p:extLst>
      <p:ext uri="{BB962C8B-B14F-4D97-AF65-F5344CB8AC3E}">
        <p14:creationId xmlns:p14="http://schemas.microsoft.com/office/powerpoint/2010/main" val="356529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CD84-C75F-4896-81AD-9701BE4AACAE}"/>
              </a:ext>
            </a:extLst>
          </p:cNvPr>
          <p:cNvSpPr>
            <a:spLocks noGrp="1"/>
          </p:cNvSpPr>
          <p:nvPr>
            <p:ph type="title"/>
          </p:nvPr>
        </p:nvSpPr>
        <p:spPr/>
        <p:txBody>
          <a:bodyPr/>
          <a:lstStyle/>
          <a:p>
            <a:r>
              <a:rPr lang="en-US" dirty="0"/>
              <a:t>Lead Surface Sampling</a:t>
            </a:r>
          </a:p>
        </p:txBody>
      </p:sp>
      <p:sp>
        <p:nvSpPr>
          <p:cNvPr id="3" name="Content Placeholder 2">
            <a:extLst>
              <a:ext uri="{FF2B5EF4-FFF2-40B4-BE49-F238E27FC236}">
                <a16:creationId xmlns:a16="http://schemas.microsoft.com/office/drawing/2014/main" id="{4787D57B-7E81-4805-98EA-63ABD8CE3299}"/>
              </a:ext>
            </a:extLst>
          </p:cNvPr>
          <p:cNvSpPr>
            <a:spLocks noGrp="1"/>
          </p:cNvSpPr>
          <p:nvPr>
            <p:ph idx="1"/>
          </p:nvPr>
        </p:nvSpPr>
        <p:spPr>
          <a:xfrm>
            <a:off x="4960514" y="1435323"/>
            <a:ext cx="6585375" cy="4599903"/>
          </a:xfrm>
        </p:spPr>
        <p:txBody>
          <a:bodyPr/>
          <a:lstStyle/>
          <a:p>
            <a:r>
              <a:rPr lang="en-US" dirty="0"/>
              <a:t>Why are you sampling?</a:t>
            </a:r>
          </a:p>
          <a:p>
            <a:pPr lvl="1"/>
            <a:r>
              <a:rPr lang="en-US" dirty="0"/>
              <a:t>HUD Lead Safe Housing Rule </a:t>
            </a:r>
          </a:p>
          <a:p>
            <a:pPr lvl="2"/>
            <a:r>
              <a:rPr lang="en-US" dirty="0"/>
              <a:t>Regulation for specific properties but broadly applied to all abatement projects.</a:t>
            </a:r>
          </a:p>
          <a:p>
            <a:pPr lvl="2"/>
            <a:r>
              <a:rPr lang="en-US" dirty="0"/>
              <a:t>Lead Abatement Clearance</a:t>
            </a:r>
          </a:p>
          <a:p>
            <a:pPr lvl="2"/>
            <a:r>
              <a:rPr lang="en-US" dirty="0"/>
              <a:t>Lead Hazard Identification</a:t>
            </a:r>
          </a:p>
          <a:p>
            <a:pPr lvl="1"/>
            <a:r>
              <a:rPr lang="en-US" dirty="0"/>
              <a:t>Renovation Repair and Painting</a:t>
            </a:r>
          </a:p>
          <a:p>
            <a:pPr lvl="1"/>
            <a:r>
              <a:rPr lang="en-US" dirty="0"/>
              <a:t>Lead contamination from an industrial process</a:t>
            </a:r>
          </a:p>
          <a:p>
            <a:pPr lvl="2"/>
            <a:r>
              <a:rPr lang="en-US" dirty="0"/>
              <a:t>Battery Smelter/Battery Manufacturer</a:t>
            </a:r>
          </a:p>
          <a:p>
            <a:pPr lvl="2"/>
            <a:r>
              <a:rPr lang="en-US" dirty="0"/>
              <a:t>Adjacent Properties</a:t>
            </a:r>
          </a:p>
          <a:p>
            <a:pPr lvl="2"/>
            <a:endParaRPr lang="en-US" dirty="0"/>
          </a:p>
        </p:txBody>
      </p:sp>
      <p:pic>
        <p:nvPicPr>
          <p:cNvPr id="4" name="Picture 3">
            <a:extLst>
              <a:ext uri="{FF2B5EF4-FFF2-40B4-BE49-F238E27FC236}">
                <a16:creationId xmlns:a16="http://schemas.microsoft.com/office/drawing/2014/main" id="{4A3B41D7-65D0-4031-A67C-07B2F9F1247B}"/>
              </a:ext>
            </a:extLst>
          </p:cNvPr>
          <p:cNvPicPr>
            <a:picLocks noChangeAspect="1"/>
          </p:cNvPicPr>
          <p:nvPr/>
        </p:nvPicPr>
        <p:blipFill>
          <a:blip r:embed="rId3"/>
          <a:stretch>
            <a:fillRect/>
          </a:stretch>
        </p:blipFill>
        <p:spPr>
          <a:xfrm>
            <a:off x="987246" y="2021983"/>
            <a:ext cx="2876550" cy="3143250"/>
          </a:xfrm>
          <a:prstGeom prst="rect">
            <a:avLst/>
          </a:prstGeom>
        </p:spPr>
      </p:pic>
    </p:spTree>
    <p:extLst>
      <p:ext uri="{BB962C8B-B14F-4D97-AF65-F5344CB8AC3E}">
        <p14:creationId xmlns:p14="http://schemas.microsoft.com/office/powerpoint/2010/main" val="2239384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dirty="0"/>
              <a:t>Scenario Discussions</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90770" y="1294228"/>
            <a:ext cx="5832060" cy="4785359"/>
          </a:xfrm>
        </p:spPr>
        <p:txBody>
          <a:bodyPr>
            <a:normAutofit/>
          </a:bodyPr>
          <a:lstStyle/>
          <a:p>
            <a:r>
              <a:rPr lang="en-US" dirty="0"/>
              <a:t>What are the chemicals of concern with respect to facility decontamination?</a:t>
            </a:r>
          </a:p>
          <a:p>
            <a:r>
              <a:rPr lang="en-US" dirty="0"/>
              <a:t>Who is likely to be affected</a:t>
            </a:r>
          </a:p>
          <a:p>
            <a:r>
              <a:rPr lang="en-US" dirty="0"/>
              <a:t>What action (if any} needs to be taken to characterize contamination?</a:t>
            </a:r>
          </a:p>
          <a:p>
            <a:r>
              <a:rPr lang="en-US" dirty="0"/>
              <a:t>What actions (if any) should be taken to remove contamination (clean, demo, etc.)</a:t>
            </a:r>
          </a:p>
          <a:p>
            <a:r>
              <a:rPr lang="en-US" dirty="0"/>
              <a:t>What actions (if any} should be taken to evaluate decontamination effectiveness?</a:t>
            </a:r>
          </a:p>
          <a:p>
            <a:r>
              <a:rPr lang="en-US" dirty="0"/>
              <a:t>What regulations (if any) apply?</a:t>
            </a:r>
          </a:p>
          <a:p>
            <a:r>
              <a:rPr lang="en-US" dirty="0"/>
              <a:t>HOW CLEAN IS CLEAN???</a:t>
            </a:r>
          </a:p>
        </p:txBody>
      </p:sp>
      <p:pic>
        <p:nvPicPr>
          <p:cNvPr id="47106" name="Picture 2" descr="Scenario planning for a post-COVID-19 world - IMD Report">
            <a:extLst>
              <a:ext uri="{FF2B5EF4-FFF2-40B4-BE49-F238E27FC236}">
                <a16:creationId xmlns:a16="http://schemas.microsoft.com/office/drawing/2014/main" id="{FBE8D895-18E0-4B49-9709-E1BA11C22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306" y="1628544"/>
            <a:ext cx="4718674" cy="323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81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dirty="0"/>
              <a:t>Scenario Discussions</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fontScale="62500" lnSpcReduction="20000"/>
          </a:bodyPr>
          <a:lstStyle/>
          <a:p>
            <a:r>
              <a:rPr lang="en-US" dirty="0"/>
              <a:t>Points to Consider</a:t>
            </a:r>
          </a:p>
          <a:p>
            <a:r>
              <a:rPr lang="en-US" dirty="0"/>
              <a:t>Potential Receptors:</a:t>
            </a:r>
          </a:p>
          <a:p>
            <a:pPr lvl="1"/>
            <a:r>
              <a:rPr lang="en-US" dirty="0"/>
              <a:t>General Public? </a:t>
            </a:r>
          </a:p>
          <a:p>
            <a:pPr lvl="1"/>
            <a:r>
              <a:rPr lang="en-US" dirty="0"/>
              <a:t>Sensitive Receptors?</a:t>
            </a:r>
          </a:p>
          <a:p>
            <a:pPr lvl="1"/>
            <a:r>
              <a:rPr lang="en-US" dirty="0"/>
              <a:t>Industrial Workers? </a:t>
            </a:r>
          </a:p>
          <a:p>
            <a:pPr lvl="1"/>
            <a:r>
              <a:rPr lang="en-US" dirty="0"/>
              <a:t>Office/ Adm in Workers?</a:t>
            </a:r>
          </a:p>
          <a:p>
            <a:r>
              <a:rPr lang="en-US" dirty="0"/>
              <a:t>Anticipated Use</a:t>
            </a:r>
          </a:p>
          <a:p>
            <a:pPr lvl="1"/>
            <a:r>
              <a:rPr lang="en-US" dirty="0"/>
              <a:t>Unrestricted?</a:t>
            </a:r>
          </a:p>
          <a:p>
            <a:pPr lvl="1"/>
            <a:r>
              <a:rPr lang="en-US" dirty="0"/>
              <a:t>Residential? </a:t>
            </a:r>
          </a:p>
          <a:p>
            <a:pPr lvl="1"/>
            <a:r>
              <a:rPr lang="en-US" dirty="0"/>
              <a:t>Industrial? </a:t>
            </a:r>
          </a:p>
          <a:p>
            <a:pPr lvl="1"/>
            <a:r>
              <a:rPr lang="en-US" dirty="0"/>
              <a:t>Non­industrial?</a:t>
            </a:r>
          </a:p>
          <a:p>
            <a:r>
              <a:rPr lang="en-US" dirty="0"/>
              <a:t>Health Effects:</a:t>
            </a:r>
          </a:p>
          <a:p>
            <a:r>
              <a:rPr lang="en-US" dirty="0"/>
              <a:t>Unknown, Highly Toxic (acute), Moderately Toxic (acute), Chronic Toxin</a:t>
            </a:r>
          </a:p>
          <a:p>
            <a:r>
              <a:rPr lang="en-US" dirty="0"/>
              <a:t>•	Reservoir of contaminant?</a:t>
            </a:r>
          </a:p>
          <a:p>
            <a:r>
              <a:rPr lang="en-US" dirty="0"/>
              <a:t>•	Exposure Info - OELs? </a:t>
            </a:r>
            <a:r>
              <a:rPr lang="en-US" dirty="0" err="1"/>
              <a:t>RfD</a:t>
            </a:r>
            <a:r>
              <a:rPr lang="en-US" dirty="0"/>
              <a:t>?</a:t>
            </a:r>
          </a:p>
          <a:p>
            <a:r>
              <a:rPr lang="en-US" dirty="0"/>
              <a:t>•	Regulatory Requirements?</a:t>
            </a:r>
          </a:p>
        </p:txBody>
      </p:sp>
      <p:pic>
        <p:nvPicPr>
          <p:cNvPr id="51202" name="Picture 2" descr="Points to ponder sign stock illustration. Illustration of board - 94912147">
            <a:extLst>
              <a:ext uri="{FF2B5EF4-FFF2-40B4-BE49-F238E27FC236}">
                <a16:creationId xmlns:a16="http://schemas.microsoft.com/office/drawing/2014/main" id="{B76A93FF-6CC2-4895-9470-A7DF74736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713"/>
          <a:stretch/>
        </p:blipFill>
        <p:spPr bwMode="auto">
          <a:xfrm>
            <a:off x="7141310" y="1628544"/>
            <a:ext cx="4212991" cy="301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74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10336765" cy="1400530"/>
          </a:xfrm>
        </p:spPr>
        <p:txBody>
          <a:bodyPr/>
          <a:lstStyle/>
          <a:p>
            <a:r>
              <a:rPr lang="en-US" dirty="0"/>
              <a:t>Scenario # 1 - Apple Pharmaceutical</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fontScale="92500" lnSpcReduction="10000"/>
          </a:bodyPr>
          <a:lstStyle/>
          <a:p>
            <a:r>
              <a:rPr lang="en-US" dirty="0"/>
              <a:t>Pharmaceutical Research and Development - organic chemical synthesis</a:t>
            </a:r>
          </a:p>
          <a:p>
            <a:r>
              <a:rPr lang="en-US" dirty="0"/>
              <a:t>5,000 ft2 dedicated lab space - single pass ventilation, 8 chemical fume hoods, 5 Biosafety Cabinets</a:t>
            </a:r>
          </a:p>
          <a:p>
            <a:r>
              <a:rPr lang="en-US" dirty="0"/>
              <a:t>1 large lab suite with small anterooms on perimeter</a:t>
            </a:r>
          </a:p>
          <a:p>
            <a:r>
              <a:rPr lang="en-US" dirty="0"/>
              <a:t>Intensive use of solvents and various organic compounds in hoods</a:t>
            </a:r>
          </a:p>
          <a:p>
            <a:r>
              <a:rPr lang="en-US" dirty="0"/>
              <a:t>General use of organic compounds, acids, buffers etc. on lab benches, no metals, no potent compounds, no hazardous powders</a:t>
            </a:r>
          </a:p>
          <a:p>
            <a:r>
              <a:rPr lang="en-US" dirty="0"/>
              <a:t>Company is re-locating and needs to return facility in a "safe" condition and address landlord concerns</a:t>
            </a:r>
          </a:p>
        </p:txBody>
      </p:sp>
      <p:pic>
        <p:nvPicPr>
          <p:cNvPr id="61442" name="Picture 2" descr="Organic Reaction Toolbox">
            <a:extLst>
              <a:ext uri="{FF2B5EF4-FFF2-40B4-BE49-F238E27FC236}">
                <a16:creationId xmlns:a16="http://schemas.microsoft.com/office/drawing/2014/main" id="{4B975788-8E67-498E-9432-B4AFFF405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73" y="2222695"/>
            <a:ext cx="3480876" cy="216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24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4000" dirty="0"/>
              <a:t>Scenario # 2 – Bravo Pharmaceutical</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fontScale="77500" lnSpcReduction="20000"/>
          </a:bodyPr>
          <a:lstStyle/>
          <a:p>
            <a:r>
              <a:rPr lang="en-US" dirty="0"/>
              <a:t>Pharmaceutical Research and Development - "Antibody-Drug Conjugate"</a:t>
            </a:r>
          </a:p>
          <a:p>
            <a:r>
              <a:rPr lang="en-US" dirty="0"/>
              <a:t>5,000 ft2 dedicated lab space - single pass ventilation, 8 chemical fume hoods, 1 "isolator" (glove box), 2 ventilated weigh stations</a:t>
            </a:r>
          </a:p>
          <a:p>
            <a:r>
              <a:rPr lang="en-US" dirty="0"/>
              <a:t>2 lab suites - "Chemistry" and "Biology“</a:t>
            </a:r>
          </a:p>
          <a:p>
            <a:r>
              <a:rPr lang="en-US" dirty="0"/>
              <a:t>Moderate use of solvents and various organic compounds in hoods in both suites</a:t>
            </a:r>
          </a:p>
          <a:p>
            <a:r>
              <a:rPr lang="en-US" dirty="0"/>
              <a:t>General use of organic compounds, acids, buffers etc. on lab benches in both suites</a:t>
            </a:r>
          </a:p>
          <a:p>
            <a:r>
              <a:rPr lang="en-US" dirty="0"/>
              <a:t>Use of "Highly potent compound" powders in Chemistry suite (MMAE, OEL = 30 ng/m3) in isolator and also in weigh stations. Small (µg) quantities on open benchtop.</a:t>
            </a:r>
          </a:p>
          <a:p>
            <a:r>
              <a:rPr lang="en-US" dirty="0"/>
              <a:t>Use of "Highly potent compound" in DMSO solution in Biology suite</a:t>
            </a:r>
          </a:p>
          <a:p>
            <a:r>
              <a:rPr lang="en-US" dirty="0"/>
              <a:t>Company is re-locating and needs to return facility in a "safe" condition and address landlord concerns</a:t>
            </a:r>
          </a:p>
        </p:txBody>
      </p:sp>
      <p:pic>
        <p:nvPicPr>
          <p:cNvPr id="60418" name="Picture 2" descr="Chemistry Undergraduate Teaching Lab hibernates fume hoods, drastically  reducing energy costs | MIT News | Massachusetts Institute of Technology">
            <a:extLst>
              <a:ext uri="{FF2B5EF4-FFF2-40B4-BE49-F238E27FC236}">
                <a16:creationId xmlns:a16="http://schemas.microsoft.com/office/drawing/2014/main" id="{86822A0B-8F09-4B26-9A2A-849BA4A26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446" y="1982036"/>
            <a:ext cx="3583963" cy="238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82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3 – Louder Company</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Manufactures reproduction vacuum tubes for use in vintage amplifiers</a:t>
            </a:r>
          </a:p>
          <a:p>
            <a:r>
              <a:rPr lang="en-US" dirty="0"/>
              <a:t>High vacuum (10-9 mbar) is produced by mechanical "roughing pump" and mercury diffusion pump (Hg diffusion pumps use heated Hg to create high vacuum - maybe they are taking historical authenticity too far!)</a:t>
            </a:r>
          </a:p>
          <a:p>
            <a:r>
              <a:rPr lang="en-US" dirty="0"/>
              <a:t>Vacuum pump case has cracked, releasing Hg vapors, resulting in deposition of volatilized Hg across production area</a:t>
            </a:r>
          </a:p>
          <a:p>
            <a:r>
              <a:rPr lang="en-US" dirty="0"/>
              <a:t>Area needs to be cleaned to a level appropriate for continued production amplifiers </a:t>
            </a:r>
          </a:p>
        </p:txBody>
      </p:sp>
      <p:pic>
        <p:nvPicPr>
          <p:cNvPr id="59394" name="Picture 2" descr="Amazon.com: Nobsound 6P1 6.8W x 2 Vacuum Tube Power Amplifier; Stereo Class  A Single-Ended Audio Amp Handcrafted : Electronics">
            <a:extLst>
              <a:ext uri="{FF2B5EF4-FFF2-40B4-BE49-F238E27FC236}">
                <a16:creationId xmlns:a16="http://schemas.microsoft.com/office/drawing/2014/main" id="{2853B82A-4151-44F0-B113-3E4B5ABD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687" y="2035417"/>
            <a:ext cx="4351071" cy="278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37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4 - Design Fabrication</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lnSpcReduction="10000"/>
          </a:bodyPr>
          <a:lstStyle/>
          <a:p>
            <a:r>
              <a:rPr lang="en-US" dirty="0"/>
              <a:t>Company has been in business in the same facility for 100 </a:t>
            </a:r>
            <a:r>
              <a:rPr lang="en-US" dirty="0" err="1"/>
              <a:t>yrs</a:t>
            </a:r>
            <a:r>
              <a:rPr lang="en-US" dirty="0"/>
              <a:t>  </a:t>
            </a:r>
          </a:p>
          <a:p>
            <a:r>
              <a:rPr lang="en-US" dirty="0"/>
              <a:t>5,000 ft2 shop floor and 2,000 ft2 associated admin and break room areas</a:t>
            </a:r>
          </a:p>
          <a:p>
            <a:r>
              <a:rPr lang="en-US" dirty="0"/>
              <a:t>Historical activities used lead, chromium as well as a variety of ferrous and non-ferrous metals </a:t>
            </a:r>
          </a:p>
          <a:p>
            <a:r>
              <a:rPr lang="en-US" dirty="0"/>
              <a:t>Lead and chromium no longer used, however historical activities resulted ) measurable, residual contamination of occupied areas production, admin) due to settlement of contamination dust from roof.</a:t>
            </a:r>
          </a:p>
          <a:p>
            <a:r>
              <a:rPr lang="en-US" dirty="0"/>
              <a:t>Employees have expressed concerns regarding their exposures.</a:t>
            </a:r>
          </a:p>
        </p:txBody>
      </p:sp>
      <p:pic>
        <p:nvPicPr>
          <p:cNvPr id="57346" name="Picture 2" descr="I-Team: JBS employees concerned about safety after 60 employees test  positive for COVID-19 | WWMT">
            <a:extLst>
              <a:ext uri="{FF2B5EF4-FFF2-40B4-BE49-F238E27FC236}">
                <a16:creationId xmlns:a16="http://schemas.microsoft.com/office/drawing/2014/main" id="{1AFD5CC8-5265-4F3F-BEE5-00F82FE6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695" y="1969477"/>
            <a:ext cx="4121738" cy="231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53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5 - Foxtrot Semiconductors</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Company uses a variety of semiconductor fabrication tools that can lead to surface contamination with arsenic.</a:t>
            </a:r>
          </a:p>
          <a:p>
            <a:r>
              <a:rPr lang="en-US" dirty="0"/>
              <a:t>2 ion implanters are being relocated to a new facility. Each tool is approximately 10' long</a:t>
            </a:r>
          </a:p>
          <a:p>
            <a:r>
              <a:rPr lang="en-US" dirty="0"/>
              <a:t>Tools need to be clean enough to be safe for non-facility technicians and movers to handle.</a:t>
            </a:r>
          </a:p>
        </p:txBody>
      </p:sp>
      <p:pic>
        <p:nvPicPr>
          <p:cNvPr id="56322" name="Picture 2" descr="2020&amp;#39;s Top Semiconductor Manufacturers - Technavio">
            <a:extLst>
              <a:ext uri="{FF2B5EF4-FFF2-40B4-BE49-F238E27FC236}">
                <a16:creationId xmlns:a16="http://schemas.microsoft.com/office/drawing/2014/main" id="{8FB299BD-3BB8-4C05-A41D-9B7F59AC7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35"/>
          <a:stretch/>
        </p:blipFill>
        <p:spPr bwMode="auto">
          <a:xfrm>
            <a:off x="7773941" y="2072641"/>
            <a:ext cx="3469492" cy="32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99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6 – Golf Technologies</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Company has a proprietary process to deposit cadmium telluride on glass plates as part of photovoltaic cell manufacture</a:t>
            </a:r>
          </a:p>
          <a:p>
            <a:r>
              <a:rPr lang="en-US" dirty="0"/>
              <a:t>Glass plates move on a conveyer through a vacuum-oven for gas-phase deposition. </a:t>
            </a:r>
          </a:p>
          <a:p>
            <a:r>
              <a:rPr lang="en-US" dirty="0"/>
              <a:t>The oven is 4'tall x 5' deep x 100' long, with 1.5" stainless steel walls (ignore other associated equipment) </a:t>
            </a:r>
          </a:p>
          <a:p>
            <a:r>
              <a:rPr lang="en-US" dirty="0"/>
              <a:t>Ovens are to be disposed of as scrap steel</a:t>
            </a:r>
          </a:p>
          <a:p>
            <a:r>
              <a:rPr lang="en-US" dirty="0"/>
              <a:t>1.5"stainless steel plate weighs 27.6 kg/ft2, Cd weighs 8.65 g/cm3</a:t>
            </a:r>
          </a:p>
        </p:txBody>
      </p:sp>
      <p:pic>
        <p:nvPicPr>
          <p:cNvPr id="55298" name="Picture 2" descr="New way to manufacture solar cells found – The Leading Solar Magazine In  India">
            <a:extLst>
              <a:ext uri="{FF2B5EF4-FFF2-40B4-BE49-F238E27FC236}">
                <a16:creationId xmlns:a16="http://schemas.microsoft.com/office/drawing/2014/main" id="{40F87029-C7A2-4716-A298-2CDE8AF9F4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85"/>
          <a:stretch/>
        </p:blipFill>
        <p:spPr bwMode="auto">
          <a:xfrm>
            <a:off x="7719695" y="1479116"/>
            <a:ext cx="3242384" cy="295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94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7 – India Consulting</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Company has offices located directly adjacent to a government­ regulated clean-up site</a:t>
            </a:r>
          </a:p>
          <a:p>
            <a:r>
              <a:rPr lang="en-US" dirty="0"/>
              <a:t>Soil is contaminated with polyaromatic hydrocarbons (PAHs) including benzo-a-pyrene. A soil screening level of 0.038 mg/kg (0 - 5' BGS) has been established for the site</a:t>
            </a:r>
          </a:p>
          <a:p>
            <a:r>
              <a:rPr lang="en-US" dirty="0"/>
              <a:t>Active excavation of contaminated soil is being conducted at the site, and</a:t>
            </a:r>
          </a:p>
          <a:p>
            <a:r>
              <a:rPr lang="en-US" dirty="0"/>
              <a:t>Workers at Hercules Consulting believe that exposure to PAH ­contaminated settled dust is a contributing factor to illness experienced by multiple workers.</a:t>
            </a:r>
          </a:p>
        </p:txBody>
      </p:sp>
      <p:pic>
        <p:nvPicPr>
          <p:cNvPr id="54276" name="Picture 4" descr="Polycyclic aromatic hydrocarbon - Wikipedia">
            <a:extLst>
              <a:ext uri="{FF2B5EF4-FFF2-40B4-BE49-F238E27FC236}">
                <a16:creationId xmlns:a16="http://schemas.microsoft.com/office/drawing/2014/main" id="{5DF8BFC0-F8F2-4ECD-8BC6-3B6C2B9D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930" y="1552340"/>
            <a:ext cx="3241503" cy="375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19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8 – Juliet Family</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Juliet family conducts chromium bumper electro-plating activities in their garage.</a:t>
            </a:r>
          </a:p>
          <a:p>
            <a:r>
              <a:rPr lang="en-US" dirty="0"/>
              <a:t>Parts are cleaned and degreased using a methylene chloride parts cleaner then placed in an electroplating plating bath containing a chrome sulfate (trivalent) solution.</a:t>
            </a:r>
          </a:p>
          <a:p>
            <a:r>
              <a:rPr lang="en-US" dirty="0"/>
              <a:t>There is visible discoloration of the garage floor and adjacent areas of the house</a:t>
            </a:r>
          </a:p>
          <a:p>
            <a:r>
              <a:rPr lang="en-US" dirty="0"/>
              <a:t>The family wants to be sure the house is safe for continued occupancy.</a:t>
            </a:r>
          </a:p>
        </p:txBody>
      </p:sp>
      <p:pic>
        <p:nvPicPr>
          <p:cNvPr id="53250" name="Picture 2" descr="Kleen Chrome Plating Line">
            <a:extLst>
              <a:ext uri="{FF2B5EF4-FFF2-40B4-BE49-F238E27FC236}">
                <a16:creationId xmlns:a16="http://schemas.microsoft.com/office/drawing/2014/main" id="{FC8356A1-2AD5-446B-AE0E-F97F5B109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475" y="1628544"/>
            <a:ext cx="3636460" cy="272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CD84-C75F-4896-81AD-9701BE4AACAE}"/>
              </a:ext>
            </a:extLst>
          </p:cNvPr>
          <p:cNvSpPr>
            <a:spLocks noGrp="1"/>
          </p:cNvSpPr>
          <p:nvPr>
            <p:ph type="title"/>
          </p:nvPr>
        </p:nvSpPr>
        <p:spPr/>
        <p:txBody>
          <a:bodyPr/>
          <a:lstStyle/>
          <a:p>
            <a:r>
              <a:rPr lang="en-US" dirty="0"/>
              <a:t>Lead Surface Sampling</a:t>
            </a:r>
          </a:p>
        </p:txBody>
      </p:sp>
      <p:sp>
        <p:nvSpPr>
          <p:cNvPr id="3" name="Content Placeholder 2">
            <a:extLst>
              <a:ext uri="{FF2B5EF4-FFF2-40B4-BE49-F238E27FC236}">
                <a16:creationId xmlns:a16="http://schemas.microsoft.com/office/drawing/2014/main" id="{4787D57B-7E81-4805-98EA-63ABD8CE3299}"/>
              </a:ext>
            </a:extLst>
          </p:cNvPr>
          <p:cNvSpPr>
            <a:spLocks noGrp="1"/>
          </p:cNvSpPr>
          <p:nvPr>
            <p:ph idx="1"/>
          </p:nvPr>
        </p:nvSpPr>
        <p:spPr>
          <a:xfrm>
            <a:off x="762002" y="1461081"/>
            <a:ext cx="6585375" cy="4599903"/>
          </a:xfrm>
        </p:spPr>
        <p:txBody>
          <a:bodyPr>
            <a:normAutofit fontScale="85000" lnSpcReduction="20000"/>
          </a:bodyPr>
          <a:lstStyle/>
          <a:p>
            <a:r>
              <a:rPr lang="en-US" dirty="0"/>
              <a:t>Lead Safe Renovation – RRP</a:t>
            </a:r>
          </a:p>
          <a:p>
            <a:pPr lvl="1"/>
            <a:r>
              <a:rPr lang="en-US" dirty="0"/>
              <a:t>Disturbing Paint in building built before 1978.  Typically temporary.  Fixing a Problem.  Work not due to Lead.</a:t>
            </a:r>
          </a:p>
          <a:p>
            <a:pPr lvl="1"/>
            <a:r>
              <a:rPr lang="en-US" dirty="0"/>
              <a:t>Lead Dust Sampling Technicians</a:t>
            </a:r>
          </a:p>
          <a:p>
            <a:pPr lvl="1"/>
            <a:r>
              <a:rPr lang="en-US" dirty="0"/>
              <a:t>One-8 hour class (5 year expiration)</a:t>
            </a:r>
          </a:p>
          <a:p>
            <a:pPr lvl="1"/>
            <a:r>
              <a:rPr lang="en-US" dirty="0"/>
              <a:t>EPA/HUD - 14 states have EPA approval (AL, DE, GA IA KS, MA, MS, NC, OR, RI, UT, WA, WI, OK, Indian Territory) </a:t>
            </a:r>
          </a:p>
          <a:p>
            <a:pPr lvl="1"/>
            <a:r>
              <a:rPr lang="en-US" dirty="0"/>
              <a:t>Thorough clean up followed by a verification procedure to minimize exposure to lead-based paint hazards.</a:t>
            </a:r>
          </a:p>
          <a:p>
            <a:endParaRPr lang="en-US" dirty="0"/>
          </a:p>
          <a:p>
            <a:r>
              <a:rPr lang="en-US" dirty="0"/>
              <a:t>Lead Abatement (40 CFR 745.227(e)(8))</a:t>
            </a:r>
          </a:p>
          <a:p>
            <a:pPr lvl="1"/>
            <a:r>
              <a:rPr lang="en-US" dirty="0"/>
              <a:t>Permanent and complete removal or enclosure (not encapsulation).  Removal.  Typically entire property involved</a:t>
            </a:r>
          </a:p>
          <a:p>
            <a:pPr lvl="1"/>
            <a:r>
              <a:rPr lang="en-US" dirty="0"/>
              <a:t>Lead Based Paint Inspector / Lead Risk Assessor </a:t>
            </a:r>
          </a:p>
          <a:p>
            <a:pPr lvl="1"/>
            <a:r>
              <a:rPr lang="en-US" dirty="0"/>
              <a:t>4 day class (1 year expiration)</a:t>
            </a:r>
          </a:p>
          <a:p>
            <a:pPr lvl="1"/>
            <a:r>
              <a:rPr lang="en-US" dirty="0"/>
              <a:t>Typically a State Certification.</a:t>
            </a:r>
          </a:p>
        </p:txBody>
      </p:sp>
      <p:pic>
        <p:nvPicPr>
          <p:cNvPr id="3074" name="Picture 2" descr="Lead-Safe RRP - Protective Products Int&amp;#39;l, Inc.">
            <a:extLst>
              <a:ext uri="{FF2B5EF4-FFF2-40B4-BE49-F238E27FC236}">
                <a16:creationId xmlns:a16="http://schemas.microsoft.com/office/drawing/2014/main" id="{6F5E42B4-1524-4051-B520-E451BDA97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377" y="2024758"/>
            <a:ext cx="4352744" cy="290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63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a:xfrm>
            <a:off x="425020" y="228014"/>
            <a:ext cx="9404723" cy="1400530"/>
          </a:xfrm>
        </p:spPr>
        <p:txBody>
          <a:bodyPr/>
          <a:lstStyle/>
          <a:p>
            <a:r>
              <a:rPr lang="en-US" sz="3600" dirty="0"/>
              <a:t>Scenario # 9 – Parker Medical Center</a:t>
            </a:r>
          </a:p>
        </p:txBody>
      </p:sp>
      <p:sp>
        <p:nvSpPr>
          <p:cNvPr id="6" name="Content Placeholder 5">
            <a:extLst>
              <a:ext uri="{FF2B5EF4-FFF2-40B4-BE49-F238E27FC236}">
                <a16:creationId xmlns:a16="http://schemas.microsoft.com/office/drawing/2014/main" id="{1F8B5700-E9F2-4FB3-A4FB-D75F68C369F9}"/>
              </a:ext>
            </a:extLst>
          </p:cNvPr>
          <p:cNvSpPr>
            <a:spLocks noGrp="1"/>
          </p:cNvSpPr>
          <p:nvPr>
            <p:ph idx="1"/>
          </p:nvPr>
        </p:nvSpPr>
        <p:spPr>
          <a:xfrm>
            <a:off x="948567" y="1036320"/>
            <a:ext cx="5832060" cy="4785359"/>
          </a:xfrm>
        </p:spPr>
        <p:txBody>
          <a:bodyPr>
            <a:normAutofit/>
          </a:bodyPr>
          <a:lstStyle/>
          <a:p>
            <a:r>
              <a:rPr lang="en-US" dirty="0"/>
              <a:t>The Medical Center still uses wall-mounted mercury manometers to measure blood pressure due to concerns about accuracy and calibration of aneroid manometers </a:t>
            </a:r>
          </a:p>
          <a:p>
            <a:r>
              <a:rPr lang="en-US" dirty="0"/>
              <a:t>One manometer broke, releasing approximately 50 ml of liquid mercury in a carpeted medical office area (approximately 100 ft2) </a:t>
            </a:r>
          </a:p>
          <a:p>
            <a:r>
              <a:rPr lang="en-US" dirty="0"/>
              <a:t>The area has been closed and carpet has been removed for disposal. Medical center needs to determine if area can be used for patient care. </a:t>
            </a:r>
          </a:p>
        </p:txBody>
      </p:sp>
      <p:pic>
        <p:nvPicPr>
          <p:cNvPr id="52226" name="Picture 2" descr="Hospital Building Graphics, Designs &amp; Templates">
            <a:extLst>
              <a:ext uri="{FF2B5EF4-FFF2-40B4-BE49-F238E27FC236}">
                <a16:creationId xmlns:a16="http://schemas.microsoft.com/office/drawing/2014/main" id="{CBECA3F3-6EB8-48B1-9F62-A242B67C2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180" y="1628544"/>
            <a:ext cx="3205162" cy="320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33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Some Other Stuff</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fontScale="77500" lnSpcReduction="20000"/>
          </a:bodyPr>
          <a:lstStyle/>
          <a:p>
            <a:r>
              <a:rPr lang="en-US" dirty="0"/>
              <a:t>Asbestos Vacuum Sampling</a:t>
            </a:r>
          </a:p>
          <a:p>
            <a:pPr lvl="1"/>
            <a:r>
              <a:rPr lang="en-US" dirty="0"/>
              <a:t>ASTM D5755  - Dust samples are collected using a vacuum sampling technique and analyzed by TEM, </a:t>
            </a:r>
          </a:p>
          <a:p>
            <a:pPr lvl="1"/>
            <a:r>
              <a:rPr lang="en-US" dirty="0"/>
              <a:t>This method is often used to determine the presence of asbestos dust on surfaces, and some asbestos professionals use it to evaluate relative levels of contamination. </a:t>
            </a:r>
          </a:p>
          <a:p>
            <a:pPr lvl="1"/>
            <a:r>
              <a:rPr lang="en-US" dirty="0"/>
              <a:t>The method determines the concentration of fibers collected on a filter from a 100 cm</a:t>
            </a:r>
            <a:r>
              <a:rPr lang="en-US" baseline="30000" dirty="0"/>
              <a:t>2</a:t>
            </a:r>
            <a:r>
              <a:rPr lang="en-US" dirty="0"/>
              <a:t> area. </a:t>
            </a:r>
          </a:p>
          <a:p>
            <a:pPr lvl="1"/>
            <a:r>
              <a:rPr lang="en-US" dirty="0"/>
              <a:t>The standard detection limit for the method is about 1,000 fibers/cm</a:t>
            </a:r>
            <a:r>
              <a:rPr lang="en-US" baseline="30000" dirty="0"/>
              <a:t>2 </a:t>
            </a:r>
            <a:r>
              <a:rPr lang="en-US" dirty="0"/>
              <a:t>based upon seeing four (4) asbestos fibers in a specified number of TEM grid openings.</a:t>
            </a:r>
          </a:p>
          <a:p>
            <a:pPr lvl="1"/>
            <a:r>
              <a:rPr lang="en-US" dirty="0"/>
              <a:t>Cannot be used as a substitute for initial monitoring or a negative exposure assessment under OSHA's Asbestos standards</a:t>
            </a:r>
          </a:p>
        </p:txBody>
      </p:sp>
      <p:pic>
        <p:nvPicPr>
          <p:cNvPr id="13314" name="Picture 2" descr="Micro-Vac Carpet/Dust Sampling Cassette">
            <a:extLst>
              <a:ext uri="{FF2B5EF4-FFF2-40B4-BE49-F238E27FC236}">
                <a16:creationId xmlns:a16="http://schemas.microsoft.com/office/drawing/2014/main" id="{73F453E7-22D4-4927-BB15-7BBDE4D52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765" y="1938748"/>
            <a:ext cx="4817124" cy="235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27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Some Other Stuff</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fontScale="70000" lnSpcReduction="20000"/>
          </a:bodyPr>
          <a:lstStyle/>
          <a:p>
            <a:r>
              <a:rPr lang="en-US" dirty="0"/>
              <a:t>Dermal Sampling</a:t>
            </a:r>
          </a:p>
          <a:p>
            <a:r>
              <a:rPr lang="en-US" dirty="0"/>
              <a:t>Skin sampling is used to estimate the amount of material which contacts the skin and is relevant both for materials that affect the skin, such as corrosive materials, and for materials which absorb through the skin and have systemic effects.</a:t>
            </a:r>
          </a:p>
          <a:p>
            <a:r>
              <a:rPr lang="en-US" dirty="0"/>
              <a:t>Dermal exposure may be assessed through either direct or indirect methods. </a:t>
            </a:r>
          </a:p>
          <a:p>
            <a:pPr lvl="1"/>
            <a:r>
              <a:rPr lang="en-US" dirty="0"/>
              <a:t>Direct methods measure the amount of material which contacts the skin, for example, through wipe tests which remove and recover the material from exposed skin, or use of sorbent patches (dosimeters) which are placed over the skin and capture material which would have contaminated the skin.</a:t>
            </a:r>
          </a:p>
          <a:p>
            <a:pPr lvl="1"/>
            <a:r>
              <a:rPr lang="en-US" dirty="0"/>
              <a:t>Indirect methods measure the amount of contaminant that enters the body. Indirect methods are also known as biological monitoring.</a:t>
            </a:r>
          </a:p>
          <a:p>
            <a:pPr lvl="1"/>
            <a:r>
              <a:rPr lang="en-US" dirty="0"/>
              <a:t>Skin-perm is an AIIH Exposure Modeling tool to assess estimated absorbed dose from skin contact. </a:t>
            </a:r>
          </a:p>
          <a:p>
            <a:pPr lvl="1"/>
            <a:endParaRPr lang="en-US" dirty="0"/>
          </a:p>
          <a:p>
            <a:pPr lvl="2"/>
            <a:endParaRPr lang="en-US" dirty="0"/>
          </a:p>
        </p:txBody>
      </p:sp>
      <p:pic>
        <p:nvPicPr>
          <p:cNvPr id="58370" name="Picture 2" descr="On Dermal Exposure Assessment | Behroozy | Int J Occup Environ Med (The  IJOEM)">
            <a:extLst>
              <a:ext uri="{FF2B5EF4-FFF2-40B4-BE49-F238E27FC236}">
                <a16:creationId xmlns:a16="http://schemas.microsoft.com/office/drawing/2014/main" id="{A79F45D5-D5AC-4EEA-AA30-099C9D144A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701"/>
          <a:stretch/>
        </p:blipFill>
        <p:spPr bwMode="auto">
          <a:xfrm>
            <a:off x="6336965" y="766702"/>
            <a:ext cx="3092445" cy="2662298"/>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Inhalation and dermal exposure to toluene among printing workers in a  plastic bag factory | Emerald Insight">
            <a:extLst>
              <a:ext uri="{FF2B5EF4-FFF2-40B4-BE49-F238E27FC236}">
                <a16:creationId xmlns:a16="http://schemas.microsoft.com/office/drawing/2014/main" id="{4F76E757-84D9-44E6-A640-E8BC86B47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127" y="3468245"/>
            <a:ext cx="3200820" cy="222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52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Some Other Stuff</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5069431" cy="4195481"/>
          </a:xfrm>
        </p:spPr>
        <p:txBody>
          <a:bodyPr>
            <a:normAutofit/>
          </a:bodyPr>
          <a:lstStyle/>
          <a:p>
            <a:r>
              <a:rPr lang="en-US" dirty="0"/>
              <a:t>Sampling Strategy</a:t>
            </a:r>
          </a:p>
          <a:p>
            <a:pPr lvl="1"/>
            <a:r>
              <a:rPr lang="en-US" dirty="0"/>
              <a:t>Where to sample,</a:t>
            </a:r>
          </a:p>
          <a:p>
            <a:pPr lvl="1"/>
            <a:r>
              <a:rPr lang="en-US" dirty="0"/>
              <a:t>How to Sample</a:t>
            </a:r>
          </a:p>
          <a:p>
            <a:pPr lvl="1"/>
            <a:r>
              <a:rPr lang="en-US" dirty="0"/>
              <a:t>Sampling Strategy &amp; Number of samples </a:t>
            </a:r>
          </a:p>
          <a:p>
            <a:pPr lvl="2"/>
            <a:r>
              <a:rPr lang="en-US" dirty="0"/>
              <a:t>Random?</a:t>
            </a:r>
          </a:p>
          <a:p>
            <a:pPr lvl="2"/>
            <a:r>
              <a:rPr lang="en-US" dirty="0"/>
              <a:t>Authoritative or targeted sampling??</a:t>
            </a:r>
          </a:p>
          <a:p>
            <a:pPr lvl="1"/>
            <a:r>
              <a:rPr lang="en-US" dirty="0"/>
              <a:t>Level of confidence needed or scrutiny</a:t>
            </a:r>
          </a:p>
          <a:p>
            <a:pPr lvl="1"/>
            <a:r>
              <a:rPr lang="en-US" dirty="0"/>
              <a:t>Degree of hazard</a:t>
            </a:r>
          </a:p>
          <a:p>
            <a:pPr lvl="2"/>
            <a:endParaRPr lang="en-US" dirty="0"/>
          </a:p>
        </p:txBody>
      </p:sp>
    </p:spTree>
    <p:extLst>
      <p:ext uri="{BB962C8B-B14F-4D97-AF65-F5344CB8AC3E}">
        <p14:creationId xmlns:p14="http://schemas.microsoft.com/office/powerpoint/2010/main" val="2363304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a:bodyPr>
          <a:lstStyle/>
          <a:p>
            <a:r>
              <a:rPr lang="en-US" dirty="0"/>
              <a:t>Lack of Clear Guidance on Sampling Strategy</a:t>
            </a:r>
          </a:p>
          <a:p>
            <a:r>
              <a:rPr lang="en-US" dirty="0"/>
              <a:t>Back to Basics (lets define our terms):</a:t>
            </a:r>
          </a:p>
          <a:p>
            <a:pPr lvl="1"/>
            <a:r>
              <a:rPr lang="en-US" dirty="0"/>
              <a:t>"Sample" - portion of population, used to make inferences about the population</a:t>
            </a:r>
          </a:p>
          <a:p>
            <a:pPr lvl="1"/>
            <a:r>
              <a:rPr lang="en-US" dirty="0"/>
              <a:t>Validity of inferences assumes samples represent population</a:t>
            </a:r>
          </a:p>
          <a:p>
            <a:pPr lvl="1"/>
            <a:r>
              <a:rPr lang="en-US" dirty="0"/>
              <a:t>Accuracy &amp; Precision require adequate# of "representative samples“</a:t>
            </a:r>
          </a:p>
          <a:p>
            <a:pPr lvl="1"/>
            <a:r>
              <a:rPr lang="en-US" dirty="0"/>
              <a:t>"Population" must have well-defined physical and/or temporal boundaries.</a:t>
            </a:r>
          </a:p>
          <a:p>
            <a:r>
              <a:rPr lang="en-US" dirty="0"/>
              <a:t>Does the level of indoor surface contamination constitute a "population"?</a:t>
            </a:r>
          </a:p>
        </p:txBody>
      </p:sp>
      <p:pic>
        <p:nvPicPr>
          <p:cNvPr id="62466" name="Picture 2" descr="Precision and accuracy in glacial geology - AntarcticGlaciers.org">
            <a:extLst>
              <a:ext uri="{FF2B5EF4-FFF2-40B4-BE49-F238E27FC236}">
                <a16:creationId xmlns:a16="http://schemas.microsoft.com/office/drawing/2014/main" id="{838A00F3-329C-417B-8788-3E7FA1FA5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91" y="1853248"/>
            <a:ext cx="4434621" cy="295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07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fontScale="92500" lnSpcReduction="20000"/>
          </a:bodyPr>
          <a:lstStyle/>
          <a:p>
            <a:r>
              <a:rPr lang="en-US" dirty="0"/>
              <a:t>Should you use SEG approach?</a:t>
            </a:r>
          </a:p>
          <a:p>
            <a:r>
              <a:rPr lang="en-US" dirty="0"/>
              <a:t>Is surface contamination a “population“?</a:t>
            </a:r>
          </a:p>
          <a:p>
            <a:r>
              <a:rPr lang="en-US" dirty="0"/>
              <a:t>Larger "process" contamination </a:t>
            </a:r>
          </a:p>
          <a:p>
            <a:pPr lvl="1"/>
            <a:r>
              <a:rPr lang="en-US" dirty="0"/>
              <a:t>Maybe</a:t>
            </a:r>
          </a:p>
          <a:p>
            <a:r>
              <a:rPr lang="en-US" dirty="0"/>
              <a:t>Small-scale "task" contamination?</a:t>
            </a:r>
          </a:p>
          <a:p>
            <a:pPr lvl="1"/>
            <a:r>
              <a:rPr lang="en-US" dirty="0"/>
              <a:t>Maybe</a:t>
            </a:r>
          </a:p>
          <a:p>
            <a:r>
              <a:rPr lang="en-US" dirty="0"/>
              <a:t>EPA SW 846 Chapter 9</a:t>
            </a:r>
          </a:p>
          <a:p>
            <a:pPr lvl="1"/>
            <a:r>
              <a:rPr lang="en-US" dirty="0"/>
              <a:t>Simple random sampling adequate for randomly heterogeneous populations</a:t>
            </a:r>
          </a:p>
          <a:p>
            <a:pPr lvl="1"/>
            <a:r>
              <a:rPr lang="en-US" dirty="0"/>
              <a:t>Stratified random sampling used for non­random heterogeneity </a:t>
            </a:r>
          </a:p>
          <a:p>
            <a:r>
              <a:rPr lang="en-US" dirty="0"/>
              <a:t>Systematic Grid Sampling</a:t>
            </a:r>
          </a:p>
          <a:p>
            <a:r>
              <a:rPr lang="en-US" dirty="0"/>
              <a:t>Random Sampling w/in Grid</a:t>
            </a:r>
          </a:p>
        </p:txBody>
      </p:sp>
      <p:pic>
        <p:nvPicPr>
          <p:cNvPr id="5" name="Picture 4">
            <a:extLst>
              <a:ext uri="{FF2B5EF4-FFF2-40B4-BE49-F238E27FC236}">
                <a16:creationId xmlns:a16="http://schemas.microsoft.com/office/drawing/2014/main" id="{7E797AA3-8B35-4BDF-9FE9-BD4CF8948626}"/>
              </a:ext>
            </a:extLst>
          </p:cNvPr>
          <p:cNvPicPr>
            <a:picLocks noChangeAspect="1"/>
          </p:cNvPicPr>
          <p:nvPr/>
        </p:nvPicPr>
        <p:blipFill>
          <a:blip r:embed="rId3"/>
          <a:stretch>
            <a:fillRect/>
          </a:stretch>
        </p:blipFill>
        <p:spPr>
          <a:xfrm>
            <a:off x="7950965" y="1362075"/>
            <a:ext cx="2438400" cy="4133850"/>
          </a:xfrm>
          <a:prstGeom prst="rect">
            <a:avLst/>
          </a:prstGeom>
        </p:spPr>
      </p:pic>
    </p:spTree>
    <p:extLst>
      <p:ext uri="{BB962C8B-B14F-4D97-AF65-F5344CB8AC3E}">
        <p14:creationId xmlns:p14="http://schemas.microsoft.com/office/powerpoint/2010/main" val="666201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a:bodyPr>
          <a:lstStyle/>
          <a:p>
            <a:r>
              <a:rPr lang="en-US" dirty="0"/>
              <a:t>Sampling locations to consider</a:t>
            </a:r>
          </a:p>
          <a:p>
            <a:r>
              <a:rPr lang="en-US" dirty="0"/>
              <a:t>Work areas where contaminant is handled </a:t>
            </a:r>
          </a:p>
          <a:p>
            <a:r>
              <a:rPr lang="en-US" dirty="0"/>
              <a:t>Exterior of work area of containment equipment</a:t>
            </a:r>
          </a:p>
          <a:p>
            <a:r>
              <a:rPr lang="en-US" dirty="0"/>
              <a:t>Floor of work area</a:t>
            </a:r>
          </a:p>
          <a:p>
            <a:r>
              <a:rPr lang="en-US" dirty="0"/>
              <a:t>Access to work area</a:t>
            </a:r>
          </a:p>
          <a:p>
            <a:r>
              <a:rPr lang="en-US" dirty="0"/>
              <a:t>Surfaces (Counter tops) and equipment in work area</a:t>
            </a:r>
          </a:p>
          <a:p>
            <a:r>
              <a:rPr lang="en-US" dirty="0"/>
              <a:t>"Clean" area - </a:t>
            </a:r>
            <a:r>
              <a:rPr lang="en-US" dirty="0" err="1"/>
              <a:t>e.g</a:t>
            </a:r>
            <a:r>
              <a:rPr lang="en-US" dirty="0"/>
              <a:t> adjacent office or break rooms Storage Areas</a:t>
            </a:r>
          </a:p>
        </p:txBody>
      </p:sp>
      <p:pic>
        <p:nvPicPr>
          <p:cNvPr id="64514" name="Picture 2" descr="Clean room">
            <a:extLst>
              <a:ext uri="{FF2B5EF4-FFF2-40B4-BE49-F238E27FC236}">
                <a16:creationId xmlns:a16="http://schemas.microsoft.com/office/drawing/2014/main" id="{E5364C9E-FE5F-4FAA-838C-B6EF353CE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r="7191" b="5824"/>
          <a:stretch/>
        </p:blipFill>
        <p:spPr bwMode="auto">
          <a:xfrm>
            <a:off x="6935372" y="1765013"/>
            <a:ext cx="4917929" cy="335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54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a:bodyPr>
          <a:lstStyle/>
          <a:p>
            <a:r>
              <a:rPr lang="en-US" dirty="0"/>
              <a:t>Size of the sampling area (100 cm2, 1 ft2) </a:t>
            </a:r>
          </a:p>
          <a:p>
            <a:r>
              <a:rPr lang="en-US" dirty="0"/>
              <a:t>Location of the sampling (where they are taken) </a:t>
            </a:r>
          </a:p>
          <a:p>
            <a:r>
              <a:rPr lang="en-US" dirty="0"/>
              <a:t>Number of samples (1-4) </a:t>
            </a:r>
          </a:p>
          <a:p>
            <a:r>
              <a:rPr lang="en-US" dirty="0"/>
              <a:t>Small Sample areas may "miss" contamination </a:t>
            </a:r>
          </a:p>
          <a:p>
            <a:r>
              <a:rPr lang="en-US" dirty="0"/>
              <a:t>Larger samples areas (or higher#) increase likelihood of finding contamination</a:t>
            </a:r>
          </a:p>
          <a:p>
            <a:r>
              <a:rPr lang="en-US" dirty="0"/>
              <a:t>HUD Guidelines - for common areas, one floor sample for every 2,000 ft2 and one floor sample outside </a:t>
            </a:r>
          </a:p>
        </p:txBody>
      </p:sp>
      <p:pic>
        <p:nvPicPr>
          <p:cNvPr id="4" name="Picture 3">
            <a:extLst>
              <a:ext uri="{FF2B5EF4-FFF2-40B4-BE49-F238E27FC236}">
                <a16:creationId xmlns:a16="http://schemas.microsoft.com/office/drawing/2014/main" id="{3CD061AD-806D-42DA-89B3-1BCDF4F80B13}"/>
              </a:ext>
            </a:extLst>
          </p:cNvPr>
          <p:cNvPicPr>
            <a:picLocks noChangeAspect="1"/>
          </p:cNvPicPr>
          <p:nvPr/>
        </p:nvPicPr>
        <p:blipFill>
          <a:blip r:embed="rId3"/>
          <a:stretch>
            <a:fillRect/>
          </a:stretch>
        </p:blipFill>
        <p:spPr>
          <a:xfrm>
            <a:off x="7536545" y="1652001"/>
            <a:ext cx="3533775" cy="3019425"/>
          </a:xfrm>
          <a:prstGeom prst="rect">
            <a:avLst/>
          </a:prstGeom>
        </p:spPr>
      </p:pic>
    </p:spTree>
    <p:extLst>
      <p:ext uri="{BB962C8B-B14F-4D97-AF65-F5344CB8AC3E}">
        <p14:creationId xmlns:p14="http://schemas.microsoft.com/office/powerpoint/2010/main" val="3905208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a:bodyPr>
          <a:lstStyle/>
          <a:p>
            <a:r>
              <a:rPr lang="en-US" dirty="0"/>
              <a:t>NIOSH Occupational Exposure Sampling Strategy Manual (</a:t>
            </a:r>
            <a:r>
              <a:rPr lang="en-US" dirty="0" err="1"/>
              <a:t>Leidel</a:t>
            </a:r>
            <a:r>
              <a:rPr lang="en-US" dirty="0"/>
              <a:t> &amp; Busch, 1977</a:t>
            </a:r>
          </a:p>
          <a:p>
            <a:r>
              <a:rPr lang="en-US" dirty="0"/>
              <a:t>"Maximum Risk Worker" in homogenous population</a:t>
            </a:r>
          </a:p>
          <a:p>
            <a:r>
              <a:rPr lang="en-US" dirty="0"/>
              <a:t># of samples (n) to collect to be confident that at least 1 sample in xx% are included</a:t>
            </a:r>
          </a:p>
          <a:p>
            <a:pPr lvl="1"/>
            <a:r>
              <a:rPr lang="en-US" dirty="0"/>
              <a:t>= log a/log (1 - t) </a:t>
            </a:r>
          </a:p>
          <a:p>
            <a:pPr lvl="1"/>
            <a:r>
              <a:rPr lang="en-US" dirty="0"/>
              <a:t>= fraction%, a = Cl (0.1, 0.05)</a:t>
            </a:r>
          </a:p>
        </p:txBody>
      </p:sp>
      <p:pic>
        <p:nvPicPr>
          <p:cNvPr id="5" name="Picture 4">
            <a:extLst>
              <a:ext uri="{FF2B5EF4-FFF2-40B4-BE49-F238E27FC236}">
                <a16:creationId xmlns:a16="http://schemas.microsoft.com/office/drawing/2014/main" id="{4DC59319-4788-4D43-822E-407F6EA1CEC8}"/>
              </a:ext>
            </a:extLst>
          </p:cNvPr>
          <p:cNvPicPr>
            <a:picLocks noChangeAspect="1"/>
          </p:cNvPicPr>
          <p:nvPr/>
        </p:nvPicPr>
        <p:blipFill>
          <a:blip r:embed="rId3"/>
          <a:stretch>
            <a:fillRect/>
          </a:stretch>
        </p:blipFill>
        <p:spPr>
          <a:xfrm>
            <a:off x="4926887" y="3717269"/>
            <a:ext cx="7132432" cy="2688013"/>
          </a:xfrm>
          <a:prstGeom prst="rect">
            <a:avLst/>
          </a:prstGeom>
        </p:spPr>
      </p:pic>
      <p:sp>
        <p:nvSpPr>
          <p:cNvPr id="6" name="TextBox 5">
            <a:extLst>
              <a:ext uri="{FF2B5EF4-FFF2-40B4-BE49-F238E27FC236}">
                <a16:creationId xmlns:a16="http://schemas.microsoft.com/office/drawing/2014/main" id="{DE45A82D-EC25-467A-81ED-58624D22CC96}"/>
              </a:ext>
            </a:extLst>
          </p:cNvPr>
          <p:cNvSpPr txBox="1"/>
          <p:nvPr/>
        </p:nvSpPr>
        <p:spPr>
          <a:xfrm>
            <a:off x="7399606" y="1674055"/>
            <a:ext cx="3587262" cy="1200329"/>
          </a:xfrm>
          <a:prstGeom prst="rect">
            <a:avLst/>
          </a:prstGeom>
          <a:noFill/>
        </p:spPr>
        <p:txBody>
          <a:bodyPr wrap="square" rtlCol="0">
            <a:spAutoFit/>
          </a:bodyPr>
          <a:lstStyle/>
          <a:p>
            <a:pPr algn="ctr"/>
            <a:r>
              <a:rPr lang="en-US" dirty="0"/>
              <a:t>Is there anything wrong with "professional judgment" to identify potentially contaminated areas? </a:t>
            </a:r>
          </a:p>
        </p:txBody>
      </p:sp>
    </p:spTree>
    <p:extLst>
      <p:ext uri="{BB962C8B-B14F-4D97-AF65-F5344CB8AC3E}">
        <p14:creationId xmlns:p14="http://schemas.microsoft.com/office/powerpoint/2010/main" val="4069385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fontScale="92500" lnSpcReduction="20000"/>
          </a:bodyPr>
          <a:lstStyle/>
          <a:p>
            <a:r>
              <a:rPr lang="en-US" dirty="0"/>
              <a:t>And All This Assumes Good Data!</a:t>
            </a:r>
          </a:p>
          <a:p>
            <a:r>
              <a:rPr lang="en-US" dirty="0"/>
              <a:t>Wipe sampling</a:t>
            </a:r>
          </a:p>
          <a:p>
            <a:pPr lvl="1"/>
            <a:r>
              <a:rPr lang="en-US" dirty="0"/>
              <a:t>NIOSH Method 9100, Lead in Surface Wipe Samples,</a:t>
            </a:r>
          </a:p>
          <a:p>
            <a:pPr lvl="1"/>
            <a:r>
              <a:rPr lang="en-US" dirty="0"/>
              <a:t>Chapter 2, Appendix 11:2-1 of the OSHA Technical Manual and</a:t>
            </a:r>
          </a:p>
          <a:p>
            <a:pPr lvl="1"/>
            <a:r>
              <a:rPr lang="en-US" dirty="0"/>
              <a:t>Residential Sampling for Lead: Protocols for Dust and Soil Sampling, EPA 747-R-95-001 (March 1995).</a:t>
            </a:r>
          </a:p>
          <a:p>
            <a:r>
              <a:rPr lang="en-US" dirty="0"/>
              <a:t>Swab Sampling</a:t>
            </a:r>
          </a:p>
          <a:p>
            <a:r>
              <a:rPr lang="en-US" dirty="0"/>
              <a:t>Micro-Vac Sampling</a:t>
            </a:r>
          </a:p>
          <a:p>
            <a:r>
              <a:rPr lang="en-US" dirty="0"/>
              <a:t>Variability poorly characterized</a:t>
            </a:r>
          </a:p>
          <a:p>
            <a:pPr lvl="1"/>
            <a:r>
              <a:rPr lang="en-US" dirty="0"/>
              <a:t>Inter-personal Differences</a:t>
            </a:r>
          </a:p>
          <a:p>
            <a:pPr lvl="1"/>
            <a:r>
              <a:rPr lang="en-US" dirty="0"/>
              <a:t>Differences between surfaces</a:t>
            </a:r>
          </a:p>
        </p:txBody>
      </p:sp>
      <p:pic>
        <p:nvPicPr>
          <p:cNvPr id="4" name="Picture 3">
            <a:extLst>
              <a:ext uri="{FF2B5EF4-FFF2-40B4-BE49-F238E27FC236}">
                <a16:creationId xmlns:a16="http://schemas.microsoft.com/office/drawing/2014/main" id="{9CC0469A-D10E-44E5-BE43-99972853AFBF}"/>
              </a:ext>
            </a:extLst>
          </p:cNvPr>
          <p:cNvPicPr>
            <a:picLocks noChangeAspect="1"/>
          </p:cNvPicPr>
          <p:nvPr/>
        </p:nvPicPr>
        <p:blipFill>
          <a:blip r:embed="rId3"/>
          <a:stretch>
            <a:fillRect/>
          </a:stretch>
        </p:blipFill>
        <p:spPr>
          <a:xfrm>
            <a:off x="7465035" y="2615248"/>
            <a:ext cx="4295775" cy="2133600"/>
          </a:xfrm>
          <a:prstGeom prst="rect">
            <a:avLst/>
          </a:prstGeom>
        </p:spPr>
      </p:pic>
    </p:spTree>
    <p:extLst>
      <p:ext uri="{BB962C8B-B14F-4D97-AF65-F5344CB8AC3E}">
        <p14:creationId xmlns:p14="http://schemas.microsoft.com/office/powerpoint/2010/main" val="399280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CD84-C75F-4896-81AD-9701BE4AACAE}"/>
              </a:ext>
            </a:extLst>
          </p:cNvPr>
          <p:cNvSpPr>
            <a:spLocks noGrp="1"/>
          </p:cNvSpPr>
          <p:nvPr>
            <p:ph type="title"/>
          </p:nvPr>
        </p:nvSpPr>
        <p:spPr/>
        <p:txBody>
          <a:bodyPr/>
          <a:lstStyle/>
          <a:p>
            <a:r>
              <a:rPr lang="en-US" dirty="0"/>
              <a:t>Lead RRP Cleaning Verification</a:t>
            </a:r>
          </a:p>
        </p:txBody>
      </p:sp>
      <p:sp>
        <p:nvSpPr>
          <p:cNvPr id="3" name="Content Placeholder 2">
            <a:extLst>
              <a:ext uri="{FF2B5EF4-FFF2-40B4-BE49-F238E27FC236}">
                <a16:creationId xmlns:a16="http://schemas.microsoft.com/office/drawing/2014/main" id="{4787D57B-7E81-4805-98EA-63ABD8CE3299}"/>
              </a:ext>
            </a:extLst>
          </p:cNvPr>
          <p:cNvSpPr>
            <a:spLocks noGrp="1"/>
          </p:cNvSpPr>
          <p:nvPr>
            <p:ph idx="1"/>
          </p:nvPr>
        </p:nvSpPr>
        <p:spPr>
          <a:xfrm>
            <a:off x="4831726" y="1512596"/>
            <a:ext cx="6585375" cy="4599903"/>
          </a:xfrm>
        </p:spPr>
        <p:txBody>
          <a:bodyPr>
            <a:normAutofit fontScale="92500" lnSpcReduction="20000"/>
          </a:bodyPr>
          <a:lstStyle/>
          <a:p>
            <a:r>
              <a:rPr lang="en-US" dirty="0"/>
              <a:t>Certified renovator must perform a visual inspection. Is dust, debris or residue present?</a:t>
            </a:r>
          </a:p>
          <a:p>
            <a:r>
              <a:rPr lang="en-US" dirty="0"/>
              <a:t>Does the contract, or another federal, state, territorial, tribal, or local regulation, require clearance testing at the conclusion of the renovation?</a:t>
            </a:r>
          </a:p>
          <a:p>
            <a:r>
              <a:rPr lang="en-US" dirty="0"/>
              <a:t>Certified renovator must wipe all uncarpeted floors, countertops, and windowsills within the work area with a wet disposable cleaning cloth. Is the cloth used for any area darker than the cleaning verification card?</a:t>
            </a:r>
          </a:p>
          <a:p>
            <a:r>
              <a:rPr lang="en-US" dirty="0"/>
              <a:t>Re-clean the areas that failed using the procedures from Flow Chart 5, then use a new wet disposable cleaning cloth to wipe those areas again. Is the cloth used for any area darker than the cleaning verification card?</a:t>
            </a:r>
          </a:p>
        </p:txBody>
      </p:sp>
      <p:pic>
        <p:nvPicPr>
          <p:cNvPr id="4102" name="Picture 6" descr="Required to be distributed to each student successfully completed the RRP courses.  These are sent in bunches of 50 and will only be sent to EnviroEd, LLC approved Principal Instructors.">
            <a:extLst>
              <a:ext uri="{FF2B5EF4-FFF2-40B4-BE49-F238E27FC236}">
                <a16:creationId xmlns:a16="http://schemas.microsoft.com/office/drawing/2014/main" id="{05503C20-E0EB-4796-8EC5-37AAB176E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512596"/>
            <a:ext cx="3265114" cy="420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6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683C-F952-4050-B6E0-B042840F7DC9}"/>
              </a:ext>
            </a:extLst>
          </p:cNvPr>
          <p:cNvSpPr>
            <a:spLocks noGrp="1"/>
          </p:cNvSpPr>
          <p:nvPr>
            <p:ph type="title"/>
          </p:nvPr>
        </p:nvSpPr>
        <p:spPr/>
        <p:txBody>
          <a:bodyPr/>
          <a:lstStyle/>
          <a:p>
            <a:r>
              <a:rPr lang="en-US" dirty="0"/>
              <a:t>Sampling Strategy</a:t>
            </a:r>
          </a:p>
        </p:txBody>
      </p:sp>
      <p:sp>
        <p:nvSpPr>
          <p:cNvPr id="3" name="Content Placeholder 2">
            <a:extLst>
              <a:ext uri="{FF2B5EF4-FFF2-40B4-BE49-F238E27FC236}">
                <a16:creationId xmlns:a16="http://schemas.microsoft.com/office/drawing/2014/main" id="{B648A636-1BCA-4D0D-8BC4-D7BFD54E24F0}"/>
              </a:ext>
            </a:extLst>
          </p:cNvPr>
          <p:cNvSpPr>
            <a:spLocks noGrp="1"/>
          </p:cNvSpPr>
          <p:nvPr>
            <p:ph idx="1"/>
          </p:nvPr>
        </p:nvSpPr>
        <p:spPr>
          <a:xfrm>
            <a:off x="646111" y="1497869"/>
            <a:ext cx="6289261" cy="4368359"/>
          </a:xfrm>
        </p:spPr>
        <p:txBody>
          <a:bodyPr>
            <a:normAutofit/>
          </a:bodyPr>
          <a:lstStyle/>
          <a:p>
            <a:r>
              <a:rPr lang="en-US" dirty="0"/>
              <a:t>Other Sampling Issues</a:t>
            </a:r>
          </a:p>
          <a:p>
            <a:r>
              <a:rPr lang="en-US" dirty="0"/>
              <a:t>Solubility of contaminant in extraction solvent</a:t>
            </a:r>
          </a:p>
          <a:p>
            <a:r>
              <a:rPr lang="en-US" dirty="0"/>
              <a:t>Type of wipe sampling material</a:t>
            </a:r>
          </a:p>
          <a:p>
            <a:r>
              <a:rPr lang="en-US" dirty="0"/>
              <a:t>Recovery efficiency of contaminant from surface material and sampling materials</a:t>
            </a:r>
          </a:p>
          <a:p>
            <a:r>
              <a:rPr lang="en-US" dirty="0"/>
              <a:t>Recovery efficiency of drug from sampling material</a:t>
            </a:r>
          </a:p>
          <a:p>
            <a:r>
              <a:rPr lang="en-US" dirty="0"/>
              <a:t>Analytical capabilities (especially for exotic organics)</a:t>
            </a:r>
          </a:p>
          <a:p>
            <a:r>
              <a:rPr lang="en-US" dirty="0"/>
              <a:t>So What to Do?!?</a:t>
            </a:r>
          </a:p>
        </p:txBody>
      </p:sp>
      <p:pic>
        <p:nvPicPr>
          <p:cNvPr id="66562" name="Picture 2" descr="Idiopathic Neuropathy: What do I do now? | Neuropathy Journal">
            <a:extLst>
              <a:ext uri="{FF2B5EF4-FFF2-40B4-BE49-F238E27FC236}">
                <a16:creationId xmlns:a16="http://schemas.microsoft.com/office/drawing/2014/main" id="{CBA9587E-C230-44D6-8CBE-05BAB05A8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372" y="2013582"/>
            <a:ext cx="5069463" cy="258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447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9A2A-C29F-4F60-8BCE-1B449C91CF17}"/>
              </a:ext>
            </a:extLst>
          </p:cNvPr>
          <p:cNvSpPr>
            <a:spLocks noGrp="1"/>
          </p:cNvSpPr>
          <p:nvPr>
            <p:ph type="title"/>
          </p:nvPr>
        </p:nvSpPr>
        <p:spPr>
          <a:xfrm>
            <a:off x="1393638" y="494921"/>
            <a:ext cx="9404723" cy="1400530"/>
          </a:xfrm>
        </p:spPr>
        <p:txBody>
          <a:bodyPr/>
          <a:lstStyle/>
          <a:p>
            <a:r>
              <a:rPr lang="en-US" sz="3600" dirty="0"/>
              <a:t>Well, that’s the ART of Industrial Hygiene</a:t>
            </a:r>
          </a:p>
        </p:txBody>
      </p:sp>
      <p:pic>
        <p:nvPicPr>
          <p:cNvPr id="70658" name="Picture 2">
            <a:extLst>
              <a:ext uri="{FF2B5EF4-FFF2-40B4-BE49-F238E27FC236}">
                <a16:creationId xmlns:a16="http://schemas.microsoft.com/office/drawing/2014/main" id="{759DD78C-7E26-4F53-ACDF-7A6EC76951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899" y="1309299"/>
            <a:ext cx="7371470" cy="490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8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CD84-C75F-4896-81AD-9701BE4AACAE}"/>
              </a:ext>
            </a:extLst>
          </p:cNvPr>
          <p:cNvSpPr>
            <a:spLocks noGrp="1"/>
          </p:cNvSpPr>
          <p:nvPr>
            <p:ph type="title"/>
          </p:nvPr>
        </p:nvSpPr>
        <p:spPr/>
        <p:txBody>
          <a:bodyPr/>
          <a:lstStyle/>
          <a:p>
            <a:r>
              <a:rPr lang="en-US" dirty="0"/>
              <a:t>Lead Abatement Clearance</a:t>
            </a:r>
          </a:p>
        </p:txBody>
      </p:sp>
      <p:sp>
        <p:nvSpPr>
          <p:cNvPr id="3" name="Content Placeholder 2">
            <a:extLst>
              <a:ext uri="{FF2B5EF4-FFF2-40B4-BE49-F238E27FC236}">
                <a16:creationId xmlns:a16="http://schemas.microsoft.com/office/drawing/2014/main" id="{4787D57B-7E81-4805-98EA-63ABD8CE3299}"/>
              </a:ext>
            </a:extLst>
          </p:cNvPr>
          <p:cNvSpPr>
            <a:spLocks noGrp="1"/>
          </p:cNvSpPr>
          <p:nvPr>
            <p:ph idx="1"/>
          </p:nvPr>
        </p:nvSpPr>
        <p:spPr>
          <a:xfrm>
            <a:off x="762002" y="1461081"/>
            <a:ext cx="6585375" cy="4599903"/>
          </a:xfrm>
        </p:spPr>
        <p:txBody>
          <a:bodyPr>
            <a:normAutofit/>
          </a:bodyPr>
          <a:lstStyle/>
          <a:p>
            <a:r>
              <a:rPr lang="en-US" dirty="0"/>
              <a:t>Must be a Certified/Licensed Lead Inspector or Lead Risk Assessor</a:t>
            </a:r>
          </a:p>
          <a:p>
            <a:r>
              <a:rPr lang="en-US" dirty="0"/>
              <a:t>Standard Surface Sampling Procedure</a:t>
            </a:r>
          </a:p>
          <a:p>
            <a:pPr lvl="1"/>
            <a:r>
              <a:rPr lang="en-US" dirty="0"/>
              <a:t>Put on disposable shoe covers and lay out the sample area.  Prepare the sample tubes</a:t>
            </a:r>
          </a:p>
          <a:p>
            <a:pPr lvl="1"/>
            <a:r>
              <a:rPr lang="en-US" dirty="0"/>
              <a:t>Put on clean gloves</a:t>
            </a:r>
          </a:p>
          <a:p>
            <a:pPr lvl="1"/>
            <a:r>
              <a:rPr lang="en-US" dirty="0"/>
              <a:t>Wipe sample area and place wipe in sample tube</a:t>
            </a:r>
          </a:p>
          <a:p>
            <a:pPr lvl="1"/>
            <a:r>
              <a:rPr lang="en-US" dirty="0"/>
              <a:t>Measure the sample area</a:t>
            </a:r>
          </a:p>
          <a:p>
            <a:pPr lvl="1"/>
            <a:r>
              <a:rPr lang="en-US" dirty="0"/>
              <a:t>Clean up</a:t>
            </a:r>
          </a:p>
          <a:p>
            <a:pPr lvl="1"/>
            <a:r>
              <a:rPr lang="en-US" dirty="0"/>
              <a:t>Analyze and Report</a:t>
            </a:r>
          </a:p>
          <a:p>
            <a:pPr lvl="1"/>
            <a:endParaRPr lang="en-US" dirty="0"/>
          </a:p>
          <a:p>
            <a:endParaRPr lang="en-US" dirty="0"/>
          </a:p>
          <a:p>
            <a:endParaRPr lang="en-US" dirty="0"/>
          </a:p>
        </p:txBody>
      </p:sp>
      <p:pic>
        <p:nvPicPr>
          <p:cNvPr id="4" name="Picture 3">
            <a:extLst>
              <a:ext uri="{FF2B5EF4-FFF2-40B4-BE49-F238E27FC236}">
                <a16:creationId xmlns:a16="http://schemas.microsoft.com/office/drawing/2014/main" id="{06E50A3B-388C-4131-8130-FCAE8118EBE4}"/>
              </a:ext>
            </a:extLst>
          </p:cNvPr>
          <p:cNvPicPr>
            <a:picLocks noChangeAspect="1"/>
          </p:cNvPicPr>
          <p:nvPr/>
        </p:nvPicPr>
        <p:blipFill>
          <a:blip r:embed="rId3"/>
          <a:stretch>
            <a:fillRect/>
          </a:stretch>
        </p:blipFill>
        <p:spPr>
          <a:xfrm>
            <a:off x="8281584" y="1461080"/>
            <a:ext cx="3264305" cy="3968371"/>
          </a:xfrm>
          <a:prstGeom prst="rect">
            <a:avLst/>
          </a:prstGeom>
        </p:spPr>
      </p:pic>
    </p:spTree>
    <p:extLst>
      <p:ext uri="{BB962C8B-B14F-4D97-AF65-F5344CB8AC3E}">
        <p14:creationId xmlns:p14="http://schemas.microsoft.com/office/powerpoint/2010/main" val="23064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CD84-C75F-4896-81AD-9701BE4AACAE}"/>
              </a:ext>
            </a:extLst>
          </p:cNvPr>
          <p:cNvSpPr>
            <a:spLocks noGrp="1"/>
          </p:cNvSpPr>
          <p:nvPr>
            <p:ph type="title"/>
          </p:nvPr>
        </p:nvSpPr>
        <p:spPr/>
        <p:txBody>
          <a:bodyPr/>
          <a:lstStyle/>
          <a:p>
            <a:r>
              <a:rPr lang="en-US" dirty="0"/>
              <a:t>Clearance</a:t>
            </a:r>
          </a:p>
        </p:txBody>
      </p:sp>
      <p:sp>
        <p:nvSpPr>
          <p:cNvPr id="3" name="Content Placeholder 2">
            <a:extLst>
              <a:ext uri="{FF2B5EF4-FFF2-40B4-BE49-F238E27FC236}">
                <a16:creationId xmlns:a16="http://schemas.microsoft.com/office/drawing/2014/main" id="{4787D57B-7E81-4805-98EA-63ABD8CE3299}"/>
              </a:ext>
            </a:extLst>
          </p:cNvPr>
          <p:cNvSpPr>
            <a:spLocks noGrp="1"/>
          </p:cNvSpPr>
          <p:nvPr>
            <p:ph idx="1"/>
          </p:nvPr>
        </p:nvSpPr>
        <p:spPr>
          <a:xfrm>
            <a:off x="4960514" y="1319413"/>
            <a:ext cx="6585375" cy="4599903"/>
          </a:xfrm>
        </p:spPr>
        <p:txBody>
          <a:bodyPr>
            <a:normAutofit/>
          </a:bodyPr>
          <a:lstStyle/>
          <a:p>
            <a:r>
              <a:rPr lang="en-US" dirty="0"/>
              <a:t>Compare the laboratory results to the EPA clearance standards for residual lead dust:</a:t>
            </a:r>
          </a:p>
          <a:p>
            <a:pPr lvl="1"/>
            <a:r>
              <a:rPr lang="en-US" dirty="0"/>
              <a:t>Floors: 10 micrograms per square foot (µg/ft2)</a:t>
            </a:r>
          </a:p>
          <a:p>
            <a:pPr lvl="1"/>
            <a:r>
              <a:rPr lang="en-US" dirty="0"/>
              <a:t>Interior windowsills: 100 µg/ft2</a:t>
            </a:r>
          </a:p>
          <a:p>
            <a:pPr lvl="1"/>
            <a:r>
              <a:rPr lang="en-US" dirty="0"/>
              <a:t>Window troughs: 400 µg/ft2</a:t>
            </a:r>
          </a:p>
          <a:p>
            <a:pPr lvl="1"/>
            <a:r>
              <a:rPr lang="en-US" dirty="0"/>
              <a:t>These may look different to you, they were updated in March 2021.  The previous ones were</a:t>
            </a:r>
          </a:p>
          <a:p>
            <a:pPr lvl="2"/>
            <a:r>
              <a:rPr lang="en-US" dirty="0"/>
              <a:t>Floors: 40 micrograms per square foot (µg/ft2)</a:t>
            </a:r>
          </a:p>
          <a:p>
            <a:pPr lvl="2"/>
            <a:r>
              <a:rPr lang="en-US" dirty="0"/>
              <a:t>Interior windowsills: 250 µg/ft2</a:t>
            </a:r>
          </a:p>
          <a:p>
            <a:pPr lvl="1"/>
            <a:r>
              <a:rPr lang="en-US" dirty="0"/>
              <a:t>Just FYI 100 cm2 = 0.11 ft2 </a:t>
            </a:r>
          </a:p>
          <a:p>
            <a:pPr lvl="2"/>
            <a:r>
              <a:rPr lang="en-US" dirty="0"/>
              <a:t>Multiply results by 9???.</a:t>
            </a:r>
          </a:p>
          <a:p>
            <a:pPr lvl="1"/>
            <a:endParaRPr lang="en-US" dirty="0"/>
          </a:p>
          <a:p>
            <a:pPr lvl="1"/>
            <a:endParaRPr lang="en-US" dirty="0"/>
          </a:p>
          <a:p>
            <a:endParaRPr lang="en-US" dirty="0"/>
          </a:p>
          <a:p>
            <a:endParaRPr lang="en-US" dirty="0"/>
          </a:p>
        </p:txBody>
      </p:sp>
      <p:pic>
        <p:nvPicPr>
          <p:cNvPr id="5122" name="Picture 2" descr="Lead Dust Wipe Clearance Testing| Soil and Dust Wipe sampling PA">
            <a:extLst>
              <a:ext uri="{FF2B5EF4-FFF2-40B4-BE49-F238E27FC236}">
                <a16:creationId xmlns:a16="http://schemas.microsoft.com/office/drawing/2014/main" id="{7AE2F5A1-5D6F-4FD4-9F1D-A99AE32D2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0" y="1490460"/>
            <a:ext cx="3127399" cy="2193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3BB4AE-225A-4C91-AFA1-01A3E219F0F2}"/>
              </a:ext>
            </a:extLst>
          </p:cNvPr>
          <p:cNvPicPr>
            <a:picLocks noChangeAspect="1"/>
          </p:cNvPicPr>
          <p:nvPr/>
        </p:nvPicPr>
        <p:blipFill>
          <a:blip r:embed="rId4"/>
          <a:stretch>
            <a:fillRect/>
          </a:stretch>
        </p:blipFill>
        <p:spPr>
          <a:xfrm>
            <a:off x="1814311" y="3826698"/>
            <a:ext cx="3127399" cy="2193847"/>
          </a:xfrm>
          <a:prstGeom prst="rect">
            <a:avLst/>
          </a:prstGeom>
        </p:spPr>
      </p:pic>
    </p:spTree>
    <p:extLst>
      <p:ext uri="{BB962C8B-B14F-4D97-AF65-F5344CB8AC3E}">
        <p14:creationId xmlns:p14="http://schemas.microsoft.com/office/powerpoint/2010/main" val="1678381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B04D0E1BAE514587B2AC653F6EA941" ma:contentTypeVersion="9" ma:contentTypeDescription="Create a new document." ma:contentTypeScope="" ma:versionID="96cd75eb26ecdf3ece761ec6d4d1a50f">
  <xsd:schema xmlns:xsd="http://www.w3.org/2001/XMLSchema" xmlns:xs="http://www.w3.org/2001/XMLSchema" xmlns:p="http://schemas.microsoft.com/office/2006/metadata/properties" xmlns:ns3="ddaa08fa-02b2-4f90-8dc0-5c51d0f348a9" targetNamespace="http://schemas.microsoft.com/office/2006/metadata/properties" ma:root="true" ma:fieldsID="e3b8ce10edd0a74d8c0b95dae4a269b2" ns3:_="">
    <xsd:import namespace="ddaa08fa-02b2-4f90-8dc0-5c51d0f348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a08fa-02b2-4f90-8dc0-5c51d0f34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8FCAFC-4FFA-40F0-A621-1971908E6C05}">
  <ds:schemaRef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ddaa08fa-02b2-4f90-8dc0-5c51d0f348a9"/>
    <ds:schemaRef ds:uri="http://schemas.openxmlformats.org/package/2006/metadata/core-properties"/>
  </ds:schemaRefs>
</ds:datastoreItem>
</file>

<file path=customXml/itemProps2.xml><?xml version="1.0" encoding="utf-8"?>
<ds:datastoreItem xmlns:ds="http://schemas.openxmlformats.org/officeDocument/2006/customXml" ds:itemID="{4944CF64-C208-4F42-8667-D92A1D6C9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a08fa-02b2-4f90-8dc0-5c51d0f34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50A761-9FA8-405B-BDA2-83D8316000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4154</TotalTime>
  <Words>6645</Words>
  <Application>Microsoft Office PowerPoint</Application>
  <PresentationFormat>Widescreen</PresentationFormat>
  <Paragraphs>1147</Paragraphs>
  <Slides>71</Slides>
  <Notes>71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Century Gothic</vt:lpstr>
      <vt:lpstr>Wingdings 3</vt:lpstr>
      <vt:lpstr>Ion</vt:lpstr>
      <vt:lpstr>Surface Sampling And Interpretation</vt:lpstr>
      <vt:lpstr>How Clean is Clean? Evaluating Indoor Surface Contamination </vt:lpstr>
      <vt:lpstr>Learning Outcomes</vt:lpstr>
      <vt:lpstr>The Challenge</vt:lpstr>
      <vt:lpstr>Lead Surface Sampling</vt:lpstr>
      <vt:lpstr>Lead Surface Sampling</vt:lpstr>
      <vt:lpstr>Lead RRP Cleaning Verification</vt:lpstr>
      <vt:lpstr>Lead Abatement Clearance</vt:lpstr>
      <vt:lpstr>Clearance</vt:lpstr>
      <vt:lpstr>Lead on surfaces</vt:lpstr>
      <vt:lpstr>Lead on surfaces</vt:lpstr>
      <vt:lpstr>Lead – BNL</vt:lpstr>
      <vt:lpstr>XYZ Battery Manufacturer</vt:lpstr>
      <vt:lpstr>XYZ Battery Manufacturer</vt:lpstr>
      <vt:lpstr>XYZ Battery Manufacturer</vt:lpstr>
      <vt:lpstr>XYZ Battery Manufacturer</vt:lpstr>
      <vt:lpstr>XYZ Battery Manufacturer</vt:lpstr>
      <vt:lpstr>How about you?</vt:lpstr>
      <vt:lpstr>PowerPoint Presentation</vt:lpstr>
      <vt:lpstr>What are we protecting from?</vt:lpstr>
      <vt:lpstr>Toxicity</vt:lpstr>
      <vt:lpstr>Items to Consider at Contaminated Facilities</vt:lpstr>
      <vt:lpstr>Hazardous Waste Approach</vt:lpstr>
      <vt:lpstr>Hazardous Waste Approach</vt:lpstr>
      <vt:lpstr>Hazardous Waste Approach</vt:lpstr>
      <vt:lpstr>Zero Tolerance Approach</vt:lpstr>
      <vt:lpstr>Zero Tolerance Approach</vt:lpstr>
      <vt:lpstr>Comparative Approach</vt:lpstr>
      <vt:lpstr>Comparative Approach</vt:lpstr>
      <vt:lpstr>Comparative Approach</vt:lpstr>
      <vt:lpstr>Comparative Approach</vt:lpstr>
      <vt:lpstr>Regulatory approach </vt:lpstr>
      <vt:lpstr>Other Regulations </vt:lpstr>
      <vt:lpstr>Other Regulations </vt:lpstr>
      <vt:lpstr>Other Regulations </vt:lpstr>
      <vt:lpstr>Other Regulations </vt:lpstr>
      <vt:lpstr>Other Regulations </vt:lpstr>
      <vt:lpstr>OEL Based Approach</vt:lpstr>
      <vt:lpstr>OEL Based Approach</vt:lpstr>
      <vt:lpstr>OEL Based Approach</vt:lpstr>
      <vt:lpstr>CAL/OSHA</vt:lpstr>
      <vt:lpstr>Acceptable Surface Limits (ASL)</vt:lpstr>
      <vt:lpstr>USP 800</vt:lpstr>
      <vt:lpstr>USP 800</vt:lpstr>
      <vt:lpstr>USP 800</vt:lpstr>
      <vt:lpstr>Risk Based Approach</vt:lpstr>
      <vt:lpstr>Risk Based Approach</vt:lpstr>
      <vt:lpstr>Risk Based Approach</vt:lpstr>
      <vt:lpstr>PowerPoint Presentation</vt:lpstr>
      <vt:lpstr>Scenario Discussions</vt:lpstr>
      <vt:lpstr>Scenario Discussions</vt:lpstr>
      <vt:lpstr>Scenario # 1 - Apple Pharmaceutical</vt:lpstr>
      <vt:lpstr>Scenario # 2 – Bravo Pharmaceutical</vt:lpstr>
      <vt:lpstr>Scenario # 3 – Louder Company</vt:lpstr>
      <vt:lpstr>Scenario # 4 - Design Fabrication</vt:lpstr>
      <vt:lpstr>Scenario # 5 - Foxtrot Semiconductors</vt:lpstr>
      <vt:lpstr>Scenario # 6 – Golf Technologies</vt:lpstr>
      <vt:lpstr>Scenario # 7 – India Consulting</vt:lpstr>
      <vt:lpstr>Scenario # 8 – Juliet Family</vt:lpstr>
      <vt:lpstr>Scenario # 9 – Parker Medical Center</vt:lpstr>
      <vt:lpstr>Some Other Stuff</vt:lpstr>
      <vt:lpstr>Some Other Stuff</vt:lpstr>
      <vt:lpstr>Some Other Stuff</vt:lpstr>
      <vt:lpstr>Sampling Strategy</vt:lpstr>
      <vt:lpstr>Sampling Strategy</vt:lpstr>
      <vt:lpstr>Sampling Strategy</vt:lpstr>
      <vt:lpstr>Sampling Strategy</vt:lpstr>
      <vt:lpstr>Sampling Strategy</vt:lpstr>
      <vt:lpstr>Sampling Strategy</vt:lpstr>
      <vt:lpstr>Sampling Strategy</vt:lpstr>
      <vt:lpstr>Well, that’s the ART of Industrial Hygiene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Sampling And Interpretation</dc:title>
  <dc:creator>Matthew Parker</dc:creator>
  <cp:lastModifiedBy>mparkerofpcb@gmail.com</cp:lastModifiedBy>
  <cp:revision>80</cp:revision>
  <cp:lastPrinted>2021-10-13T14:33:09Z</cp:lastPrinted>
  <dcterms:created xsi:type="dcterms:W3CDTF">2021-10-10T18:02:04Z</dcterms:created>
  <dcterms:modified xsi:type="dcterms:W3CDTF">2021-10-14T11:15:10Z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0x0101007EB04D0E1BAE514587B2AC653F6EA941</vt:lpwstr>
  </property>
</Properties>
</file>