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23.xml" ContentType="application/vnd.openxmlformats-officedocument.presentationml.notesSlide+xml"/>
  <Override PartName="/ppt/theme/themeOverride16.xml" ContentType="application/vnd.openxmlformats-officedocument.themeOverride+xml"/>
  <Override PartName="/ppt/notesSlides/notesSlide24.xml" ContentType="application/vnd.openxmlformats-officedocument.presentationml.notesSlide+xml"/>
  <Override PartName="/ppt/theme/themeOverride17.xml" ContentType="application/vnd.openxmlformats-officedocument.themeOverr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712" r:id="rId4"/>
  </p:sldMasterIdLst>
  <p:notesMasterIdLst>
    <p:notesMasterId r:id="rId58"/>
  </p:notesMasterIdLst>
  <p:sldIdLst>
    <p:sldId id="272" r:id="rId5"/>
    <p:sldId id="257" r:id="rId6"/>
    <p:sldId id="258" r:id="rId7"/>
    <p:sldId id="263" r:id="rId8"/>
    <p:sldId id="264" r:id="rId9"/>
    <p:sldId id="270" r:id="rId10"/>
    <p:sldId id="267" r:id="rId11"/>
    <p:sldId id="271" r:id="rId12"/>
    <p:sldId id="278" r:id="rId13"/>
    <p:sldId id="274" r:id="rId14"/>
    <p:sldId id="282" r:id="rId15"/>
    <p:sldId id="283" r:id="rId16"/>
    <p:sldId id="284" r:id="rId17"/>
    <p:sldId id="285" r:id="rId18"/>
    <p:sldId id="286" r:id="rId19"/>
    <p:sldId id="287" r:id="rId20"/>
    <p:sldId id="929" r:id="rId21"/>
    <p:sldId id="377" r:id="rId22"/>
    <p:sldId id="378" r:id="rId23"/>
    <p:sldId id="975" r:id="rId24"/>
    <p:sldId id="379" r:id="rId25"/>
    <p:sldId id="976" r:id="rId26"/>
    <p:sldId id="977" r:id="rId27"/>
    <p:sldId id="978" r:id="rId28"/>
    <p:sldId id="979" r:id="rId29"/>
    <p:sldId id="980" r:id="rId30"/>
    <p:sldId id="981" r:id="rId31"/>
    <p:sldId id="982" r:id="rId32"/>
    <p:sldId id="983" r:id="rId33"/>
    <p:sldId id="925" r:id="rId34"/>
    <p:sldId id="924" r:id="rId35"/>
    <p:sldId id="448" r:id="rId36"/>
    <p:sldId id="937" r:id="rId37"/>
    <p:sldId id="970" r:id="rId38"/>
    <p:sldId id="972" r:id="rId39"/>
    <p:sldId id="968" r:id="rId40"/>
    <p:sldId id="939" r:id="rId41"/>
    <p:sldId id="938" r:id="rId42"/>
    <p:sldId id="940" r:id="rId43"/>
    <p:sldId id="965" r:id="rId44"/>
    <p:sldId id="961" r:id="rId45"/>
    <p:sldId id="969" r:id="rId46"/>
    <p:sldId id="943" r:id="rId47"/>
    <p:sldId id="947" r:id="rId48"/>
    <p:sldId id="948" r:id="rId49"/>
    <p:sldId id="955" r:id="rId50"/>
    <p:sldId id="956" r:id="rId51"/>
    <p:sldId id="957" r:id="rId52"/>
    <p:sldId id="912" r:id="rId53"/>
    <p:sldId id="966" r:id="rId54"/>
    <p:sldId id="973" r:id="rId55"/>
    <p:sldId id="900" r:id="rId56"/>
    <p:sldId id="984" r:id="rId5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5181" autoAdjust="0"/>
  </p:normalViewPr>
  <p:slideViewPr>
    <p:cSldViewPr snapToGrid="0">
      <p:cViewPr varScale="1">
        <p:scale>
          <a:sx n="72" d="100"/>
          <a:sy n="72" d="100"/>
        </p:scale>
        <p:origin x="456" y="66"/>
      </p:cViewPr>
      <p:guideLst/>
    </p:cSldViewPr>
  </p:slideViewPr>
  <p:notesTextViewPr>
    <p:cViewPr>
      <p:scale>
        <a:sx n="1" d="1"/>
        <a:sy n="1" d="1"/>
      </p:scale>
      <p:origin x="0" y="0"/>
    </p:cViewPr>
  </p:notesTextViewPr>
  <p:notesViewPr>
    <p:cSldViewPr snapToGrid="0">
      <p:cViewPr>
        <p:scale>
          <a:sx n="64" d="100"/>
          <a:sy n="64" d="100"/>
        </p:scale>
        <p:origin x="3070" y="-12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b1edfe6beeb733af/USB%20May%202017/(F)/Backup%20USB%20Jan%202015/Business/SWA/Research/ECWTP_demog%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ln w="19050">
              <a:solidFill>
                <a:sysClr val="window" lastClr="FFFFFF"/>
              </a:solidFill>
            </a:ln>
          </c:spPr>
          <c:dPt>
            <c:idx val="0"/>
            <c:bubble3D val="0"/>
            <c:spPr>
              <a:solidFill>
                <a:schemeClr val="accent1">
                  <a:shade val="76000"/>
                </a:schemeClr>
              </a:solidFill>
              <a:ln w="19050">
                <a:solidFill>
                  <a:sysClr val="window" lastClr="FFFFFF"/>
                </a:solidFill>
              </a:ln>
              <a:effectLst/>
            </c:spPr>
            <c:extLst>
              <c:ext xmlns:c16="http://schemas.microsoft.com/office/drawing/2014/chart" uri="{C3380CC4-5D6E-409C-BE32-E72D297353CC}">
                <c16:uniqueId val="{00000001-D61B-4FB5-85D8-EAE308EC9FD1}"/>
              </c:ext>
            </c:extLst>
          </c:dPt>
          <c:dPt>
            <c:idx val="1"/>
            <c:bubble3D val="0"/>
            <c:spPr>
              <a:solidFill>
                <a:schemeClr val="accent2">
                  <a:shade val="76000"/>
                </a:schemeClr>
              </a:solidFill>
              <a:ln w="19050">
                <a:solidFill>
                  <a:sysClr val="window" lastClr="FFFFFF"/>
                </a:solidFill>
              </a:ln>
              <a:effectLst/>
            </c:spPr>
            <c:extLst>
              <c:ext xmlns:c16="http://schemas.microsoft.com/office/drawing/2014/chart" uri="{C3380CC4-5D6E-409C-BE32-E72D297353CC}">
                <c16:uniqueId val="{00000003-D61B-4FB5-85D8-EAE308EC9FD1}"/>
              </c:ext>
            </c:extLst>
          </c:dPt>
          <c:dPt>
            <c:idx val="2"/>
            <c:bubble3D val="0"/>
            <c:spPr>
              <a:solidFill>
                <a:schemeClr val="accent3">
                  <a:shade val="76000"/>
                </a:schemeClr>
              </a:solidFill>
              <a:ln w="19050">
                <a:solidFill>
                  <a:sysClr val="window" lastClr="FFFFFF"/>
                </a:solidFill>
              </a:ln>
              <a:effectLst/>
            </c:spPr>
            <c:extLst>
              <c:ext xmlns:c16="http://schemas.microsoft.com/office/drawing/2014/chart" uri="{C3380CC4-5D6E-409C-BE32-E72D297353CC}">
                <c16:uniqueId val="{00000005-D61B-4FB5-85D8-EAE308EC9FD1}"/>
              </c:ext>
            </c:extLst>
          </c:dPt>
          <c:dPt>
            <c:idx val="3"/>
            <c:bubble3D val="0"/>
            <c:spPr>
              <a:solidFill>
                <a:schemeClr val="accent4">
                  <a:shade val="76000"/>
                </a:schemeClr>
              </a:solidFill>
              <a:ln w="19050">
                <a:solidFill>
                  <a:sysClr val="window" lastClr="FFFFFF"/>
                </a:solidFill>
              </a:ln>
              <a:effectLst/>
            </c:spPr>
            <c:extLst>
              <c:ext xmlns:c16="http://schemas.microsoft.com/office/drawing/2014/chart" uri="{C3380CC4-5D6E-409C-BE32-E72D297353CC}">
                <c16:uniqueId val="{00000007-D61B-4FB5-85D8-EAE308EC9FD1}"/>
              </c:ext>
            </c:extLst>
          </c:dPt>
          <c:dPt>
            <c:idx val="4"/>
            <c:bubble3D val="0"/>
            <c:spPr>
              <a:solidFill>
                <a:srgbClr val="C00000"/>
              </a:solidFill>
              <a:ln w="19050">
                <a:solidFill>
                  <a:sysClr val="window" lastClr="FFFFFF"/>
                </a:solidFill>
              </a:ln>
              <a:effectLst/>
            </c:spPr>
            <c:extLst>
              <c:ext xmlns:c16="http://schemas.microsoft.com/office/drawing/2014/chart" uri="{C3380CC4-5D6E-409C-BE32-E72D297353CC}">
                <c16:uniqueId val="{00000009-D61B-4FB5-85D8-EAE308EC9FD1}"/>
              </c:ext>
            </c:extLst>
          </c:dPt>
          <c:dPt>
            <c:idx val="5"/>
            <c:bubble3D val="0"/>
            <c:spPr>
              <a:solidFill>
                <a:schemeClr val="accent6">
                  <a:shade val="76000"/>
                </a:schemeClr>
              </a:solidFill>
              <a:ln w="19050">
                <a:solidFill>
                  <a:sysClr val="window" lastClr="FFFFFF"/>
                </a:solidFill>
              </a:ln>
              <a:effectLst/>
            </c:spPr>
            <c:extLst>
              <c:ext xmlns:c16="http://schemas.microsoft.com/office/drawing/2014/chart" uri="{C3380CC4-5D6E-409C-BE32-E72D297353CC}">
                <c16:uniqueId val="{0000000B-D61B-4FB5-85D8-EAE308EC9FD1}"/>
              </c:ext>
            </c:extLst>
          </c:dPt>
          <c:dPt>
            <c:idx val="6"/>
            <c:bubble3D val="0"/>
            <c:spPr>
              <a:solidFill>
                <a:srgbClr val="7030A0"/>
              </a:solidFill>
              <a:ln w="19050">
                <a:solidFill>
                  <a:sysClr val="window" lastClr="FFFFFF"/>
                </a:solidFill>
              </a:ln>
              <a:effectLst/>
            </c:spPr>
            <c:extLst>
              <c:ext xmlns:c16="http://schemas.microsoft.com/office/drawing/2014/chart" uri="{C3380CC4-5D6E-409C-BE32-E72D297353CC}">
                <c16:uniqueId val="{0000000D-D61B-4FB5-85D8-EAE308EC9FD1}"/>
              </c:ext>
            </c:extLst>
          </c:dPt>
          <c:dPt>
            <c:idx val="7"/>
            <c:bubble3D val="0"/>
            <c:spPr>
              <a:solidFill>
                <a:schemeClr val="accent2">
                  <a:tint val="77000"/>
                </a:schemeClr>
              </a:solidFill>
              <a:ln w="19050">
                <a:solidFill>
                  <a:sysClr val="window" lastClr="FFFFFF"/>
                </a:solidFill>
              </a:ln>
              <a:effectLst/>
            </c:spPr>
            <c:extLst>
              <c:ext xmlns:c16="http://schemas.microsoft.com/office/drawing/2014/chart" uri="{C3380CC4-5D6E-409C-BE32-E72D297353CC}">
                <c16:uniqueId val="{0000000F-D61B-4FB5-85D8-EAE308EC9FD1}"/>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'[ECWTP_demog data.xlsx]Report date 06-30-2021'!$C$43:$C$50</c:f>
              <c:strCache>
                <c:ptCount val="8"/>
                <c:pt idx="0">
                  <c:v>20-25</c:v>
                </c:pt>
                <c:pt idx="1">
                  <c:v>26-30</c:v>
                </c:pt>
                <c:pt idx="2">
                  <c:v>31-35</c:v>
                </c:pt>
                <c:pt idx="3">
                  <c:v>36-40</c:v>
                </c:pt>
                <c:pt idx="4">
                  <c:v>41-45</c:v>
                </c:pt>
                <c:pt idx="5">
                  <c:v>46-50</c:v>
                </c:pt>
                <c:pt idx="6">
                  <c:v>51-55</c:v>
                </c:pt>
                <c:pt idx="7">
                  <c:v>56-60</c:v>
                </c:pt>
              </c:strCache>
            </c:strRef>
          </c:cat>
          <c:val>
            <c:numRef>
              <c:f>'[ECWTP_demog data.xlsx]Report date 06-30-2021'!$E$43:$E$50</c:f>
              <c:numCache>
                <c:formatCode>0%</c:formatCode>
                <c:ptCount val="8"/>
                <c:pt idx="0">
                  <c:v>0.27777777777777779</c:v>
                </c:pt>
                <c:pt idx="1">
                  <c:v>0.1111111111111111</c:v>
                </c:pt>
                <c:pt idx="2">
                  <c:v>0.16666666666666666</c:v>
                </c:pt>
                <c:pt idx="3">
                  <c:v>0.16666666666666666</c:v>
                </c:pt>
                <c:pt idx="4">
                  <c:v>0.1111111111111111</c:v>
                </c:pt>
                <c:pt idx="5">
                  <c:v>5.5555555555555552E-2</c:v>
                </c:pt>
                <c:pt idx="6">
                  <c:v>5.5555555555555552E-2</c:v>
                </c:pt>
                <c:pt idx="7">
                  <c:v>5.5555555555555552E-2</c:v>
                </c:pt>
              </c:numCache>
            </c:numRef>
          </c:val>
          <c:extLst>
            <c:ext xmlns:c16="http://schemas.microsoft.com/office/drawing/2014/chart" uri="{C3380CC4-5D6E-409C-BE32-E72D297353CC}">
              <c16:uniqueId val="{00000010-D61B-4FB5-85D8-EAE308EC9FD1}"/>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7123386638525859"/>
          <c:y val="0.16176372410306608"/>
          <c:w val="0.18972530237843985"/>
          <c:h val="0.68888247218382781"/>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30-4809-9FD9-0217CD10BF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30-4809-9FD9-0217CD10BF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30-4809-9FD9-0217CD10BF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30-4809-9FD9-0217CD10BFC7}"/>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2430-4809-9FD9-0217CD10BFC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430-4809-9FD9-0217CD10BFC7}"/>
              </c:ext>
            </c:extLst>
          </c:dPt>
          <c:dPt>
            <c:idx val="6"/>
            <c:bubble3D val="0"/>
            <c:spPr>
              <a:solidFill>
                <a:srgbClr val="C42F1A">
                  <a:lumMod val="75000"/>
                </a:srgbClr>
              </a:solidFill>
              <a:ln w="19050">
                <a:solidFill>
                  <a:schemeClr val="lt1"/>
                </a:solidFill>
              </a:ln>
              <a:effectLst/>
            </c:spPr>
            <c:extLst>
              <c:ext xmlns:c16="http://schemas.microsoft.com/office/drawing/2014/chart" uri="{C3380CC4-5D6E-409C-BE32-E72D297353CC}">
                <c16:uniqueId val="{0000000D-2430-4809-9FD9-0217CD10BFC7}"/>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'[ECWTP_demog data.xlsx]Report date 06-30-2021'!$C$54:$C$60</c:f>
              <c:strCache>
                <c:ptCount val="7"/>
                <c:pt idx="0">
                  <c:v>None</c:v>
                </c:pt>
                <c:pt idx="1">
                  <c:v>Stocker</c:v>
                </c:pt>
                <c:pt idx="2">
                  <c:v>Other</c:v>
                </c:pt>
                <c:pt idx="3">
                  <c:v>Laborer</c:v>
                </c:pt>
                <c:pt idx="4">
                  <c:v>Clerk</c:v>
                </c:pt>
                <c:pt idx="5">
                  <c:v>Environmental</c:v>
                </c:pt>
                <c:pt idx="6">
                  <c:v>Engineer</c:v>
                </c:pt>
              </c:strCache>
            </c:strRef>
          </c:cat>
          <c:val>
            <c:numRef>
              <c:f>'[ECWTP_demog data.xlsx]Report date 06-30-2021'!$E$54:$E$60</c:f>
              <c:numCache>
                <c:formatCode>0%</c:formatCode>
                <c:ptCount val="7"/>
                <c:pt idx="0">
                  <c:v>0.33333333333333331</c:v>
                </c:pt>
                <c:pt idx="1">
                  <c:v>5.5555555555555552E-2</c:v>
                </c:pt>
                <c:pt idx="2">
                  <c:v>0.16666666666666666</c:v>
                </c:pt>
                <c:pt idx="3">
                  <c:v>0.1111111111111111</c:v>
                </c:pt>
                <c:pt idx="4">
                  <c:v>0.1111111111111111</c:v>
                </c:pt>
                <c:pt idx="5">
                  <c:v>0.16666666666666666</c:v>
                </c:pt>
                <c:pt idx="6">
                  <c:v>5.5555555555555552E-2</c:v>
                </c:pt>
              </c:numCache>
            </c:numRef>
          </c:val>
          <c:extLst>
            <c:ext xmlns:c16="http://schemas.microsoft.com/office/drawing/2014/chart" uri="{C3380CC4-5D6E-409C-BE32-E72D297353CC}">
              <c16:uniqueId val="{0000000E-2430-4809-9FD9-0217CD10BFC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981495979072097"/>
          <c:y val="0.21598515972221904"/>
          <c:w val="0.27502115191411991"/>
          <c:h val="0.56802945034524643"/>
        </c:manualLayout>
      </c:layout>
      <c:overlay val="0"/>
      <c:spPr>
        <a:noFill/>
        <a:ln>
          <a:noFill/>
        </a:ln>
        <a:effectLst/>
      </c:spPr>
      <c:txPr>
        <a:bodyPr rot="0" spcFirstLastPara="1" vertOverflow="ellipsis" vert="horz" wrap="square" anchor="ctr" anchorCtr="1"/>
        <a:lstStyle/>
        <a:p>
          <a:pPr rtl="0">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0908245385853E-2"/>
          <c:y val="7.9980998678168935E-2"/>
          <c:w val="0.91272183044991229"/>
          <c:h val="0.58594684847641576"/>
        </c:manualLayout>
      </c:layout>
      <c:barChart>
        <c:barDir val="col"/>
        <c:grouping val="clustered"/>
        <c:varyColors val="0"/>
        <c:ser>
          <c:idx val="0"/>
          <c:order val="0"/>
          <c:spPr>
            <a:solidFill>
              <a:schemeClr val="accent1"/>
            </a:solidFill>
            <a:ln>
              <a:solidFill>
                <a:sysClr val="windowText" lastClr="000000"/>
              </a:solidFill>
            </a:ln>
            <a:effectLst/>
          </c:spPr>
          <c:invertIfNegative val="0"/>
          <c:dPt>
            <c:idx val="3"/>
            <c:invertIfNegative val="0"/>
            <c:bubble3D val="0"/>
            <c:spPr>
              <a:solidFill>
                <a:srgbClr val="FFC000"/>
              </a:solidFill>
              <a:ln>
                <a:solidFill>
                  <a:sysClr val="windowText" lastClr="000000"/>
                </a:solidFill>
              </a:ln>
              <a:effectLst/>
            </c:spPr>
            <c:extLst>
              <c:ext xmlns:c16="http://schemas.microsoft.com/office/drawing/2014/chart" uri="{C3380CC4-5D6E-409C-BE32-E72D297353CC}">
                <c16:uniqueId val="{00000001-1EF2-478A-878B-A959638258B6}"/>
              </c:ext>
            </c:extLst>
          </c:dPt>
          <c:dPt>
            <c:idx val="4"/>
            <c:invertIfNegative val="0"/>
            <c:bubble3D val="0"/>
            <c:spPr>
              <a:solidFill>
                <a:srgbClr val="FFC000"/>
              </a:solidFill>
              <a:ln>
                <a:solidFill>
                  <a:sysClr val="windowText" lastClr="000000"/>
                </a:solidFill>
              </a:ln>
              <a:effectLst/>
            </c:spPr>
            <c:extLst>
              <c:ext xmlns:c16="http://schemas.microsoft.com/office/drawing/2014/chart" uri="{C3380CC4-5D6E-409C-BE32-E72D297353CC}">
                <c16:uniqueId val="{00000003-1EF2-478A-878B-A959638258B6}"/>
              </c:ext>
            </c:extLst>
          </c:dPt>
          <c:dPt>
            <c:idx val="5"/>
            <c:invertIfNegative val="0"/>
            <c:bubble3D val="0"/>
            <c:spPr>
              <a:solidFill>
                <a:srgbClr val="FFC000"/>
              </a:solidFill>
              <a:ln>
                <a:solidFill>
                  <a:sysClr val="windowText" lastClr="000000"/>
                </a:solidFill>
              </a:ln>
              <a:effectLst/>
            </c:spPr>
            <c:extLst>
              <c:ext xmlns:c16="http://schemas.microsoft.com/office/drawing/2014/chart" uri="{C3380CC4-5D6E-409C-BE32-E72D297353CC}">
                <c16:uniqueId val="{00000005-1EF2-478A-878B-A959638258B6}"/>
              </c:ext>
            </c:extLst>
          </c:dPt>
          <c:dPt>
            <c:idx val="7"/>
            <c:invertIfNegative val="0"/>
            <c:bubble3D val="0"/>
            <c:spPr>
              <a:solidFill>
                <a:srgbClr val="92D050"/>
              </a:solidFill>
              <a:ln>
                <a:solidFill>
                  <a:sysClr val="windowText" lastClr="000000"/>
                </a:solidFill>
              </a:ln>
              <a:effectLst/>
            </c:spPr>
            <c:extLst>
              <c:ext xmlns:c16="http://schemas.microsoft.com/office/drawing/2014/chart" uri="{C3380CC4-5D6E-409C-BE32-E72D297353CC}">
                <c16:uniqueId val="{00000007-1EF2-478A-878B-A959638258B6}"/>
              </c:ext>
            </c:extLst>
          </c:dPt>
          <c:dPt>
            <c:idx val="8"/>
            <c:invertIfNegative val="0"/>
            <c:bubble3D val="0"/>
            <c:spPr>
              <a:solidFill>
                <a:srgbClr val="92D050"/>
              </a:solidFill>
              <a:ln>
                <a:solidFill>
                  <a:sysClr val="windowText" lastClr="000000"/>
                </a:solidFill>
              </a:ln>
              <a:effectLst/>
            </c:spPr>
            <c:extLst>
              <c:ext xmlns:c16="http://schemas.microsoft.com/office/drawing/2014/chart" uri="{C3380CC4-5D6E-409C-BE32-E72D297353CC}">
                <c16:uniqueId val="{00000009-1EF2-478A-878B-A959638258B6}"/>
              </c:ext>
            </c:extLst>
          </c:dPt>
          <c:dPt>
            <c:idx val="10"/>
            <c:invertIfNegative val="0"/>
            <c:bubble3D val="0"/>
            <c:spPr>
              <a:solidFill>
                <a:srgbClr val="FFFF00"/>
              </a:solidFill>
              <a:ln>
                <a:solidFill>
                  <a:sysClr val="windowText" lastClr="000000"/>
                </a:solidFill>
              </a:ln>
              <a:effectLst/>
            </c:spPr>
            <c:extLst>
              <c:ext xmlns:c16="http://schemas.microsoft.com/office/drawing/2014/chart" uri="{C3380CC4-5D6E-409C-BE32-E72D297353CC}">
                <c16:uniqueId val="{0000000B-1EF2-478A-878B-A959638258B6}"/>
              </c:ext>
            </c:extLst>
          </c:dPt>
          <c:dPt>
            <c:idx val="11"/>
            <c:invertIfNegative val="0"/>
            <c:bubble3D val="0"/>
            <c:spPr>
              <a:solidFill>
                <a:srgbClr val="FFFF00"/>
              </a:solidFill>
              <a:ln>
                <a:solidFill>
                  <a:sysClr val="windowText" lastClr="000000"/>
                </a:solidFill>
              </a:ln>
              <a:effectLst/>
            </c:spPr>
            <c:extLst>
              <c:ext xmlns:c16="http://schemas.microsoft.com/office/drawing/2014/chart" uri="{C3380CC4-5D6E-409C-BE32-E72D297353CC}">
                <c16:uniqueId val="{0000000D-1EF2-478A-878B-A959638258B6}"/>
              </c:ext>
            </c:extLst>
          </c:dPt>
          <c:dPt>
            <c:idx val="13"/>
            <c:invertIfNegative val="0"/>
            <c:bubble3D val="0"/>
            <c:spPr>
              <a:solidFill>
                <a:srgbClr val="CC66FF"/>
              </a:solidFill>
              <a:ln>
                <a:solidFill>
                  <a:sysClr val="windowText" lastClr="000000"/>
                </a:solidFill>
              </a:ln>
              <a:effectLst/>
            </c:spPr>
            <c:extLst>
              <c:ext xmlns:c16="http://schemas.microsoft.com/office/drawing/2014/chart" uri="{C3380CC4-5D6E-409C-BE32-E72D297353CC}">
                <c16:uniqueId val="{0000000F-1EF2-478A-878B-A959638258B6}"/>
              </c:ext>
            </c:extLst>
          </c:dPt>
          <c:dPt>
            <c:idx val="14"/>
            <c:invertIfNegative val="0"/>
            <c:bubble3D val="0"/>
            <c:spPr>
              <a:solidFill>
                <a:srgbClr val="CC66FF"/>
              </a:solidFill>
              <a:ln>
                <a:solidFill>
                  <a:sysClr val="windowText" lastClr="000000"/>
                </a:solidFill>
              </a:ln>
              <a:effectLst/>
            </c:spPr>
            <c:extLst>
              <c:ext xmlns:c16="http://schemas.microsoft.com/office/drawing/2014/chart" uri="{C3380CC4-5D6E-409C-BE32-E72D297353CC}">
                <c16:uniqueId val="{00000011-1EF2-478A-878B-A959638258B6}"/>
              </c:ext>
            </c:extLst>
          </c:dPt>
          <c:dPt>
            <c:idx val="16"/>
            <c:invertIfNegative val="0"/>
            <c:bubble3D val="0"/>
            <c:spPr>
              <a:solidFill>
                <a:srgbClr val="00B0F0"/>
              </a:solidFill>
              <a:ln>
                <a:solidFill>
                  <a:sysClr val="windowText" lastClr="000000"/>
                </a:solidFill>
              </a:ln>
              <a:effectLst/>
            </c:spPr>
            <c:extLst>
              <c:ext xmlns:c16="http://schemas.microsoft.com/office/drawing/2014/chart" uri="{C3380CC4-5D6E-409C-BE32-E72D297353CC}">
                <c16:uniqueId val="{00000013-1EF2-478A-878B-A959638258B6}"/>
              </c:ext>
            </c:extLst>
          </c:dPt>
          <c:dPt>
            <c:idx val="17"/>
            <c:invertIfNegative val="0"/>
            <c:bubble3D val="0"/>
            <c:spPr>
              <a:solidFill>
                <a:srgbClr val="00B0F0"/>
              </a:solidFill>
              <a:ln>
                <a:solidFill>
                  <a:sysClr val="windowText" lastClr="000000"/>
                </a:solidFill>
              </a:ln>
              <a:effectLst/>
            </c:spPr>
            <c:extLst>
              <c:ext xmlns:c16="http://schemas.microsoft.com/office/drawing/2014/chart" uri="{C3380CC4-5D6E-409C-BE32-E72D297353CC}">
                <c16:uniqueId val="{00000015-1EF2-478A-878B-A959638258B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'[ECWTP_demog data.xlsx]Report date 06-30-2021'!$C$23:$C$40</c:f>
              <c:strCache>
                <c:ptCount val="18"/>
                <c:pt idx="0">
                  <c:v>Male</c:v>
                </c:pt>
                <c:pt idx="1">
                  <c:v>Female</c:v>
                </c:pt>
                <c:pt idx="3">
                  <c:v>Black</c:v>
                </c:pt>
                <c:pt idx="4">
                  <c:v>Hispanic</c:v>
                </c:pt>
                <c:pt idx="5">
                  <c:v>Other</c:v>
                </c:pt>
                <c:pt idx="7">
                  <c:v>HS Diploma</c:v>
                </c:pt>
                <c:pt idx="8">
                  <c:v>NO GED</c:v>
                </c:pt>
                <c:pt idx="10">
                  <c:v>Placed</c:v>
                </c:pt>
                <c:pt idx="11">
                  <c:v>Not Placed</c:v>
                </c:pt>
                <c:pt idx="13">
                  <c:v>Initially Unemployed</c:v>
                </c:pt>
                <c:pt idx="14">
                  <c:v>Initially Underemployed</c:v>
                </c:pt>
                <c:pt idx="16">
                  <c:v>Graduated</c:v>
                </c:pt>
                <c:pt idx="17">
                  <c:v>Incomplete</c:v>
                </c:pt>
              </c:strCache>
            </c:strRef>
          </c:cat>
          <c:val>
            <c:numRef>
              <c:f>'[ECWTP_demog data.xlsx]Report date 06-30-2021'!$F$23:$F$40</c:f>
              <c:numCache>
                <c:formatCode>0%</c:formatCode>
                <c:ptCount val="18"/>
                <c:pt idx="0">
                  <c:v>0.61111111111111116</c:v>
                </c:pt>
                <c:pt idx="1">
                  <c:v>0.3888888888888889</c:v>
                </c:pt>
                <c:pt idx="3">
                  <c:v>0.44444444444444442</c:v>
                </c:pt>
                <c:pt idx="4">
                  <c:v>5.5555555555555552E-2</c:v>
                </c:pt>
                <c:pt idx="5">
                  <c:v>0.5</c:v>
                </c:pt>
                <c:pt idx="7">
                  <c:v>0.94444444444444442</c:v>
                </c:pt>
                <c:pt idx="8">
                  <c:v>5.5555555555555552E-2</c:v>
                </c:pt>
                <c:pt idx="10">
                  <c:v>0.66666666666666663</c:v>
                </c:pt>
                <c:pt idx="11">
                  <c:v>0.33333333333333331</c:v>
                </c:pt>
                <c:pt idx="13">
                  <c:v>0.72222222222222221</c:v>
                </c:pt>
                <c:pt idx="14">
                  <c:v>0.27777777777777779</c:v>
                </c:pt>
                <c:pt idx="16">
                  <c:v>0.88888888888888884</c:v>
                </c:pt>
                <c:pt idx="17">
                  <c:v>0.1111111111111111</c:v>
                </c:pt>
              </c:numCache>
            </c:numRef>
          </c:val>
          <c:extLst>
            <c:ext xmlns:c16="http://schemas.microsoft.com/office/drawing/2014/chart" uri="{C3380CC4-5D6E-409C-BE32-E72D297353CC}">
              <c16:uniqueId val="{00000016-1EF2-478A-878B-A959638258B6}"/>
            </c:ext>
          </c:extLst>
        </c:ser>
        <c:dLbls>
          <c:showLegendKey val="0"/>
          <c:showVal val="0"/>
          <c:showCatName val="0"/>
          <c:showSerName val="0"/>
          <c:showPercent val="0"/>
          <c:showBubbleSize val="0"/>
        </c:dLbls>
        <c:gapWidth val="90"/>
        <c:axId val="184403663"/>
        <c:axId val="184404495"/>
      </c:barChart>
      <c:catAx>
        <c:axId val="184403663"/>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t>Category</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4404495"/>
        <c:crosses val="autoZero"/>
        <c:auto val="1"/>
        <c:lblAlgn val="ctr"/>
        <c:lblOffset val="100"/>
        <c:noMultiLvlLbl val="0"/>
      </c:catAx>
      <c:valAx>
        <c:axId val="1844044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t>Percent (%)</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4403663"/>
        <c:crosses val="autoZero"/>
        <c:crossBetween val="between"/>
      </c:valAx>
      <c:spPr>
        <a:noFill/>
        <a:ln>
          <a:solidFill>
            <a:schemeClr val="bg1">
              <a:lumMod val="8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55A2E86-F0D4-417E-8408-C946B311B1DA}" type="datetimeFigureOut">
              <a:rPr lang="en-US" smtClean="0"/>
              <a:t>10/15/2021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BA40584-EF06-47F5-90C2-718303C2D73C}" type="slidenum">
              <a:rPr lang="en-US" smtClean="0"/>
              <a:t>‹#›</a:t>
            </a:fld>
            <a:endParaRPr lang="en-US"/>
          </a:p>
        </p:txBody>
      </p:sp>
    </p:spTree>
    <p:extLst>
      <p:ext uri="{BB962C8B-B14F-4D97-AF65-F5344CB8AC3E}">
        <p14:creationId xmlns:p14="http://schemas.microsoft.com/office/powerpoint/2010/main" val="49275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pa.gov/node/7472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rdc.org/onearth/unleaded-pleas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8BF6A1-CDF0-4FCF-862D-E1348B77361E}" type="slidenum">
              <a:rPr lang="en-US" smtClean="0"/>
              <a:t>1</a:t>
            </a:fld>
            <a:endParaRPr lang="en-US"/>
          </a:p>
        </p:txBody>
      </p:sp>
    </p:spTree>
    <p:extLst>
      <p:ext uri="{BB962C8B-B14F-4D97-AF65-F5344CB8AC3E}">
        <p14:creationId xmlns:p14="http://schemas.microsoft.com/office/powerpoint/2010/main" val="397432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mn-lt"/>
              </a:rPr>
              <a:t>2021 – Biden’s EJ 40 Initiative – goal of delivering 40 percent of the overall benefits of relevant federal investments to disadvantaged communities and tracks performance toward that goal through the establishment of an Environmental Justice Scorecard.</a:t>
            </a:r>
          </a:p>
          <a:p>
            <a:r>
              <a:rPr lang="en-US" b="0" i="0" dirty="0">
                <a:effectLst/>
                <a:latin typeface="+mn-lt"/>
              </a:rPr>
              <a:t>	-</a:t>
            </a:r>
            <a:r>
              <a:rPr lang="en-US" b="1" i="0" dirty="0">
                <a:effectLst/>
                <a:latin typeface="+mn-lt"/>
              </a:rPr>
              <a:t>make environmental justice a part of the mission </a:t>
            </a:r>
            <a:r>
              <a:rPr lang="en-US" b="0" i="0" dirty="0">
                <a:effectLst/>
                <a:latin typeface="+mn-lt"/>
              </a:rPr>
              <a:t>of every agency by directing federal agencies to develop programs, policies, and activities to </a:t>
            </a:r>
            <a:r>
              <a:rPr lang="en-US" b="1" i="0" dirty="0">
                <a:effectLst/>
                <a:latin typeface="+mn-lt"/>
              </a:rPr>
              <a:t>address the disproportionate health, environmental, economic, and climate impacts on disadvantaged communities</a:t>
            </a:r>
            <a:r>
              <a:rPr lang="en-US" b="0" i="0" dirty="0">
                <a:effectLst/>
                <a:latin typeface="+mn-lt"/>
              </a:rPr>
              <a:t>.</a:t>
            </a:r>
          </a:p>
          <a:p>
            <a:r>
              <a:rPr lang="en-US" b="0" i="0" dirty="0">
                <a:effectLst/>
                <a:latin typeface="+mn-lt"/>
              </a:rPr>
              <a:t>	-establishes a White House Environmental Justice Interagency Council and a White House Environmental Justice Advisory Council to prioritize environmental justice; addressing current and historical environmental injustices, including strengthening environmental justice monitoring and enforcement</a:t>
            </a:r>
          </a:p>
          <a:p>
            <a:r>
              <a:rPr lang="en-US" b="0" i="0" dirty="0">
                <a:effectLst/>
                <a:latin typeface="+mn-lt"/>
              </a:rPr>
              <a:t>	</a:t>
            </a:r>
            <a:r>
              <a:rPr lang="en-US" b="0" i="0" strike="noStrike" dirty="0">
                <a:effectLst/>
                <a:latin typeface="+mn-lt"/>
              </a:rPr>
              <a:t>-climate and Environmental Justice Screening Tool, building off EPA’s EJSCREEN, to identify disadvantaged communities, support the Justice40 Initiative, and inform equitable decision making across the federal government</a:t>
            </a:r>
          </a:p>
          <a:p>
            <a:endParaRPr lang="en-US" dirty="0"/>
          </a:p>
          <a:p>
            <a:r>
              <a:rPr lang="en-US" dirty="0"/>
              <a:t>So, we </a:t>
            </a:r>
            <a:r>
              <a:rPr lang="en-US" b="1" dirty="0"/>
              <a:t>are expecting to see more programs, projects and potential job opportunities to further advance environmental justice.</a:t>
            </a:r>
          </a:p>
        </p:txBody>
      </p:sp>
      <p:sp>
        <p:nvSpPr>
          <p:cNvPr id="4" name="Slide Number Placeholder 3"/>
          <p:cNvSpPr>
            <a:spLocks noGrp="1"/>
          </p:cNvSpPr>
          <p:nvPr>
            <p:ph type="sldNum" sz="quarter" idx="5"/>
          </p:nvPr>
        </p:nvSpPr>
        <p:spPr/>
        <p:txBody>
          <a:bodyPr/>
          <a:lstStyle/>
          <a:p>
            <a:pPr defTabSz="471145"/>
            <a:fld id="{DE97EC82-0B4E-4C45-A316-442472F7E3AD}" type="slidenum">
              <a:rPr lang="en-US">
                <a:solidFill>
                  <a:prstClr val="black"/>
                </a:solidFill>
                <a:latin typeface="Calibri" panose="020F0502020204030204"/>
              </a:rPr>
              <a:pPr defTabSz="471145"/>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5623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339725"/>
            <a:ext cx="5632450" cy="3168650"/>
          </a:xfrm>
        </p:spPr>
      </p:sp>
      <p:sp>
        <p:nvSpPr>
          <p:cNvPr id="3" name="Notes Placeholder 2"/>
          <p:cNvSpPr>
            <a:spLocks noGrp="1"/>
          </p:cNvSpPr>
          <p:nvPr>
            <p:ph type="body" idx="1"/>
          </p:nvPr>
        </p:nvSpPr>
        <p:spPr>
          <a:xfrm>
            <a:off x="710248" y="3683672"/>
            <a:ext cx="5681980" cy="5232311"/>
          </a:xfrm>
        </p:spPr>
        <p:txBody>
          <a:bodyPr/>
          <a:lstStyle/>
          <a:p>
            <a:pPr>
              <a:lnSpc>
                <a:spcPct val="107000"/>
              </a:lnSpc>
              <a:spcAft>
                <a:spcPts val="824"/>
              </a:spcAft>
            </a:pPr>
            <a:r>
              <a:rPr lang="en-US" dirty="0">
                <a:ea typeface="Calibri" panose="020F0502020204030204" pitchFamily="34" charset="0"/>
                <a:cs typeface="Times New Roman" panose="02020603050405020304" pitchFamily="18" charset="0"/>
              </a:rPr>
              <a:t>Because low-income, minorities are the most overburdened with environmental pollutions and struggle more with recovering from natural disasters, one of the ways in which we are advancing environmental</a:t>
            </a:r>
            <a:r>
              <a:rPr lang="en-US" b="1" dirty="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justice is via our Environmental Career Worker Training Program (ECWTP), which is a part of a 5-yr grant that we were awarded by the National Institutes of Environmental Health Sciences (NIEHS):</a:t>
            </a:r>
          </a:p>
          <a:p>
            <a:pPr defTabSz="942289">
              <a:lnSpc>
                <a:spcPct val="107000"/>
              </a:lnSpc>
              <a:spcAft>
                <a:spcPts val="824"/>
              </a:spcAft>
            </a:pPr>
            <a:r>
              <a:rPr lang="en-US" dirty="0"/>
              <a:t>In this program, we </a:t>
            </a:r>
            <a:r>
              <a:rPr lang="en-US" b="1" dirty="0"/>
              <a:t>train disadvantaged (overburdened/vulnerable) populations (unemployed or underemployed) </a:t>
            </a:r>
            <a:r>
              <a:rPr lang="en-US" dirty="0"/>
              <a:t>for careers in environmental health and safety (students receive 3.5 weeks or 138 </a:t>
            </a:r>
            <a:r>
              <a:rPr lang="en-US" dirty="0" err="1"/>
              <a:t>hrs</a:t>
            </a:r>
            <a:r>
              <a:rPr lang="en-US" dirty="0"/>
              <a:t> of training and obtain 7 federally-recognized certifications) and then we place them into jobs upon (i.e., remediation contractors, site demolition workers, debris removal and post-emergency cleanup workers; contractors who work with mold, asbestos, and lead-based paint; and abatement workers performing work at Superfund or brownfield sites.</a:t>
            </a:r>
          </a:p>
          <a:p>
            <a:pPr>
              <a:lnSpc>
                <a:spcPct val="107000"/>
              </a:lnSpc>
              <a:spcAft>
                <a:spcPts val="824"/>
              </a:spcAft>
            </a:pPr>
            <a:r>
              <a:rPr lang="en-US" dirty="0">
                <a:ea typeface="Calibri" panose="020F0502020204030204" pitchFamily="34" charset="0"/>
                <a:cs typeface="Times New Roman" panose="02020603050405020304" pitchFamily="18" charset="0"/>
              </a:rPr>
              <a:t>We were able to effectively recruit from our target populations in </a:t>
            </a:r>
            <a:r>
              <a:rPr lang="en-US" b="1" dirty="0">
                <a:ea typeface="Calibri" panose="020F0502020204030204" pitchFamily="34" charset="0"/>
                <a:cs typeface="Times New Roman" panose="02020603050405020304" pitchFamily="18" charset="0"/>
              </a:rPr>
              <a:t>Brevard County, Florida, conducting 2 cohorts in our 1</a:t>
            </a:r>
            <a:r>
              <a:rPr lang="en-US" b="1" baseline="30000" dirty="0">
                <a:ea typeface="Calibri" panose="020F0502020204030204" pitchFamily="34" charset="0"/>
                <a:cs typeface="Times New Roman" panose="02020603050405020304" pitchFamily="18" charset="0"/>
              </a:rPr>
              <a:t>st</a:t>
            </a:r>
            <a:r>
              <a:rPr lang="en-US" b="1" dirty="0">
                <a:ea typeface="Calibri" panose="020F0502020204030204" pitchFamily="34" charset="0"/>
                <a:cs typeface="Times New Roman" panose="02020603050405020304" pitchFamily="18" charset="0"/>
              </a:rPr>
              <a:t> yr.</a:t>
            </a:r>
            <a:endParaRPr lang="en-US" dirty="0">
              <a:ea typeface="Calibri" panose="020F0502020204030204" pitchFamily="34" charset="0"/>
              <a:cs typeface="Times New Roman" panose="02020603050405020304" pitchFamily="18" charset="0"/>
            </a:endParaRPr>
          </a:p>
          <a:p>
            <a:pPr marL="765610" indent="-294465">
              <a:lnSpc>
                <a:spcPct val="107000"/>
              </a:lnSpc>
              <a:spcAft>
                <a:spcPts val="824"/>
              </a:spcAft>
              <a:buFont typeface="Arial" panose="020B0604020202020204" pitchFamily="34" charset="0"/>
              <a:buChar char="•"/>
            </a:pPr>
            <a:r>
              <a:rPr lang="en-US" dirty="0">
                <a:ea typeface="Calibri" panose="020F0502020204030204" pitchFamily="34" charset="0"/>
                <a:cs typeface="Times New Roman" panose="02020603050405020304" pitchFamily="18" charset="0"/>
              </a:rPr>
              <a:t>We </a:t>
            </a:r>
            <a:r>
              <a:rPr lang="en-US" b="1" dirty="0">
                <a:ea typeface="Calibri" panose="020F0502020204030204" pitchFamily="34" charset="0"/>
                <a:cs typeface="Times New Roman" panose="02020603050405020304" pitchFamily="18" charset="0"/>
              </a:rPr>
              <a:t>chose The Evans Center </a:t>
            </a:r>
            <a:r>
              <a:rPr lang="en-US" dirty="0">
                <a:ea typeface="Calibri" panose="020F0502020204030204" pitchFamily="34" charset="0"/>
                <a:cs typeface="Times New Roman" panose="02020603050405020304" pitchFamily="18" charset="0"/>
              </a:rPr>
              <a:t>in Palm Bay, FL (Brevard County) as our training center for the 2 cohorts in Year 1. The Evans Center is located directly in an </a:t>
            </a:r>
            <a:r>
              <a:rPr lang="en-US" u="sng" dirty="0">
                <a:ea typeface="Calibri" panose="020F0502020204030204" pitchFamily="34" charset="0"/>
                <a:cs typeface="Times New Roman" panose="02020603050405020304" pitchFamily="18" charset="0"/>
              </a:rPr>
              <a:t>underserved community with high poverty and unemployment rates</a:t>
            </a:r>
            <a:r>
              <a:rPr lang="en-US" dirty="0">
                <a:ea typeface="Calibri" panose="020F0502020204030204" pitchFamily="34" charset="0"/>
                <a:cs typeface="Times New Roman" panose="02020603050405020304" pitchFamily="18" charset="0"/>
              </a:rPr>
              <a:t>. The Evans Center features a </a:t>
            </a:r>
            <a:r>
              <a:rPr lang="en-US" b="1" dirty="0">
                <a:ea typeface="Calibri" panose="020F0502020204030204" pitchFamily="34" charset="0"/>
                <a:cs typeface="Times New Roman" panose="02020603050405020304" pitchFamily="18" charset="0"/>
              </a:rPr>
              <a:t>small healthcare office and a food market</a:t>
            </a:r>
            <a:r>
              <a:rPr lang="en-US" dirty="0">
                <a:ea typeface="Calibri" panose="020F0502020204030204" pitchFamily="34" charset="0"/>
                <a:cs typeface="Times New Roman" panose="02020603050405020304" pitchFamily="18" charset="0"/>
              </a:rPr>
              <a:t>, which is notable as this neighborhood was previously considered a food desert.</a:t>
            </a:r>
          </a:p>
          <a:p>
            <a:pPr marL="1236755" lvl="1" indent="-294465">
              <a:lnSpc>
                <a:spcPct val="107000"/>
              </a:lnSpc>
              <a:spcAft>
                <a:spcPts val="824"/>
              </a:spcAft>
              <a:buFont typeface="Arial" panose="020B0604020202020204" pitchFamily="34" charset="0"/>
              <a:buChar char="•"/>
            </a:pPr>
            <a:r>
              <a:rPr lang="en-US" dirty="0">
                <a:ea typeface="Calibri" panose="020F0502020204030204" pitchFamily="34" charset="0"/>
                <a:cs typeface="Times New Roman" panose="02020603050405020304" pitchFamily="18" charset="0"/>
              </a:rPr>
              <a:t>The Evans Center supports the community by </a:t>
            </a:r>
            <a:r>
              <a:rPr lang="en-US" u="sng" dirty="0">
                <a:ea typeface="Calibri" panose="020F0502020204030204" pitchFamily="34" charset="0"/>
                <a:cs typeface="Times New Roman" panose="02020603050405020304" pitchFamily="18" charset="0"/>
              </a:rPr>
              <a:t>hosting job fairs, nutritional cooking classes, apprenticeship programs and bible study meetings.</a:t>
            </a:r>
          </a:p>
          <a:p>
            <a:pPr marL="471145">
              <a:lnSpc>
                <a:spcPct val="107000"/>
              </a:lnSpc>
              <a:spcAft>
                <a:spcPts val="824"/>
              </a:spcAft>
            </a:pPr>
            <a:r>
              <a:rPr lang="en-US" dirty="0">
                <a:ea typeface="Calibri" panose="020F0502020204030204" pitchFamily="34" charset="0"/>
                <a:cs typeface="Times New Roman" panose="02020603050405020304" pitchFamily="18" charset="0"/>
              </a:rPr>
              <a:t>We worked with our </a:t>
            </a:r>
            <a:r>
              <a:rPr lang="en-US" b="1" dirty="0">
                <a:ea typeface="Calibri" panose="020F0502020204030204" pitchFamily="34" charset="0"/>
                <a:cs typeface="Times New Roman" panose="02020603050405020304" pitchFamily="18" charset="0"/>
              </a:rPr>
              <a:t>alliance partners, conducted door-to-door canvassing, partnered with community groups</a:t>
            </a:r>
            <a:r>
              <a:rPr lang="en-US" dirty="0">
                <a:ea typeface="Calibri" panose="020F0502020204030204" pitchFamily="34" charset="0"/>
                <a:cs typeface="Times New Roman" panose="02020603050405020304" pitchFamily="18" charset="0"/>
              </a:rPr>
              <a:t>, worked with our local </a:t>
            </a:r>
            <a:r>
              <a:rPr lang="en-US" b="1" dirty="0">
                <a:ea typeface="Calibri" panose="020F0502020204030204" pitchFamily="34" charset="0"/>
                <a:cs typeface="Times New Roman" panose="02020603050405020304" pitchFamily="18" charset="0"/>
              </a:rPr>
              <a:t>CareerSource Center, </a:t>
            </a:r>
            <a:r>
              <a:rPr lang="en-US" dirty="0">
                <a:ea typeface="Calibri" panose="020F0502020204030204" pitchFamily="34" charset="0"/>
                <a:cs typeface="Times New Roman" panose="02020603050405020304" pitchFamily="18" charset="0"/>
              </a:rPr>
              <a:t>and stopped by community hangouts including </a:t>
            </a:r>
            <a:r>
              <a:rPr lang="en-US" b="1" dirty="0">
                <a:ea typeface="Calibri" panose="020F0502020204030204" pitchFamily="34" charset="0"/>
                <a:cs typeface="Times New Roman" panose="02020603050405020304" pitchFamily="18" charset="0"/>
              </a:rPr>
              <a:t>barbershops and laundromats </a:t>
            </a:r>
            <a:r>
              <a:rPr lang="en-US" dirty="0">
                <a:ea typeface="Calibri" panose="020F0502020204030204" pitchFamily="34" charset="0"/>
                <a:cs typeface="Times New Roman" panose="02020603050405020304" pitchFamily="18" charset="0"/>
              </a:rPr>
              <a:t>to talk with people about the cohort opportunity.</a:t>
            </a:r>
          </a:p>
          <a:p>
            <a:pPr marL="471145">
              <a:lnSpc>
                <a:spcPct val="107000"/>
              </a:lnSpc>
              <a:spcAft>
                <a:spcPts val="824"/>
              </a:spcAft>
            </a:pPr>
            <a:r>
              <a:rPr lang="en-US" dirty="0">
                <a:ea typeface="Calibri" panose="020F0502020204030204" pitchFamily="34" charset="0"/>
                <a:cs typeface="Times New Roman" panose="02020603050405020304" pitchFamily="18" charset="0"/>
              </a:rPr>
              <a:t>We conducted </a:t>
            </a:r>
            <a:r>
              <a:rPr lang="en-US" b="1" dirty="0">
                <a:ea typeface="Calibri" panose="020F0502020204030204" pitchFamily="34" charset="0"/>
                <a:cs typeface="Times New Roman" panose="02020603050405020304" pitchFamily="18" charset="0"/>
              </a:rPr>
              <a:t>Cohort 1 from March 22, 2021, through April 14, 2021,</a:t>
            </a:r>
            <a:r>
              <a:rPr lang="en-US" dirty="0">
                <a:ea typeface="Calibri" panose="020F0502020204030204" pitchFamily="34" charset="0"/>
                <a:cs typeface="Times New Roman" panose="02020603050405020304" pitchFamily="18" charset="0"/>
              </a:rPr>
              <a:t> then quickly followed it with </a:t>
            </a:r>
            <a:r>
              <a:rPr lang="en-US" b="1" dirty="0">
                <a:ea typeface="Calibri" panose="020F0502020204030204" pitchFamily="34" charset="0"/>
                <a:cs typeface="Times New Roman" panose="02020603050405020304" pitchFamily="18" charset="0"/>
              </a:rPr>
              <a:t>Cohort 2 from April 19, 2021, through May 12, 2021</a:t>
            </a:r>
            <a:r>
              <a:rPr lang="en-US" dirty="0">
                <a:ea typeface="Calibri" panose="020F0502020204030204" pitchFamily="34" charset="0"/>
                <a:cs typeface="Times New Roman" panose="02020603050405020304" pitchFamily="18" charset="0"/>
              </a:rPr>
              <a:t>. The students were either unemployed or underemployed (i.e. fast-food workers, temp/day workers).</a:t>
            </a:r>
          </a:p>
          <a:p>
            <a:endParaRPr lang="en-US" dirty="0"/>
          </a:p>
        </p:txBody>
      </p:sp>
      <p:sp>
        <p:nvSpPr>
          <p:cNvPr id="4" name="Slide Number Placeholder 3"/>
          <p:cNvSpPr>
            <a:spLocks noGrp="1"/>
          </p:cNvSpPr>
          <p:nvPr>
            <p:ph type="sldNum" sz="quarter" idx="5"/>
          </p:nvPr>
        </p:nvSpPr>
        <p:spPr/>
        <p:txBody>
          <a:bodyPr/>
          <a:lstStyle/>
          <a:p>
            <a:pPr defTabSz="471145">
              <a:defRPr/>
            </a:pPr>
            <a:fld id="{9A8BF6A1-CDF0-4FCF-862D-E1348B77361E}" type="slidenum">
              <a:rPr lang="en-US">
                <a:solidFill>
                  <a:prstClr val="black"/>
                </a:solidFill>
                <a:latin typeface="Calibri" panose="020F0502020204030204"/>
              </a:rPr>
              <a:pPr defTabSz="471145">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4142548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54038"/>
            <a:ext cx="5632450" cy="3168650"/>
          </a:xfrm>
        </p:spPr>
      </p:sp>
      <p:sp>
        <p:nvSpPr>
          <p:cNvPr id="3" name="Notes Placeholder 2"/>
          <p:cNvSpPr>
            <a:spLocks noGrp="1"/>
          </p:cNvSpPr>
          <p:nvPr>
            <p:ph type="body" idx="1"/>
          </p:nvPr>
        </p:nvSpPr>
        <p:spPr>
          <a:xfrm>
            <a:off x="710248" y="3898441"/>
            <a:ext cx="5681980" cy="4876409"/>
          </a:xfrm>
        </p:spPr>
        <p:txBody>
          <a:bodyPr/>
          <a:lstStyle/>
          <a:p>
            <a:pPr defTabSz="942289">
              <a:defRPr/>
            </a:pPr>
            <a:r>
              <a:rPr lang="en-US" dirty="0">
                <a:latin typeface="Calibri" panose="020F0502020204030204" pitchFamily="34" charset="0"/>
                <a:ea typeface="Calibri" panose="020F0502020204030204" pitchFamily="34" charset="0"/>
                <a:cs typeface="Times New Roman" panose="02020603050405020304" pitchFamily="18" charset="0"/>
              </a:rPr>
              <a:t>Here’s the summary table of accomplishments for the ECWTP, where the course name is on the left, followed by the number trainees that completed each course, the number of contact hours per course, and the total contact hours per course.  You will also see that the table is divided by the 2 cohorts and their individual totals</a:t>
            </a:r>
          </a:p>
          <a:p>
            <a:pPr defTabSz="942289">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r>
              <a:rPr lang="en-US" dirty="0">
                <a:latin typeface="Calibri" panose="020F0502020204030204" pitchFamily="34" charset="0"/>
                <a:ea typeface="Calibri" panose="020F0502020204030204" pitchFamily="34" charset="0"/>
                <a:cs typeface="Times New Roman" panose="02020603050405020304" pitchFamily="18" charset="0"/>
              </a:rPr>
              <a:t>We </a:t>
            </a:r>
            <a:r>
              <a:rPr lang="en-US" b="1" dirty="0">
                <a:latin typeface="Calibri" panose="020F0502020204030204" pitchFamily="34" charset="0"/>
                <a:ea typeface="Calibri" panose="020F0502020204030204" pitchFamily="34" charset="0"/>
                <a:cs typeface="Times New Roman" panose="02020603050405020304" pitchFamily="18" charset="0"/>
              </a:rPr>
              <a:t>projected to conduct 2 cohorts</a:t>
            </a:r>
            <a:r>
              <a:rPr lang="en-US" dirty="0">
                <a:latin typeface="Calibri" panose="020F0502020204030204" pitchFamily="34" charset="0"/>
                <a:ea typeface="Calibri" panose="020F0502020204030204" pitchFamily="34" charset="0"/>
                <a:cs typeface="Times New Roman" panose="02020603050405020304" pitchFamily="18" charset="0"/>
              </a:rPr>
              <a:t>.  Each cohort was projected to cover </a:t>
            </a:r>
            <a:r>
              <a:rPr lang="en-US" u="sng" dirty="0">
                <a:latin typeface="Calibri" panose="020F0502020204030204" pitchFamily="34" charset="0"/>
                <a:ea typeface="Calibri" panose="020F0502020204030204" pitchFamily="34" charset="0"/>
                <a:cs typeface="Times New Roman" panose="02020603050405020304" pitchFamily="18" charset="0"/>
              </a:rPr>
              <a:t>3.5 weeks or 138 instructional </a:t>
            </a:r>
            <a:r>
              <a:rPr lang="en-US" dirty="0">
                <a:latin typeface="Calibri" panose="020F0502020204030204" pitchFamily="34" charset="0"/>
                <a:ea typeface="Calibri" panose="020F0502020204030204" pitchFamily="34" charset="0"/>
                <a:cs typeface="Times New Roman" panose="02020603050405020304" pitchFamily="18" charset="0"/>
              </a:rPr>
              <a:t>hours serving </a:t>
            </a:r>
            <a:r>
              <a:rPr lang="en-US" b="1" dirty="0">
                <a:latin typeface="Calibri" panose="020F0502020204030204" pitchFamily="34" charset="0"/>
                <a:ea typeface="Calibri" panose="020F0502020204030204" pitchFamily="34" charset="0"/>
                <a:cs typeface="Times New Roman" panose="02020603050405020304" pitchFamily="18" charset="0"/>
              </a:rPr>
              <a:t>13 students</a:t>
            </a:r>
            <a:r>
              <a:rPr lang="en-US" dirty="0">
                <a:latin typeface="Calibri" panose="020F0502020204030204" pitchFamily="34" charset="0"/>
                <a:ea typeface="Calibri" panose="020F0502020204030204" pitchFamily="34" charset="0"/>
                <a:cs typeface="Times New Roman" panose="02020603050405020304" pitchFamily="18" charset="0"/>
              </a:rPr>
              <a:t>, resulting in </a:t>
            </a:r>
            <a:r>
              <a:rPr lang="en-US" b="1" dirty="0">
                <a:latin typeface="Calibri" panose="020F0502020204030204" pitchFamily="34" charset="0"/>
                <a:ea typeface="Calibri" panose="020F0502020204030204" pitchFamily="34" charset="0"/>
                <a:cs typeface="Times New Roman" panose="02020603050405020304" pitchFamily="18" charset="0"/>
              </a:rPr>
              <a:t>over 1,794 contact hours</a:t>
            </a:r>
            <a:r>
              <a:rPr lang="en-US" dirty="0">
                <a:latin typeface="Calibri" panose="020F0502020204030204" pitchFamily="34" charset="0"/>
                <a:ea typeface="Calibri" panose="020F0502020204030204" pitchFamily="34" charset="0"/>
                <a:cs typeface="Times New Roman" panose="02020603050405020304" pitchFamily="18" charset="0"/>
              </a:rPr>
              <a:t>. </a:t>
            </a:r>
          </a:p>
          <a:p>
            <a:pPr defTabSz="942289">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r>
              <a:rPr lang="en-US" dirty="0">
                <a:latin typeface="Calibri" panose="020F0502020204030204" pitchFamily="34" charset="0"/>
                <a:ea typeface="Calibri" panose="020F0502020204030204" pitchFamily="34" charset="0"/>
                <a:cs typeface="Times New Roman" panose="02020603050405020304" pitchFamily="18" charset="0"/>
              </a:rPr>
              <a:t>Due to the COVID pandemic, we </a:t>
            </a:r>
            <a:r>
              <a:rPr lang="en-US" b="1" dirty="0">
                <a:latin typeface="Calibri" panose="020F0502020204030204" pitchFamily="34" charset="0"/>
                <a:ea typeface="Calibri" panose="020F0502020204030204" pitchFamily="34" charset="0"/>
                <a:cs typeface="Times New Roman" panose="02020603050405020304" pitchFamily="18" charset="0"/>
              </a:rPr>
              <a:t>limited our cohort to 11 students </a:t>
            </a:r>
            <a:r>
              <a:rPr lang="en-US" dirty="0">
                <a:latin typeface="Calibri" panose="020F0502020204030204" pitchFamily="34" charset="0"/>
                <a:ea typeface="Calibri" panose="020F0502020204030204" pitchFamily="34" charset="0"/>
                <a:cs typeface="Times New Roman" panose="02020603050405020304" pitchFamily="18" charset="0"/>
              </a:rPr>
              <a:t>versus the planned </a:t>
            </a:r>
            <a:r>
              <a:rPr lang="en-US" b="1" dirty="0">
                <a:latin typeface="Calibri" panose="020F0502020204030204" pitchFamily="34" charset="0"/>
                <a:ea typeface="Calibri" panose="020F0502020204030204" pitchFamily="34" charset="0"/>
                <a:cs typeface="Times New Roman" panose="02020603050405020304" pitchFamily="18" charset="0"/>
              </a:rPr>
              <a:t>13 students </a:t>
            </a:r>
            <a:r>
              <a:rPr lang="en-US" dirty="0">
                <a:latin typeface="Calibri" panose="020F0502020204030204" pitchFamily="34" charset="0"/>
                <a:ea typeface="Calibri" panose="020F0502020204030204" pitchFamily="34" charset="0"/>
                <a:cs typeface="Times New Roman" panose="02020603050405020304" pitchFamily="18" charset="0"/>
              </a:rPr>
              <a:t>to </a:t>
            </a:r>
            <a:r>
              <a:rPr lang="en-US" u="sng" dirty="0">
                <a:latin typeface="Calibri" panose="020F0502020204030204" pitchFamily="34" charset="0"/>
                <a:ea typeface="Calibri" panose="020F0502020204030204" pitchFamily="34" charset="0"/>
                <a:cs typeface="Times New Roman" panose="02020603050405020304" pitchFamily="18" charset="0"/>
              </a:rPr>
              <a:t>allow for appropriate social distancing </a:t>
            </a:r>
            <a:r>
              <a:rPr lang="en-US" dirty="0">
                <a:latin typeface="Calibri" panose="020F0502020204030204" pitchFamily="34" charset="0"/>
                <a:ea typeface="Calibri" panose="020F0502020204030204" pitchFamily="34" charset="0"/>
                <a:cs typeface="Times New Roman" panose="02020603050405020304" pitchFamily="18" charset="0"/>
              </a:rPr>
              <a:t>and to </a:t>
            </a:r>
            <a:r>
              <a:rPr lang="en-US" u="sng" dirty="0">
                <a:latin typeface="Calibri" panose="020F0502020204030204" pitchFamily="34" charset="0"/>
                <a:ea typeface="Calibri" panose="020F0502020204030204" pitchFamily="34" charset="0"/>
                <a:cs typeface="Times New Roman" panose="02020603050405020304" pitchFamily="18" charset="0"/>
              </a:rPr>
              <a:t>safely</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latin typeface="Calibri" panose="020F0502020204030204" pitchFamily="34" charset="0"/>
                <a:ea typeface="Calibri" panose="020F0502020204030204" pitchFamily="34" charset="0"/>
                <a:cs typeface="Times New Roman" panose="02020603050405020304" pitchFamily="18" charset="0"/>
              </a:rPr>
              <a:t>conduct hands-on training </a:t>
            </a:r>
            <a:r>
              <a:rPr lang="en-US" dirty="0">
                <a:latin typeface="Calibri" panose="020F0502020204030204" pitchFamily="34" charset="0"/>
                <a:ea typeface="Calibri" panose="020F0502020204030204" pitchFamily="34" charset="0"/>
                <a:cs typeface="Times New Roman" panose="02020603050405020304" pitchFamily="18" charset="0"/>
              </a:rPr>
              <a:t>for each student.</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defTabSz="942289">
              <a:defRPr/>
            </a:pPr>
            <a:endParaRPr lang="en-US" i="1" u="sng"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defTabSz="942289">
              <a:defRPr/>
            </a:pPr>
            <a:r>
              <a:rPr lang="en-US" i="1" u="sng" dirty="0">
                <a:latin typeface="Calibri" panose="020F0502020204030204" pitchFamily="34" charset="0"/>
                <a:ea typeface="Calibri" panose="020F0502020204030204" pitchFamily="34" charset="0"/>
                <a:cs typeface="Times New Roman" panose="02020603050405020304" pitchFamily="18" charset="0"/>
              </a:rPr>
              <a:t>Students, Graduates and Contact Hours: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65610" indent="-294465">
              <a:lnSpc>
                <a:spcPct val="107000"/>
              </a:lnSpc>
              <a:spcAft>
                <a:spcPts val="824"/>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For Cohort 1</a:t>
            </a:r>
            <a:r>
              <a:rPr lang="en-US" dirty="0">
                <a:latin typeface="Calibri" panose="020F0502020204030204" pitchFamily="34" charset="0"/>
                <a:ea typeface="Calibri" panose="020F0502020204030204" pitchFamily="34" charset="0"/>
                <a:cs typeface="Times New Roman" panose="02020603050405020304" pitchFamily="18" charset="0"/>
              </a:rPr>
              <a:t>, we </a:t>
            </a:r>
            <a:r>
              <a:rPr lang="en-US" b="1" dirty="0">
                <a:latin typeface="Calibri" panose="020F0502020204030204" pitchFamily="34" charset="0"/>
                <a:ea typeface="Calibri" panose="020F0502020204030204" pitchFamily="34" charset="0"/>
                <a:cs typeface="Times New Roman" panose="02020603050405020304" pitchFamily="18" charset="0"/>
              </a:rPr>
              <a:t>started with 10 students and 8 </a:t>
            </a:r>
            <a:r>
              <a:rPr lang="en-US" dirty="0">
                <a:latin typeface="Calibri" panose="020F0502020204030204" pitchFamily="34" charset="0"/>
                <a:ea typeface="Calibri" panose="020F0502020204030204" pitchFamily="34" charset="0"/>
                <a:cs typeface="Times New Roman" panose="02020603050405020304" pitchFamily="18" charset="0"/>
              </a:rPr>
              <a:t>of those students completed our tryout period, denoted by asterisk (means that they attended training through the HAZWOPER portion) and graduated.  These students </a:t>
            </a:r>
            <a:r>
              <a:rPr lang="en-US" b="1" dirty="0">
                <a:latin typeface="Calibri" panose="020F0502020204030204" pitchFamily="34" charset="0"/>
                <a:ea typeface="Calibri" panose="020F0502020204030204" pitchFamily="34" charset="0"/>
                <a:cs typeface="Times New Roman" panose="02020603050405020304" pitchFamily="18" charset="0"/>
              </a:rPr>
              <a:t>logged 1,201 total contact </a:t>
            </a:r>
            <a:r>
              <a:rPr lang="en-US" dirty="0">
                <a:latin typeface="Calibri" panose="020F0502020204030204" pitchFamily="34" charset="0"/>
                <a:ea typeface="Calibri" panose="020F0502020204030204" pitchFamily="34" charset="0"/>
                <a:cs typeface="Times New Roman" panose="02020603050405020304" pitchFamily="18" charset="0"/>
              </a:rPr>
              <a:t>hours.  Out of the 8 graduates, we have placed 7 in jobs.  The remaining student has put her job search on hold due to a medical condition. </a:t>
            </a:r>
          </a:p>
          <a:p>
            <a:pPr marL="765610" indent="-294465">
              <a:lnSpc>
                <a:spcPct val="107000"/>
              </a:lnSpc>
              <a:spcAft>
                <a:spcPts val="824"/>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For Cohort 2</a:t>
            </a:r>
            <a:r>
              <a:rPr lang="en-US" dirty="0">
                <a:latin typeface="Calibri" panose="020F0502020204030204" pitchFamily="34" charset="0"/>
                <a:ea typeface="Calibri" panose="020F0502020204030204" pitchFamily="34" charset="0"/>
                <a:cs typeface="Times New Roman" panose="02020603050405020304" pitchFamily="18" charset="0"/>
              </a:rPr>
              <a:t>, we started with </a:t>
            </a:r>
            <a:r>
              <a:rPr lang="en-US" b="1" dirty="0">
                <a:latin typeface="Calibri" panose="020F0502020204030204" pitchFamily="34" charset="0"/>
                <a:ea typeface="Calibri" panose="020F0502020204030204" pitchFamily="34" charset="0"/>
                <a:cs typeface="Times New Roman" panose="02020603050405020304" pitchFamily="18" charset="0"/>
              </a:rPr>
              <a:t>11 students and 10 </a:t>
            </a:r>
            <a:r>
              <a:rPr lang="en-US" dirty="0">
                <a:latin typeface="Calibri" panose="020F0502020204030204" pitchFamily="34" charset="0"/>
                <a:ea typeface="Calibri" panose="020F0502020204030204" pitchFamily="34" charset="0"/>
                <a:cs typeface="Times New Roman" panose="02020603050405020304" pitchFamily="18" charset="0"/>
              </a:rPr>
              <a:t>of those students completed our tryout period and graduated.  These students logged </a:t>
            </a:r>
            <a:r>
              <a:rPr lang="en-US" b="1" dirty="0">
                <a:latin typeface="Calibri" panose="020F0502020204030204" pitchFamily="34" charset="0"/>
                <a:ea typeface="Calibri" panose="020F0502020204030204" pitchFamily="34" charset="0"/>
                <a:cs typeface="Times New Roman" panose="02020603050405020304" pitchFamily="18" charset="0"/>
              </a:rPr>
              <a:t>1,353 </a:t>
            </a:r>
            <a:r>
              <a:rPr lang="en-US" dirty="0">
                <a:latin typeface="Calibri" panose="020F0502020204030204" pitchFamily="34" charset="0"/>
                <a:ea typeface="Calibri" panose="020F0502020204030204" pitchFamily="34" charset="0"/>
                <a:cs typeface="Times New Roman" panose="02020603050405020304" pitchFamily="18" charset="0"/>
              </a:rPr>
              <a:t>total contact hours.  Out of the </a:t>
            </a:r>
            <a:r>
              <a:rPr lang="en-US" b="1" dirty="0">
                <a:latin typeface="Calibri" panose="020F0502020204030204" pitchFamily="34" charset="0"/>
                <a:ea typeface="Calibri" panose="020F0502020204030204" pitchFamily="34" charset="0"/>
                <a:cs typeface="Times New Roman" panose="02020603050405020304" pitchFamily="18" charset="0"/>
              </a:rPr>
              <a:t>10 gradates, we have placed 5 in jobs</a:t>
            </a:r>
            <a:r>
              <a:rPr lang="en-US" dirty="0">
                <a:latin typeface="Calibri" panose="020F0502020204030204" pitchFamily="34" charset="0"/>
                <a:ea typeface="Calibri" panose="020F0502020204030204" pitchFamily="34" charset="0"/>
                <a:cs typeface="Times New Roman" panose="02020603050405020304" pitchFamily="18" charset="0"/>
              </a:rPr>
              <a:t>.  The remaining students are still </a:t>
            </a:r>
            <a:r>
              <a:rPr lang="en-US" u="sng" dirty="0">
                <a:latin typeface="Calibri" panose="020F0502020204030204" pitchFamily="34" charset="0"/>
                <a:ea typeface="Calibri" panose="020F0502020204030204" pitchFamily="34" charset="0"/>
                <a:cs typeface="Times New Roman" panose="02020603050405020304" pitchFamily="18" charset="0"/>
              </a:rPr>
              <a:t>actively applying for jobs and sitting for interviews</a:t>
            </a:r>
            <a:r>
              <a:rPr lang="en-US" dirty="0">
                <a:latin typeface="Calibri" panose="020F0502020204030204" pitchFamily="34" charset="0"/>
                <a:ea typeface="Calibri" panose="020F0502020204030204" pitchFamily="34" charset="0"/>
                <a:cs typeface="Times New Roman" panose="02020603050405020304" pitchFamily="18" charset="0"/>
              </a:rPr>
              <a:t>.</a:t>
            </a:r>
          </a:p>
          <a:p>
            <a:pPr defTabSz="942289">
              <a:defRPr/>
            </a:pPr>
            <a:r>
              <a:rPr lang="en-US" dirty="0">
                <a:latin typeface="Calibri" panose="020F0502020204030204" pitchFamily="34" charset="0"/>
                <a:ea typeface="Calibri" panose="020F0502020204030204" pitchFamily="34" charset="0"/>
                <a:cs typeface="Times New Roman" panose="02020603050405020304" pitchFamily="18" charset="0"/>
              </a:rPr>
              <a:t>After appropriate classroom instruction, students participated in the following hands-on activities:</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Visited a </a:t>
            </a:r>
            <a:r>
              <a:rPr lang="en-US" b="1" dirty="0">
                <a:latin typeface="Calibri" panose="020F0502020204030204" pitchFamily="34" charset="0"/>
                <a:ea typeface="Calibri" panose="020F0502020204030204" pitchFamily="34" charset="0"/>
                <a:cs typeface="Times New Roman" panose="02020603050405020304" pitchFamily="18" charset="0"/>
              </a:rPr>
              <a:t>local monitoring well and practiced taking water samples </a:t>
            </a:r>
            <a:r>
              <a:rPr lang="en-US" dirty="0">
                <a:latin typeface="Calibri" panose="020F0502020204030204" pitchFamily="34" charset="0"/>
                <a:ea typeface="Calibri" panose="020F0502020204030204" pitchFamily="34" charset="0"/>
                <a:cs typeface="Times New Roman" panose="02020603050405020304" pitchFamily="18" charset="0"/>
              </a:rPr>
              <a:t>and completing necessary chain-of-custody paperwork for the lab </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Perform </a:t>
            </a:r>
            <a:r>
              <a:rPr lang="en-US" b="1" dirty="0">
                <a:latin typeface="Calibri" panose="020F0502020204030204" pitchFamily="34" charset="0"/>
                <a:ea typeface="Calibri" panose="020F0502020204030204" pitchFamily="34" charset="0"/>
                <a:cs typeface="Times New Roman" panose="02020603050405020304" pitchFamily="18" charset="0"/>
              </a:rPr>
              <a:t>surface sampling using a mold test kit </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Built a </a:t>
            </a:r>
            <a:r>
              <a:rPr lang="en-US" u="sng" dirty="0">
                <a:latin typeface="Calibri" panose="020F0502020204030204" pitchFamily="34" charset="0"/>
                <a:ea typeface="Calibri" panose="020F0502020204030204" pitchFamily="34" charset="0"/>
                <a:cs typeface="Times New Roman" panose="02020603050405020304" pitchFamily="18" charset="0"/>
              </a:rPr>
              <a:t>containment structure </a:t>
            </a:r>
            <a:r>
              <a:rPr lang="en-US" dirty="0">
                <a:latin typeface="Calibri" panose="020F0502020204030204" pitchFamily="34" charset="0"/>
                <a:ea typeface="Calibri" panose="020F0502020204030204" pitchFamily="34" charset="0"/>
                <a:cs typeface="Times New Roman" panose="02020603050405020304" pitchFamily="18" charset="0"/>
              </a:rPr>
              <a:t>for the simulated abatement of asbestos</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Practiced </a:t>
            </a:r>
            <a:r>
              <a:rPr lang="en-US" u="sng" dirty="0">
                <a:latin typeface="Calibri" panose="020F0502020204030204" pitchFamily="34" charset="0"/>
                <a:ea typeface="Calibri" panose="020F0502020204030204" pitchFamily="34" charset="0"/>
                <a:cs typeface="Times New Roman" panose="02020603050405020304" pitchFamily="18" charset="0"/>
              </a:rPr>
              <a:t>first aid, CPR and use of an AED </a:t>
            </a:r>
            <a:r>
              <a:rPr lang="en-US" dirty="0">
                <a:latin typeface="Calibri" panose="020F0502020204030204" pitchFamily="34" charset="0"/>
                <a:ea typeface="Calibri" panose="020F0502020204030204" pitchFamily="34" charset="0"/>
                <a:cs typeface="Times New Roman" panose="02020603050405020304" pitchFamily="18" charset="0"/>
              </a:rPr>
              <a:t>on manikins</a:t>
            </a:r>
          </a:p>
          <a:p>
            <a:pPr marL="353358" indent="-353358">
              <a:lnSpc>
                <a:spcPct val="107000"/>
              </a:lnSpc>
              <a:buFont typeface="Symbol" panose="05050102010706020507" pitchFamily="18" charset="2"/>
              <a:buChar char=""/>
            </a:pPr>
            <a:r>
              <a:rPr lang="en-US" u="sng" dirty="0">
                <a:latin typeface="Calibri" panose="020F0502020204030204" pitchFamily="34" charset="0"/>
                <a:ea typeface="Calibri" panose="020F0502020204030204" pitchFamily="34" charset="0"/>
                <a:cs typeface="Times New Roman" panose="02020603050405020304" pitchFamily="18" charset="0"/>
              </a:rPr>
              <a:t>Operated a forklift</a:t>
            </a:r>
            <a:r>
              <a:rPr lang="en-US" dirty="0">
                <a:latin typeface="Calibri" panose="020F0502020204030204" pitchFamily="34" charset="0"/>
                <a:ea typeface="Calibri" panose="020F0502020204030204" pitchFamily="34" charset="0"/>
                <a:cs typeface="Times New Roman" panose="02020603050405020304" pitchFamily="18" charset="0"/>
              </a:rPr>
              <a:t>, including pre-use inspections and maneuvering through an obstacle course</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Performed </a:t>
            </a:r>
            <a:r>
              <a:rPr lang="en-US" u="sng" dirty="0">
                <a:latin typeface="Calibri" panose="020F0502020204030204" pitchFamily="34" charset="0"/>
                <a:ea typeface="Calibri" panose="020F0502020204030204" pitchFamily="34" charset="0"/>
                <a:cs typeface="Times New Roman" panose="02020603050405020304" pitchFamily="18" charset="0"/>
              </a:rPr>
              <a:t>respirator fit testing, don &amp; doffing</a:t>
            </a:r>
            <a:r>
              <a:rPr lang="en-US" dirty="0">
                <a:latin typeface="Calibri" panose="020F0502020204030204" pitchFamily="34" charset="0"/>
                <a:ea typeface="Calibri" panose="020F0502020204030204" pitchFamily="34" charset="0"/>
                <a:cs typeface="Times New Roman" panose="02020603050405020304" pitchFamily="18" charset="0"/>
              </a:rPr>
              <a:t>, seal check and maintenance</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Used a </a:t>
            </a:r>
            <a:r>
              <a:rPr lang="en-US" u="sng" dirty="0">
                <a:latin typeface="Calibri" panose="020F0502020204030204" pitchFamily="34" charset="0"/>
                <a:ea typeface="Calibri" panose="020F0502020204030204" pitchFamily="34" charset="0"/>
                <a:cs typeface="Times New Roman" panose="02020603050405020304" pitchFamily="18" charset="0"/>
              </a:rPr>
              <a:t>Self-Contained Breathing Apparatus </a:t>
            </a:r>
            <a:r>
              <a:rPr lang="en-US" dirty="0">
                <a:latin typeface="Calibri" panose="020F0502020204030204" pitchFamily="34" charset="0"/>
                <a:ea typeface="Calibri" panose="020F0502020204030204" pitchFamily="34" charset="0"/>
                <a:cs typeface="Times New Roman" panose="02020603050405020304" pitchFamily="18" charset="0"/>
              </a:rPr>
              <a:t>(SCBA)</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Dressed out in </a:t>
            </a:r>
            <a:r>
              <a:rPr lang="en-US" u="sng" dirty="0">
                <a:latin typeface="Calibri" panose="020F0502020204030204" pitchFamily="34" charset="0"/>
                <a:ea typeface="Calibri" panose="020F0502020204030204" pitchFamily="34" charset="0"/>
                <a:cs typeface="Times New Roman" panose="02020603050405020304" pitchFamily="18" charset="0"/>
              </a:rPr>
              <a:t>HAZMAT Protection Level A – C gear</a:t>
            </a:r>
          </a:p>
          <a:p>
            <a:pPr marL="353358" indent="-35335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Corrected a </a:t>
            </a:r>
            <a:r>
              <a:rPr lang="en-US" u="sng" dirty="0">
                <a:latin typeface="Calibri" panose="020F0502020204030204" pitchFamily="34" charset="0"/>
                <a:ea typeface="Calibri" panose="020F0502020204030204" pitchFamily="34" charset="0"/>
                <a:cs typeface="Times New Roman" panose="02020603050405020304" pitchFamily="18" charset="0"/>
              </a:rPr>
              <a:t>simulated drum leak</a:t>
            </a:r>
          </a:p>
          <a:p>
            <a:pPr marL="353358" indent="-353358">
              <a:lnSpc>
                <a:spcPct val="107000"/>
              </a:lnSpc>
              <a:spcAft>
                <a:spcPts val="824"/>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Performed </a:t>
            </a:r>
            <a:r>
              <a:rPr lang="en-US" u="sng" dirty="0">
                <a:latin typeface="Calibri" panose="020F0502020204030204" pitchFamily="34" charset="0"/>
                <a:ea typeface="Calibri" panose="020F0502020204030204" pitchFamily="34" charset="0"/>
                <a:cs typeface="Times New Roman" panose="02020603050405020304" pitchFamily="18" charset="0"/>
              </a:rPr>
              <a:t>decontamination exercises</a:t>
            </a:r>
          </a:p>
          <a:p>
            <a:pPr defTabSz="942289">
              <a:defRPr/>
            </a:pPr>
            <a:r>
              <a:rPr lang="en-US" dirty="0">
                <a:latin typeface="Calibri" panose="020F0502020204030204" pitchFamily="34" charset="0"/>
                <a:ea typeface="Calibri" panose="020F0502020204030204" pitchFamily="34" charset="0"/>
                <a:cs typeface="Times New Roman" panose="02020603050405020304" pitchFamily="18" charset="0"/>
              </a:rPr>
              <a:t>Students </a:t>
            </a:r>
            <a:r>
              <a:rPr lang="en-US" b="1" dirty="0">
                <a:latin typeface="Calibri" panose="020F0502020204030204" pitchFamily="34" charset="0"/>
                <a:ea typeface="Calibri" panose="020F0502020204030204" pitchFamily="34" charset="0"/>
                <a:cs typeface="Times New Roman" panose="02020603050405020304" pitchFamily="18" charset="0"/>
              </a:rPr>
              <a:t>received 7 federally-recognized certifications</a:t>
            </a:r>
            <a:r>
              <a:rPr lang="en-US" dirty="0">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pPr defTabSz="471145"/>
            <a:fld id="{9A8BF6A1-CDF0-4FCF-862D-E1348B77361E}" type="slidenum">
              <a:rPr lang="en-US">
                <a:solidFill>
                  <a:prstClr val="black"/>
                </a:solidFill>
                <a:latin typeface="Calibri" panose="020F0502020204030204"/>
              </a:rPr>
              <a:pPr defTabSz="471145"/>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4127961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430213"/>
            <a:ext cx="5632450" cy="3168650"/>
          </a:xfrm>
        </p:spPr>
      </p:sp>
      <p:sp>
        <p:nvSpPr>
          <p:cNvPr id="3" name="Notes Placeholder 2"/>
          <p:cNvSpPr>
            <a:spLocks noGrp="1"/>
          </p:cNvSpPr>
          <p:nvPr>
            <p:ph type="body" idx="1"/>
          </p:nvPr>
        </p:nvSpPr>
        <p:spPr>
          <a:xfrm>
            <a:off x="710248" y="3775716"/>
            <a:ext cx="5681980" cy="4735274"/>
          </a:xfrm>
        </p:spPr>
        <p:txBody>
          <a:bodyPr/>
          <a:lstStyle/>
          <a:p>
            <a:r>
              <a:rPr lang="en-US" dirty="0">
                <a:cs typeface="Arial" panose="020B0604020202020204" pitchFamily="34" charset="0"/>
              </a:rPr>
              <a:t>Over the course of their training, we bring in </a:t>
            </a:r>
            <a:r>
              <a:rPr lang="en-US" b="1" dirty="0">
                <a:cs typeface="Arial" panose="020B0604020202020204" pitchFamily="34" charset="0"/>
              </a:rPr>
              <a:t>environmental employers during the students’ lunch hour – in a format of a Lunch and Learn </a:t>
            </a:r>
            <a:r>
              <a:rPr lang="en-US" dirty="0">
                <a:cs typeface="Arial" panose="020B0604020202020204" pitchFamily="34" charset="0"/>
              </a:rPr>
              <a:t>(FDOT, Terracon, SGS Engineering, </a:t>
            </a:r>
            <a:r>
              <a:rPr lang="en-US" dirty="0" err="1">
                <a:cs typeface="Arial" panose="020B0604020202020204" pitchFamily="34" charset="0"/>
              </a:rPr>
              <a:t>Eau</a:t>
            </a:r>
            <a:r>
              <a:rPr lang="en-US" dirty="0">
                <a:cs typeface="Arial" panose="020B0604020202020204" pitchFamily="34" charset="0"/>
              </a:rPr>
              <a:t> Gallie Electric, </a:t>
            </a:r>
            <a:r>
              <a:rPr lang="en-US" dirty="0" err="1">
                <a:cs typeface="Arial" panose="020B0604020202020204" pitchFamily="34" charset="0"/>
              </a:rPr>
              <a:t>etc</a:t>
            </a:r>
            <a:r>
              <a:rPr lang="en-US" dirty="0">
                <a:cs typeface="Arial" panose="020B0604020202020204" pitchFamily="34" charset="0"/>
              </a:rPr>
              <a:t>) - to talk to the students about their companies, what they do day-to-day, and jobs they are looking to fill (provides motivation for students and allows employers to meet students and for students asks questions – which has resulted in students getting hired); and then </a:t>
            </a:r>
            <a:r>
              <a:rPr lang="en-US" b="1" dirty="0">
                <a:cs typeface="Arial" panose="020B0604020202020204" pitchFamily="34" charset="0"/>
              </a:rPr>
              <a:t>upon graduation</a:t>
            </a:r>
            <a:r>
              <a:rPr lang="en-US" dirty="0">
                <a:cs typeface="Arial" panose="020B0604020202020204" pitchFamily="34" charset="0"/>
              </a:rPr>
              <a:t>, we sought to </a:t>
            </a:r>
            <a:r>
              <a:rPr lang="en-US" b="1" dirty="0">
                <a:cs typeface="Arial" panose="020B0604020202020204" pitchFamily="34" charset="0"/>
              </a:rPr>
              <a:t>place them into jobs </a:t>
            </a:r>
            <a:r>
              <a:rPr lang="en-US" dirty="0">
                <a:cs typeface="Arial" panose="020B0604020202020204" pitchFamily="34" charset="0"/>
              </a:rPr>
              <a:t>of their interest </a:t>
            </a:r>
            <a:r>
              <a:rPr lang="en-US" b="1" dirty="0">
                <a:cs typeface="Arial" panose="020B0604020202020204" pitchFamily="34" charset="0"/>
              </a:rPr>
              <a:t>preferably within the environmental health and safety field </a:t>
            </a:r>
            <a:r>
              <a:rPr lang="en-US" dirty="0">
                <a:cs typeface="Arial" panose="020B0604020202020204" pitchFamily="34" charset="0"/>
              </a:rPr>
              <a:t>(a few of them had jobs lined up prior to graduation)</a:t>
            </a:r>
          </a:p>
          <a:p>
            <a:endParaRPr lang="en-US" i="0" u="none" dirty="0"/>
          </a:p>
          <a:p>
            <a:r>
              <a:rPr lang="en-US" i="1" u="sng" dirty="0"/>
              <a:t>Placement Rate:</a:t>
            </a:r>
          </a:p>
          <a:p>
            <a:r>
              <a:rPr lang="en-US" dirty="0"/>
              <a:t>In the first year of the ECWT Program, we </a:t>
            </a:r>
            <a:r>
              <a:rPr lang="en-US" b="1" dirty="0"/>
              <a:t>placed 67% </a:t>
            </a:r>
            <a:r>
              <a:rPr lang="en-US" dirty="0"/>
              <a:t>of the graduates. This is slightly </a:t>
            </a:r>
            <a:r>
              <a:rPr lang="en-US" b="1" dirty="0"/>
              <a:t>lower than our goal of a 70% placement rate </a:t>
            </a:r>
            <a:r>
              <a:rPr lang="en-US" dirty="0"/>
              <a:t>and we attribute this to COVID-19.  Our second cohort in particular had lower placement rates than desired. </a:t>
            </a:r>
          </a:p>
          <a:p>
            <a:endParaRPr lang="en-US" dirty="0"/>
          </a:p>
          <a:p>
            <a:r>
              <a:rPr lang="en-US" dirty="0"/>
              <a:t>The </a:t>
            </a:r>
            <a:r>
              <a:rPr lang="en-US" b="1" dirty="0"/>
              <a:t>table you see displays </a:t>
            </a:r>
            <a:r>
              <a:rPr lang="en-US" dirty="0"/>
              <a:t>the type of </a:t>
            </a:r>
            <a:r>
              <a:rPr lang="en-US" u="sng" dirty="0"/>
              <a:t>employment, the hourly wage/salary, and they type </a:t>
            </a:r>
            <a:r>
              <a:rPr lang="en-US" dirty="0"/>
              <a:t>of work that they are engaged in.</a:t>
            </a:r>
          </a:p>
          <a:p>
            <a:endParaRPr lang="en-US" dirty="0"/>
          </a:p>
          <a:p>
            <a:r>
              <a:rPr lang="en-US" dirty="0"/>
              <a:t> The </a:t>
            </a:r>
            <a:r>
              <a:rPr lang="en-US" b="1" dirty="0"/>
              <a:t>average hourly pay rate </a:t>
            </a:r>
            <a:r>
              <a:rPr lang="en-US" dirty="0"/>
              <a:t>for the </a:t>
            </a:r>
            <a:r>
              <a:rPr lang="en-US" b="1" dirty="0"/>
              <a:t>12 employed graduates is $16.25</a:t>
            </a:r>
            <a:r>
              <a:rPr lang="en-US" dirty="0"/>
              <a:t>, which is </a:t>
            </a:r>
            <a:r>
              <a:rPr lang="en-US" b="1" dirty="0"/>
              <a:t>greater than our goal </a:t>
            </a:r>
            <a:r>
              <a:rPr lang="en-US" dirty="0"/>
              <a:t>of a starting wage </a:t>
            </a:r>
            <a:r>
              <a:rPr lang="en-US" u="sng" dirty="0"/>
              <a:t>of $14.00 per hour.</a:t>
            </a:r>
          </a:p>
          <a:p>
            <a:pPr marL="176679" indent="-176679">
              <a:buFont typeface="Arial" panose="020B0604020202020204" pitchFamily="34" charset="0"/>
              <a:buChar char="•"/>
            </a:pPr>
            <a:r>
              <a:rPr lang="en-US" dirty="0"/>
              <a:t>A few of the cohort </a:t>
            </a:r>
            <a:r>
              <a:rPr lang="en-US" u="sng" dirty="0"/>
              <a:t>graduates desired to wait out the additional COVID unemployment benefits </a:t>
            </a:r>
            <a:r>
              <a:rPr lang="en-US" dirty="0"/>
              <a:t>prior to looking for a job, and when that benefit concludes, we expect they will enter the job market and become employed. We will continue to monitor their situation and will assist them with job placement services when they are ready to work.</a:t>
            </a:r>
          </a:p>
        </p:txBody>
      </p:sp>
      <p:sp>
        <p:nvSpPr>
          <p:cNvPr id="4" name="Slide Number Placeholder 3"/>
          <p:cNvSpPr>
            <a:spLocks noGrp="1"/>
          </p:cNvSpPr>
          <p:nvPr>
            <p:ph type="sldNum" sz="quarter" idx="5"/>
          </p:nvPr>
        </p:nvSpPr>
        <p:spPr/>
        <p:txBody>
          <a:bodyPr/>
          <a:lstStyle/>
          <a:p>
            <a:pPr defTabSz="471145"/>
            <a:fld id="{9A8BF6A1-CDF0-4FCF-862D-E1348B77361E}" type="slidenum">
              <a:rPr lang="en-US">
                <a:solidFill>
                  <a:prstClr val="black"/>
                </a:solidFill>
                <a:latin typeface="Calibri" panose="020F0502020204030204"/>
              </a:rPr>
              <a:pPr defTabSz="471145"/>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84232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296863"/>
            <a:ext cx="5634037" cy="3168650"/>
          </a:xfrm>
        </p:spPr>
      </p:sp>
      <p:sp>
        <p:nvSpPr>
          <p:cNvPr id="3" name="Notes Placeholder 2"/>
          <p:cNvSpPr>
            <a:spLocks noGrp="1"/>
          </p:cNvSpPr>
          <p:nvPr>
            <p:ph type="body" idx="1"/>
          </p:nvPr>
        </p:nvSpPr>
        <p:spPr>
          <a:xfrm>
            <a:off x="827848" y="3640719"/>
            <a:ext cx="5681980" cy="5330490"/>
          </a:xfrm>
        </p:spPr>
        <p:txBody>
          <a:bodyPr/>
          <a:lstStyle/>
          <a:p>
            <a:r>
              <a:rPr lang="en-US" dirty="0">
                <a:cs typeface="Arial" panose="020B0604020202020204" pitchFamily="34" charset="0"/>
              </a:rPr>
              <a:t>To further describe our trainees - the pie chart on the left displays the types of occupations in which our students have gained employment.</a:t>
            </a:r>
          </a:p>
          <a:p>
            <a:endParaRPr lang="en-US" dirty="0">
              <a:cs typeface="Arial" panose="020B0604020202020204" pitchFamily="34" charset="0"/>
            </a:endParaRPr>
          </a:p>
          <a:p>
            <a:r>
              <a:rPr lang="en-US" dirty="0">
                <a:cs typeface="Arial" panose="020B0604020202020204" pitchFamily="34" charset="0"/>
              </a:rPr>
              <a:t>As I previously mentioned, 67% of our students were placed into jobs, so you can see the types of occupations in how it breaks out (which is everything other than that 33% - students who have not yet been placed); </a:t>
            </a:r>
          </a:p>
          <a:p>
            <a:pPr marL="182068" indent="-182068">
              <a:buFont typeface="Arial" panose="020B0604020202020204" pitchFamily="34" charset="0"/>
              <a:buChar char="•"/>
            </a:pPr>
            <a:r>
              <a:rPr lang="en-US" dirty="0">
                <a:cs typeface="Arial" panose="020B0604020202020204" pitchFamily="34" charset="0"/>
              </a:rPr>
              <a:t>most of our students gained employment in the environmental field (</a:t>
            </a:r>
            <a:r>
              <a:rPr lang="en-US" b="1" dirty="0">
                <a:cs typeface="Arial" panose="020B0604020202020204" pitchFamily="34" charset="0"/>
              </a:rPr>
              <a:t>17%) such as emergency response clean-up; city water line maintenance tech</a:t>
            </a:r>
            <a:r>
              <a:rPr lang="en-US" dirty="0">
                <a:cs typeface="Arial" panose="020B0604020202020204" pitchFamily="34" charset="0"/>
              </a:rPr>
              <a:t>; as well as </a:t>
            </a:r>
            <a:r>
              <a:rPr lang="en-US" b="1" dirty="0">
                <a:cs typeface="Arial" panose="020B0604020202020204" pitchFamily="34" charset="0"/>
              </a:rPr>
              <a:t>other types of jobs (17%) – consisting of phone surveyor </a:t>
            </a:r>
            <a:r>
              <a:rPr lang="en-US" dirty="0">
                <a:cs typeface="Arial" panose="020B0604020202020204" pitchFamily="34" charset="0"/>
              </a:rPr>
              <a:t>(one student had a sales background and wanted to remain in that type of field), </a:t>
            </a:r>
            <a:r>
              <a:rPr lang="en-US" b="1" dirty="0">
                <a:cs typeface="Arial" panose="020B0604020202020204" pitchFamily="34" charset="0"/>
              </a:rPr>
              <a:t>production tech (dealing with fiberglass and boats</a:t>
            </a:r>
            <a:r>
              <a:rPr lang="en-US" dirty="0">
                <a:cs typeface="Arial" panose="020B0604020202020204" pitchFamily="34" charset="0"/>
              </a:rPr>
              <a:t>); and one students works as an </a:t>
            </a:r>
            <a:r>
              <a:rPr lang="en-US" b="1" i="1" dirty="0">
                <a:cs typeface="Arial" panose="020B0604020202020204" pitchFamily="34" charset="0"/>
              </a:rPr>
              <a:t>admin assistant</a:t>
            </a:r>
            <a:r>
              <a:rPr lang="en-US" b="1" dirty="0">
                <a:cs typeface="Arial" panose="020B0604020202020204" pitchFamily="34" charset="0"/>
              </a:rPr>
              <a:t> for </a:t>
            </a:r>
            <a:r>
              <a:rPr lang="en-US" dirty="0">
                <a:cs typeface="Arial" panose="020B0604020202020204" pitchFamily="34" charset="0"/>
              </a:rPr>
              <a:t>an environmental training company</a:t>
            </a:r>
          </a:p>
          <a:p>
            <a:endParaRPr lang="en-US" dirty="0">
              <a:cs typeface="Arial" panose="020B0604020202020204" pitchFamily="34" charset="0"/>
            </a:endParaRPr>
          </a:p>
          <a:p>
            <a:r>
              <a:rPr lang="en-US" dirty="0">
                <a:cs typeface="Arial" panose="020B0604020202020204" pitchFamily="34" charset="0"/>
              </a:rPr>
              <a:t>Other students gained employment as </a:t>
            </a:r>
            <a:r>
              <a:rPr lang="en-US" b="1" dirty="0">
                <a:cs typeface="Arial" panose="020B0604020202020204" pitchFamily="34" charset="0"/>
              </a:rPr>
              <a:t>laborers and clerks (11%); </a:t>
            </a:r>
            <a:r>
              <a:rPr lang="en-US" dirty="0">
                <a:cs typeface="Arial" panose="020B0604020202020204" pitchFamily="34" charset="0"/>
              </a:rPr>
              <a:t>and one gained employment as an </a:t>
            </a:r>
            <a:r>
              <a:rPr lang="en-US" b="1" dirty="0">
                <a:cs typeface="Arial" panose="020B0604020202020204" pitchFamily="34" charset="0"/>
              </a:rPr>
              <a:t>engineer </a:t>
            </a:r>
            <a:r>
              <a:rPr lang="en-US" dirty="0">
                <a:cs typeface="Arial" panose="020B0604020202020204" pitchFamily="34" charset="0"/>
              </a:rPr>
              <a:t>(she had a master’s degree, but didn’t have any luck when applying for jobs prior to our program), while </a:t>
            </a:r>
            <a:r>
              <a:rPr lang="en-US" b="1" dirty="0">
                <a:cs typeface="Arial" panose="020B0604020202020204" pitchFamily="34" charset="0"/>
              </a:rPr>
              <a:t>another student became a stocker</a:t>
            </a:r>
            <a:r>
              <a:rPr lang="en-US" dirty="0">
                <a:cs typeface="Arial" panose="020B0604020202020204" pitchFamily="34" charset="0"/>
              </a:rPr>
              <a:t> at a store (so, although some didn’t gain employment directly in the env health/safety field, our training opened up the opportunity for them to gain employment – which is a start).  </a:t>
            </a:r>
          </a:p>
          <a:p>
            <a:endParaRPr lang="en-US" dirty="0">
              <a:cs typeface="Arial" panose="020B0604020202020204" pitchFamily="34" charset="0"/>
            </a:endParaRPr>
          </a:p>
          <a:p>
            <a:r>
              <a:rPr lang="en-US" dirty="0">
                <a:cs typeface="Arial" panose="020B0604020202020204" pitchFamily="34" charset="0"/>
              </a:rPr>
              <a:t>The pie chart on the right represents age groups of our students, you will see that </a:t>
            </a:r>
            <a:r>
              <a:rPr lang="en-US" b="1" dirty="0">
                <a:cs typeface="Arial" panose="020B0604020202020204" pitchFamily="34" charset="0"/>
              </a:rPr>
              <a:t>the majority of our students (28%) tend to range in ages from 20-25 years old</a:t>
            </a:r>
            <a:r>
              <a:rPr lang="en-US" dirty="0">
                <a:cs typeface="Arial" panose="020B0604020202020204" pitchFamily="34" charset="0"/>
              </a:rPr>
              <a:t>, followed by ages 31-40 (17%)….while the least dominated age group ranged between 51 and 60.</a:t>
            </a:r>
          </a:p>
          <a:p>
            <a:endParaRPr lang="en-US" dirty="0"/>
          </a:p>
        </p:txBody>
      </p:sp>
      <p:sp>
        <p:nvSpPr>
          <p:cNvPr id="4" name="Slide Number Placeholder 3"/>
          <p:cNvSpPr>
            <a:spLocks noGrp="1"/>
          </p:cNvSpPr>
          <p:nvPr>
            <p:ph type="sldNum" sz="quarter" idx="5"/>
          </p:nvPr>
        </p:nvSpPr>
        <p:spPr/>
        <p:txBody>
          <a:bodyPr/>
          <a:lstStyle/>
          <a:p>
            <a:pPr defTabSz="471145"/>
            <a:fld id="{9A8BF6A1-CDF0-4FCF-862D-E1348B77361E}" type="slidenum">
              <a:rPr lang="en-US">
                <a:solidFill>
                  <a:prstClr val="black"/>
                </a:solidFill>
                <a:latin typeface="Calibri" panose="020F0502020204030204"/>
              </a:rPr>
              <a:pPr defTabSz="471145"/>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69167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This graph describes the </a:t>
            </a:r>
            <a:r>
              <a:rPr lang="en-US" b="1" dirty="0">
                <a:cs typeface="Arial" panose="020B0604020202020204" pitchFamily="34" charset="0"/>
              </a:rPr>
              <a:t>demographics of our trainees and is comprised of different categories (represented as %)</a:t>
            </a:r>
            <a:r>
              <a:rPr lang="en-US" dirty="0">
                <a:cs typeface="Arial" panose="020B0604020202020204" pitchFamily="34" charset="0"/>
              </a:rPr>
              <a:t>:</a:t>
            </a:r>
          </a:p>
          <a:p>
            <a:pPr marL="182068" indent="-182068">
              <a:buFont typeface="Arial" panose="020B0604020202020204" pitchFamily="34" charset="0"/>
              <a:buChar char="•"/>
            </a:pPr>
            <a:r>
              <a:rPr lang="en-US" dirty="0">
                <a:cs typeface="Arial" panose="020B0604020202020204" pitchFamily="34" charset="0"/>
              </a:rPr>
              <a:t>The data you see here consists of the 2 cohorts – which represents a total of 18 students: where, </a:t>
            </a:r>
            <a:r>
              <a:rPr lang="en-US" b="1" dirty="0">
                <a:cs typeface="Arial" panose="020B0604020202020204" pitchFamily="34" charset="0"/>
              </a:rPr>
              <a:t>61%</a:t>
            </a:r>
            <a:r>
              <a:rPr lang="en-US" dirty="0">
                <a:cs typeface="Arial" panose="020B0604020202020204" pitchFamily="34" charset="0"/>
              </a:rPr>
              <a:t> of the students were male</a:t>
            </a:r>
            <a:r>
              <a:rPr lang="en-US" b="1" dirty="0">
                <a:cs typeface="Arial" panose="020B0604020202020204" pitchFamily="34" charset="0"/>
              </a:rPr>
              <a:t>; 44% </a:t>
            </a:r>
            <a:r>
              <a:rPr lang="en-US" dirty="0">
                <a:cs typeface="Arial" panose="020B0604020202020204" pitchFamily="34" charset="0"/>
              </a:rPr>
              <a:t>were Black/African American and </a:t>
            </a:r>
            <a:r>
              <a:rPr lang="en-US" b="1" dirty="0">
                <a:cs typeface="Arial" panose="020B0604020202020204" pitchFamily="34" charset="0"/>
              </a:rPr>
              <a:t>50%</a:t>
            </a:r>
            <a:r>
              <a:rPr lang="en-US" dirty="0">
                <a:cs typeface="Arial" panose="020B0604020202020204" pitchFamily="34" charset="0"/>
              </a:rPr>
              <a:t> were Caucasian/Other</a:t>
            </a:r>
          </a:p>
          <a:p>
            <a:pPr marL="182068" indent="-182068">
              <a:buFont typeface="Arial" panose="020B0604020202020204" pitchFamily="34" charset="0"/>
              <a:buChar char="•"/>
            </a:pPr>
            <a:r>
              <a:rPr lang="en-US" dirty="0">
                <a:cs typeface="Arial" panose="020B0604020202020204" pitchFamily="34" charset="0"/>
              </a:rPr>
              <a:t>Almost all of our students had at least a high school diploma </a:t>
            </a:r>
            <a:r>
              <a:rPr lang="en-US" b="1" dirty="0">
                <a:cs typeface="Arial" panose="020B0604020202020204" pitchFamily="34" charset="0"/>
              </a:rPr>
              <a:t>(at 94%)</a:t>
            </a:r>
          </a:p>
          <a:p>
            <a:pPr marL="182068" indent="-182068">
              <a:buFont typeface="Arial" panose="020B0604020202020204" pitchFamily="34" charset="0"/>
              <a:buChar char="•"/>
            </a:pPr>
            <a:endParaRPr lang="en-US" dirty="0">
              <a:cs typeface="Arial" panose="020B0604020202020204" pitchFamily="34" charset="0"/>
            </a:endParaRPr>
          </a:p>
          <a:p>
            <a:pPr marL="182068" indent="-182068">
              <a:buFont typeface="Arial" panose="020B0604020202020204" pitchFamily="34" charset="0"/>
              <a:buChar char="•"/>
            </a:pPr>
            <a:r>
              <a:rPr lang="en-US" dirty="0">
                <a:cs typeface="Arial" panose="020B0604020202020204" pitchFamily="34" charset="0"/>
              </a:rPr>
              <a:t>We currently have a </a:t>
            </a:r>
            <a:r>
              <a:rPr lang="en-US" b="1" dirty="0">
                <a:cs typeface="Arial" panose="020B0604020202020204" pitchFamily="34" charset="0"/>
              </a:rPr>
              <a:t>67% job placement rate, </a:t>
            </a:r>
            <a:r>
              <a:rPr lang="en-US" dirty="0">
                <a:cs typeface="Arial" panose="020B0604020202020204" pitchFamily="34" charset="0"/>
              </a:rPr>
              <a:t>while the remaining 33% are still actively applying for jobs of their interests and are receiving interviews</a:t>
            </a:r>
          </a:p>
          <a:p>
            <a:pPr marL="182068" indent="-182068">
              <a:buFont typeface="Arial" panose="020B0604020202020204" pitchFamily="34" charset="0"/>
              <a:buChar char="•"/>
            </a:pPr>
            <a:endParaRPr lang="en-US" dirty="0">
              <a:cs typeface="Arial" panose="020B0604020202020204" pitchFamily="34" charset="0"/>
            </a:endParaRPr>
          </a:p>
          <a:p>
            <a:pPr marL="182068" indent="-182068">
              <a:buFont typeface="Arial" panose="020B0604020202020204" pitchFamily="34" charset="0"/>
              <a:buChar char="•"/>
            </a:pPr>
            <a:r>
              <a:rPr lang="en-US" dirty="0">
                <a:cs typeface="Arial" panose="020B0604020202020204" pitchFamily="34" charset="0"/>
              </a:rPr>
              <a:t>Before starting our program, </a:t>
            </a:r>
            <a:r>
              <a:rPr lang="en-US" b="1" dirty="0">
                <a:cs typeface="Arial" panose="020B0604020202020204" pitchFamily="34" charset="0"/>
              </a:rPr>
              <a:t>72%</a:t>
            </a:r>
            <a:r>
              <a:rPr lang="en-US" dirty="0">
                <a:cs typeface="Arial" panose="020B0604020202020204" pitchFamily="34" charset="0"/>
              </a:rPr>
              <a:t> of the students stated that they were </a:t>
            </a:r>
            <a:r>
              <a:rPr lang="en-US" b="1" dirty="0">
                <a:cs typeface="Arial" panose="020B0604020202020204" pitchFamily="34" charset="0"/>
              </a:rPr>
              <a:t>unemployed and 28% stated </a:t>
            </a:r>
            <a:r>
              <a:rPr lang="en-US" dirty="0">
                <a:cs typeface="Arial" panose="020B0604020202020204" pitchFamily="34" charset="0"/>
              </a:rPr>
              <a:t>that they were </a:t>
            </a:r>
            <a:r>
              <a:rPr lang="en-US" b="1" dirty="0">
                <a:cs typeface="Arial" panose="020B0604020202020204" pitchFamily="34" charset="0"/>
              </a:rPr>
              <a:t>underemployed</a:t>
            </a:r>
            <a:r>
              <a:rPr lang="en-US" dirty="0">
                <a:cs typeface="Arial" panose="020B0604020202020204" pitchFamily="34" charset="0"/>
              </a:rPr>
              <a:t> (working, but jobs are lower-paid and doesn’t meet their actual training or financial needs or have a limited amount of hours)</a:t>
            </a:r>
          </a:p>
          <a:p>
            <a:pPr marL="182068" indent="-182068">
              <a:buFont typeface="Arial" panose="020B0604020202020204" pitchFamily="34" charset="0"/>
              <a:buChar char="•"/>
            </a:pPr>
            <a:endParaRPr lang="en-US" dirty="0">
              <a:cs typeface="Arial" panose="020B0604020202020204" pitchFamily="34" charset="0"/>
            </a:endParaRPr>
          </a:p>
          <a:p>
            <a:pPr marL="182068" indent="-182068">
              <a:buFont typeface="Arial" panose="020B0604020202020204" pitchFamily="34" charset="0"/>
              <a:buChar char="•"/>
            </a:pPr>
            <a:r>
              <a:rPr lang="en-US" dirty="0">
                <a:cs typeface="Arial" panose="020B0604020202020204" pitchFamily="34" charset="0"/>
              </a:rPr>
              <a:t>The majority of our students graduated our program </a:t>
            </a:r>
            <a:r>
              <a:rPr lang="en-US" b="1" dirty="0">
                <a:cs typeface="Arial" panose="020B0604020202020204" pitchFamily="34" charset="0"/>
              </a:rPr>
              <a:t>(89%)</a:t>
            </a:r>
          </a:p>
          <a:p>
            <a:endParaRPr lang="en-US" dirty="0">
              <a:latin typeface="+mj-lt"/>
            </a:endParaRPr>
          </a:p>
        </p:txBody>
      </p:sp>
      <p:sp>
        <p:nvSpPr>
          <p:cNvPr id="4" name="Slide Number Placeholder 3"/>
          <p:cNvSpPr>
            <a:spLocks noGrp="1"/>
          </p:cNvSpPr>
          <p:nvPr>
            <p:ph type="sldNum" sz="quarter" idx="5"/>
          </p:nvPr>
        </p:nvSpPr>
        <p:spPr/>
        <p:txBody>
          <a:bodyPr/>
          <a:lstStyle/>
          <a:p>
            <a:pPr defTabSz="471145"/>
            <a:fld id="{9A8BF6A1-CDF0-4FCF-862D-E1348B77361E}" type="slidenum">
              <a:rPr lang="en-US">
                <a:solidFill>
                  <a:prstClr val="black"/>
                </a:solidFill>
                <a:latin typeface="Calibri" panose="020F0502020204030204"/>
              </a:rPr>
              <a:pPr defTabSz="471145"/>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16202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492125"/>
            <a:ext cx="5634038" cy="3168650"/>
          </a:xfrm>
        </p:spPr>
      </p:sp>
      <p:sp>
        <p:nvSpPr>
          <p:cNvPr id="3" name="Notes Placeholder 2"/>
          <p:cNvSpPr>
            <a:spLocks noGrp="1"/>
          </p:cNvSpPr>
          <p:nvPr>
            <p:ph type="body" idx="1"/>
          </p:nvPr>
        </p:nvSpPr>
        <p:spPr>
          <a:xfrm>
            <a:off x="772143" y="3837079"/>
            <a:ext cx="5681980" cy="4293464"/>
          </a:xfrm>
        </p:spPr>
        <p:txBody>
          <a:bodyPr/>
          <a:lstStyle/>
          <a:p>
            <a:pPr defTabSz="942289">
              <a:defRPr/>
            </a:pPr>
            <a:r>
              <a:rPr lang="en-US" dirty="0">
                <a:ea typeface="Calibri" panose="020F0502020204030204" pitchFamily="34" charset="0"/>
                <a:cs typeface="Times New Roman" panose="02020603050405020304" pitchFamily="18" charset="0"/>
              </a:rPr>
              <a:t>At the conclusion of our environmental cohorts we like to identify a few “star students” and tell their story in the form of a “graduate profile”. So many of the students had to overcome serious life hurdles to reach their current level of success. These profiles are used as marketing collateral to promote the effectiveness of the ECWT Program to potential cohort students and hiring employers. </a:t>
            </a:r>
          </a:p>
          <a:p>
            <a:endParaRPr lang="en-US" dirty="0"/>
          </a:p>
          <a:p>
            <a:r>
              <a:rPr lang="en-US" b="1" dirty="0"/>
              <a:t>Stephanie</a:t>
            </a:r>
            <a:r>
              <a:rPr lang="en-US" dirty="0"/>
              <a:t> – migrated to the U.S. in 2019; she settled in Los Angeles and was newly married – everything seemed to be going well until COVID – she lost her job, and then she and her husband moved to Florida.  But, the lost income, the relocation, and COVID-related stress led to her being involved in an abusive relationship and she ended up in a homeless shelter, filled with discouragement (no home, no job, no money, no relatives here in the U.S.); while at the shelter, she saw the SWA ECWTP flyer and knew that she couldn’t miss the opportunity since she had been applying for a job for more than a year without receiving any offers.</a:t>
            </a:r>
          </a:p>
          <a:p>
            <a:r>
              <a:rPr lang="en-US" dirty="0"/>
              <a:t>  </a:t>
            </a:r>
          </a:p>
          <a:p>
            <a:pPr marL="176679" indent="-176679">
              <a:buFont typeface="Arial" panose="020B0604020202020204" pitchFamily="34" charset="0"/>
              <a:buChar char="•"/>
            </a:pPr>
            <a:r>
              <a:rPr lang="en-US" dirty="0"/>
              <a:t>A couple weeks into the cohort, David introduced Stephanie to a company called NORMI (National Organization of Mold Remediators and Inspectors), which was a great fit – offered her a full-time position in Ft. Lauderdale.  She said she felt at peace again after so many dark days that she had and she stated “With the beautiful work that SWA is doing, they are not only helping people to be employable, but also helping our family members to enjoy a quality of life and to enjoy fair and dignified living conditions through economic stability.”</a:t>
            </a:r>
          </a:p>
          <a:p>
            <a:pPr marL="176679" indent="-176679">
              <a:buFont typeface="Arial" panose="020B0604020202020204" pitchFamily="34" charset="0"/>
              <a:buChar char="•"/>
            </a:pPr>
            <a:endParaRPr lang="en-US" dirty="0"/>
          </a:p>
          <a:p>
            <a:r>
              <a:rPr lang="en-US" b="1" dirty="0"/>
              <a:t>Vincent </a:t>
            </a:r>
            <a:r>
              <a:rPr lang="en-US" dirty="0"/>
              <a:t>– grew up in the streets of St. Petersburg with the wrong crowd; been to </a:t>
            </a:r>
            <a:r>
              <a:rPr lang="en-US" b="1" dirty="0"/>
              <a:t>jail 14 times and went to prison twice</a:t>
            </a:r>
            <a:r>
              <a:rPr lang="en-US" dirty="0"/>
              <a:t>; he wanted to change his life and he knew he needed to leave St. Pete and leave his friends, so he and his wife and daughter relocated to Titusville 4 </a:t>
            </a:r>
            <a:r>
              <a:rPr lang="en-US" dirty="0" err="1"/>
              <a:t>yrs</a:t>
            </a:r>
            <a:r>
              <a:rPr lang="en-US" dirty="0"/>
              <a:t> ago (Brevard County); Now, at 32 </a:t>
            </a:r>
            <a:r>
              <a:rPr lang="en-US" dirty="0" err="1"/>
              <a:t>yrs</a:t>
            </a:r>
            <a:r>
              <a:rPr lang="en-US" dirty="0"/>
              <a:t> old, it’s been 8 </a:t>
            </a:r>
            <a:r>
              <a:rPr lang="en-US" dirty="0" err="1"/>
              <a:t>yrs</a:t>
            </a:r>
            <a:r>
              <a:rPr lang="en-US" dirty="0"/>
              <a:t> since his last conviction.</a:t>
            </a:r>
          </a:p>
          <a:p>
            <a:endParaRPr lang="en-US" dirty="0"/>
          </a:p>
          <a:p>
            <a:pPr marL="176679" indent="-176679">
              <a:buFont typeface="Arial" panose="020B0604020202020204" pitchFamily="34" charset="0"/>
              <a:buChar char="•"/>
            </a:pPr>
            <a:r>
              <a:rPr lang="en-US" dirty="0"/>
              <a:t>Vincent was working with CareerSource when a staff person suggested that he attend the cohort –he was in between his thoughts on doing so because he had tried so many different options before to find stable employment, but was not having much luck; he was actually working at a job at the time and decided to quit his job to attend the training, and within a week of graduating the class, he had 2 job offers from employers who were eager to hire him and he decided to take the job at an environmental company called ACT Environmental – emergency cleanups (spills, etc.); </a:t>
            </a:r>
          </a:p>
          <a:p>
            <a:pPr algn="l"/>
            <a:endParaRPr lang="en-US" dirty="0"/>
          </a:p>
          <a:p>
            <a:pPr marL="176679" indent="-176679">
              <a:buFont typeface="Arial" panose="020B0604020202020204" pitchFamily="34" charset="0"/>
              <a:buChar char="•"/>
            </a:pPr>
            <a:r>
              <a:rPr lang="en-US" dirty="0"/>
              <a:t>Vincent stated that “I felt really fortunate to take the class. It helped my self-esteem. You meet a lot of great people who really want to see you succeed and it feels good to be a part of that. If they can help me, they can help anybody.”</a:t>
            </a:r>
          </a:p>
          <a:p>
            <a:pPr algn="l"/>
            <a:endParaRPr lang="en-US" dirty="0"/>
          </a:p>
          <a:p>
            <a:pPr marL="176679" indent="-176679">
              <a:buFont typeface="Arial" panose="020B0604020202020204" pitchFamily="34" charset="0"/>
              <a:buChar char="•"/>
            </a:pPr>
            <a:r>
              <a:rPr lang="en-US" dirty="0"/>
              <a:t>His advice to future students was to “Don’t give up! The course work was difficult at times, but its worth it to stick with the program.” Vincent explained further, “The class goes by really fast, stick with it and don’t get discouraged because these people will help you and you’ll get that environmental job.”</a:t>
            </a:r>
          </a:p>
          <a:p>
            <a:pPr algn="l"/>
            <a:endParaRPr lang="en-US" dirty="0"/>
          </a:p>
          <a:p>
            <a:pPr marL="176679" indent="-176679">
              <a:buFont typeface="Arial" panose="020B0604020202020204" pitchFamily="34" charset="0"/>
              <a:buChar char="•"/>
            </a:pPr>
            <a:r>
              <a:rPr lang="en-US" dirty="0"/>
              <a:t>So, as you can see, we are really making a difference </a:t>
            </a:r>
            <a:r>
              <a:rPr lang="en-US" b="1" dirty="0"/>
              <a:t>in the lives of those who reside in low-income, overburdened communities </a:t>
            </a:r>
            <a:r>
              <a:rPr lang="en-US" dirty="0"/>
              <a:t>by training them in environmental health and safety and placing them into jobs that can </a:t>
            </a:r>
            <a:r>
              <a:rPr lang="en-US" u="sng" dirty="0"/>
              <a:t>contribute to the mitigation of pollution and aftermath of natural disasters</a:t>
            </a:r>
            <a:r>
              <a:rPr lang="en-US" dirty="0"/>
              <a:t>.</a:t>
            </a:r>
          </a:p>
          <a:p>
            <a:endParaRPr lang="en-US" dirty="0"/>
          </a:p>
        </p:txBody>
      </p:sp>
      <p:sp>
        <p:nvSpPr>
          <p:cNvPr id="4" name="Slide Number Placeholder 3"/>
          <p:cNvSpPr>
            <a:spLocks noGrp="1"/>
          </p:cNvSpPr>
          <p:nvPr>
            <p:ph type="sldNum" sz="quarter" idx="5"/>
          </p:nvPr>
        </p:nvSpPr>
        <p:spPr/>
        <p:txBody>
          <a:bodyPr/>
          <a:lstStyle/>
          <a:p>
            <a:pPr defTabSz="471145"/>
            <a:fld id="{9A8BF6A1-CDF0-4FCF-862D-E1348B77361E}" type="slidenum">
              <a:rPr lang="en-US">
                <a:solidFill>
                  <a:prstClr val="black"/>
                </a:solidFill>
                <a:latin typeface="Calibri" panose="020F0502020204030204"/>
              </a:rPr>
              <a:pPr defTabSz="471145"/>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26721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fontAlgn="base">
              <a:spcBef>
                <a:spcPct val="0"/>
              </a:spcBef>
              <a:spcAft>
                <a:spcPct val="0"/>
              </a:spcAft>
            </a:pPr>
            <a:fld id="{2B3E7481-E2F2-47AF-B156-06843D918A8C}" type="slidenum">
              <a:rPr lang="en-US">
                <a:solidFill>
                  <a:prstClr val="black"/>
                </a:solidFill>
                <a:latin typeface="Calibri" pitchFamily="34" charset="0"/>
                <a:cs typeface="Arial" charset="0"/>
              </a:rPr>
              <a:pPr defTabSz="942289" fontAlgn="base">
                <a:spcBef>
                  <a:spcPct val="0"/>
                </a:spcBef>
                <a:spcAft>
                  <a:spcPct val="0"/>
                </a:spcAft>
              </a:pPr>
              <a:t>17</a:t>
            </a:fld>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43885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pPr>
            <a:fld id="{232151C7-8116-4BB1-BDB1-873481A3D768}" type="slidenum">
              <a:rPr lang="en-AU">
                <a:solidFill>
                  <a:prstClr val="black"/>
                </a:solidFill>
                <a:latin typeface="Calibri" pitchFamily="34" charset="0"/>
                <a:cs typeface="Arial" charset="0"/>
              </a:rPr>
              <a:pPr defTabSz="942289" fontAlgn="base">
                <a:spcBef>
                  <a:spcPct val="0"/>
                </a:spcBef>
                <a:spcAft>
                  <a:spcPct val="0"/>
                </a:spcAft>
              </a:pPr>
              <a:t>18</a:t>
            </a:fld>
            <a:endParaRPr lang="en-AU" dirty="0">
              <a:solidFill>
                <a:prstClr val="black"/>
              </a:solidFill>
              <a:latin typeface="Calibri" pitchFamily="34" charset="0"/>
              <a:cs typeface="Arial" charset="0"/>
            </a:endParaRPr>
          </a:p>
        </p:txBody>
      </p:sp>
    </p:spTree>
    <p:extLst>
      <p:ext uri="{BB962C8B-B14F-4D97-AF65-F5344CB8AC3E}">
        <p14:creationId xmlns:p14="http://schemas.microsoft.com/office/powerpoint/2010/main" val="2865760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fontAlgn="base">
              <a:spcBef>
                <a:spcPct val="0"/>
              </a:spcBef>
              <a:spcAft>
                <a:spcPct val="0"/>
              </a:spcAft>
              <a:defRPr/>
            </a:pPr>
            <a:fld id="{04812F2E-7853-40EC-8D65-CEA81A1E7908}" type="slidenum">
              <a:rPr lang="en-US">
                <a:solidFill>
                  <a:prstClr val="black"/>
                </a:solidFill>
                <a:latin typeface="Calibri" pitchFamily="34" charset="0"/>
                <a:cs typeface="Arial" charset="0"/>
              </a:rPr>
              <a:pPr defTabSz="942289" fontAlgn="base">
                <a:spcBef>
                  <a:spcPct val="0"/>
                </a:spcBef>
                <a:spcAft>
                  <a:spcPct val="0"/>
                </a:spcAft>
                <a:defRPr/>
              </a:pPr>
              <a:t>25</a:t>
            </a:fld>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190777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393700"/>
            <a:ext cx="5632450" cy="3168650"/>
          </a:xfrm>
        </p:spPr>
      </p:sp>
      <p:sp>
        <p:nvSpPr>
          <p:cNvPr id="3" name="Notes Placeholder 2"/>
          <p:cNvSpPr>
            <a:spLocks noGrp="1"/>
          </p:cNvSpPr>
          <p:nvPr>
            <p:ph type="body" idx="1"/>
          </p:nvPr>
        </p:nvSpPr>
        <p:spPr>
          <a:xfrm>
            <a:off x="759764" y="3867760"/>
            <a:ext cx="5681980" cy="4956179"/>
          </a:xfrm>
        </p:spPr>
        <p:txBody>
          <a:bodyPr/>
          <a:lstStyle/>
          <a:p>
            <a:pPr defTabSz="942289">
              <a:defRPr/>
            </a:pPr>
            <a:r>
              <a:rPr lang="en-US" dirty="0"/>
              <a:t>According to the U.S. EPA, EJ – is defined as </a:t>
            </a:r>
            <a:r>
              <a:rPr lang="en-US" dirty="0">
                <a:solidFill>
                  <a:srgbClr val="0070C0"/>
                </a:solidFill>
              </a:rPr>
              <a:t>“…. The fair treatment and meaningful involvement of all people regardless of race, color, national origin, or income, with respect to the development, implementation, and enforcement of environmental laws, regulations, and policies.” </a:t>
            </a:r>
          </a:p>
          <a:p>
            <a:pPr defTabSz="942289">
              <a:defRPr/>
            </a:pPr>
            <a:endParaRPr lang="en-US" dirty="0">
              <a:solidFill>
                <a:srgbClr val="0070C0"/>
              </a:solidFill>
            </a:endParaRPr>
          </a:p>
          <a:p>
            <a:pPr defTabSz="971029"/>
            <a:r>
              <a:rPr lang="en-US" b="1" dirty="0"/>
              <a:t>In other words:</a:t>
            </a:r>
          </a:p>
          <a:p>
            <a:pPr algn="l">
              <a:buFont typeface="Arial" panose="020B0604020202020204" pitchFamily="34" charset="0"/>
              <a:buChar char="•"/>
            </a:pPr>
            <a:r>
              <a:rPr lang="en-US" dirty="0"/>
              <a:t>  ALL Communities, especially those of color, need t</a:t>
            </a:r>
            <a:r>
              <a:rPr lang="en-US" b="0" i="0" dirty="0">
                <a:solidFill>
                  <a:srgbClr val="212121"/>
                </a:solidFill>
                <a:effectLst/>
                <a:latin typeface="Source Sans Pro" panose="020B0503030403020204" pitchFamily="34" charset="0"/>
              </a:rPr>
              <a:t>he </a:t>
            </a:r>
            <a:r>
              <a:rPr lang="en-US" b="1" i="0" dirty="0">
                <a:solidFill>
                  <a:srgbClr val="212121"/>
                </a:solidFill>
                <a:effectLst/>
                <a:latin typeface="Source Sans Pro" panose="020B0503030403020204" pitchFamily="34" charset="0"/>
              </a:rPr>
              <a:t>same degree of protection from environmental and health hazards</a:t>
            </a:r>
            <a:r>
              <a:rPr lang="en-US" b="0" i="0" dirty="0">
                <a:solidFill>
                  <a:srgbClr val="212121"/>
                </a:solidFill>
                <a:effectLst/>
                <a:latin typeface="Source Sans Pro" panose="020B0503030403020204" pitchFamily="34" charset="0"/>
              </a:rPr>
              <a:t>, and </a:t>
            </a:r>
            <a:r>
              <a:rPr lang="en-US" b="1" i="0" dirty="0">
                <a:solidFill>
                  <a:srgbClr val="212121"/>
                </a:solidFill>
                <a:effectLst/>
                <a:latin typeface="Source Sans Pro" panose="020B0503030403020204" pitchFamily="34" charset="0"/>
              </a:rPr>
              <a:t>equal access to the decision-making </a:t>
            </a:r>
            <a:r>
              <a:rPr lang="en-US" b="0" i="0" dirty="0">
                <a:solidFill>
                  <a:srgbClr val="212121"/>
                </a:solidFill>
                <a:effectLst/>
                <a:latin typeface="Source Sans Pro" panose="020B0503030403020204" pitchFamily="34" charset="0"/>
              </a:rPr>
              <a:t>process to have a healthy environment in which </a:t>
            </a:r>
            <a:r>
              <a:rPr lang="en-US" b="1" i="0" dirty="0">
                <a:solidFill>
                  <a:srgbClr val="212121"/>
                </a:solidFill>
                <a:effectLst/>
                <a:latin typeface="Source Sans Pro" panose="020B0503030403020204" pitchFamily="34" charset="0"/>
              </a:rPr>
              <a:t>to live, learn, and work</a:t>
            </a:r>
          </a:p>
          <a:p>
            <a:pPr defTabSz="942289">
              <a:defRPr/>
            </a:pPr>
            <a:endParaRPr lang="en-US" dirty="0">
              <a:solidFill>
                <a:srgbClr val="0070C0"/>
              </a:solidFill>
            </a:endParaRPr>
          </a:p>
          <a:p>
            <a:pPr defTabSz="942289">
              <a:defRPr/>
            </a:pPr>
            <a:r>
              <a:rPr lang="en-US" dirty="0"/>
              <a:t>What is the “justice” in Environmental Justice? is supported by decent paying and secure jobs; quality schools and recreation; decent housing and adequate health care; democratic decision-making; and finally, personal empowerment.</a:t>
            </a:r>
          </a:p>
          <a:p>
            <a:endParaRPr lang="en-US" dirty="0"/>
          </a:p>
          <a:p>
            <a:pPr marL="187621" indent="-187621">
              <a:buFont typeface="Arial" panose="020B0604020202020204" pitchFamily="34" charset="0"/>
              <a:buChar char="•"/>
            </a:pPr>
            <a:r>
              <a:rPr lang="en-US" dirty="0">
                <a:latin typeface="+mn-lt"/>
              </a:rPr>
              <a:t>EJ movement – really arose from the </a:t>
            </a:r>
            <a:r>
              <a:rPr lang="en-US" b="0" dirty="0">
                <a:latin typeface="+mn-lt"/>
              </a:rPr>
              <a:t>Civil Rights Movement of the 1960s, which sounded the alarm about the public health dangers for their families, their communities, and themselves; started by people of color who needed to address the inequity of environmental protection services in their communities.</a:t>
            </a:r>
          </a:p>
          <a:p>
            <a:pPr marL="187621" indent="-187621">
              <a:buFont typeface="Arial" panose="020B0604020202020204" pitchFamily="34" charset="0"/>
              <a:buChar char="•"/>
            </a:pPr>
            <a:endParaRPr lang="en-US" dirty="0">
              <a:latin typeface="+mn-lt"/>
            </a:endParaRPr>
          </a:p>
          <a:p>
            <a:pPr marL="187621" indent="-187621">
              <a:buFont typeface="Arial" panose="020B0604020202020204" pitchFamily="34" charset="0"/>
              <a:buChar char="•"/>
            </a:pPr>
            <a:r>
              <a:rPr lang="en-US" b="0" dirty="0">
                <a:latin typeface="+mn-lt"/>
              </a:rPr>
              <a:t>In 1968 – The </a:t>
            </a:r>
            <a:r>
              <a:rPr lang="en-US" b="0" i="0" dirty="0">
                <a:effectLst/>
                <a:latin typeface="+mn-lt"/>
              </a:rPr>
              <a:t>Memphis Sanitation Strike (pictured) was an action taken against unfair treatment and environmental justice concerns in Memphis, Tennessee. The incident was investigated by activist Rev. Dr. Martin Luther King, Jr., a major leader in the Civil Rights Movement. The strike advocated for fair pay and better working conditions for Memphis garbage workers. It was the first time African Americans mobilized a national, broad-based group to oppose environmental injustices.</a:t>
            </a:r>
            <a:endParaRPr lang="en-US" b="0" dirty="0">
              <a:latin typeface="+mn-lt"/>
            </a:endParaRPr>
          </a:p>
        </p:txBody>
      </p:sp>
      <p:sp>
        <p:nvSpPr>
          <p:cNvPr id="4" name="Slide Number Placeholder 3"/>
          <p:cNvSpPr>
            <a:spLocks noGrp="1"/>
          </p:cNvSpPr>
          <p:nvPr>
            <p:ph type="sldNum" sz="quarter" idx="5"/>
          </p:nvPr>
        </p:nvSpPr>
        <p:spPr/>
        <p:txBody>
          <a:bodyPr/>
          <a:lstStyle/>
          <a:p>
            <a:pPr defTabSz="471145"/>
            <a:fld id="{DE97EC82-0B4E-4C45-A316-442472F7E3AD}" type="slidenum">
              <a:rPr lang="en-US">
                <a:solidFill>
                  <a:prstClr val="black"/>
                </a:solidFill>
                <a:latin typeface="Calibri" panose="020F0502020204030204"/>
              </a:rPr>
              <a:pPr defTabSz="471145"/>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537021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231900"/>
            <a:ext cx="5915025" cy="3327400"/>
          </a:xfrm>
        </p:spPr>
      </p:sp>
      <p:sp>
        <p:nvSpPr>
          <p:cNvPr id="3" name="Notes Placeholder 2"/>
          <p:cNvSpPr txBox="1">
            <a:spLocks noGrp="1"/>
          </p:cNvSpPr>
          <p:nvPr>
            <p:ph type="body" sz="quarter" idx="1"/>
          </p:nvPr>
        </p:nvSpPr>
        <p:spPr/>
        <p:txBody>
          <a:bodyPr/>
          <a:lstStyle/>
          <a:p>
            <a:endParaRPr lang="en-US" dirty="0"/>
          </a:p>
        </p:txBody>
      </p:sp>
      <p:sp>
        <p:nvSpPr>
          <p:cNvPr id="4" name="Slide Number Placeholder 3"/>
          <p:cNvSpPr txBox="1"/>
          <p:nvPr/>
        </p:nvSpPr>
        <p:spPr>
          <a:xfrm>
            <a:off x="4291079" y="9364028"/>
            <a:ext cx="3283246" cy="493870"/>
          </a:xfrm>
          <a:prstGeom prst="rect">
            <a:avLst/>
          </a:prstGeom>
          <a:noFill/>
          <a:ln cap="flat">
            <a:noFill/>
          </a:ln>
        </p:spPr>
        <p:txBody>
          <a:bodyPr vert="horz" wrap="square" lIns="94200" tIns="47104" rIns="94200" bIns="47104" anchor="b" anchorCtr="0" compatLnSpc="1">
            <a:noAutofit/>
          </a:bodyPr>
          <a:lstStyle/>
          <a:p>
            <a:pPr algn="r" defTabSz="942289">
              <a:defRPr sz="1800" b="0" i="0" u="none" strike="noStrike" kern="0" cap="none" spc="0" baseline="0">
                <a:solidFill>
                  <a:srgbClr val="000000"/>
                </a:solidFill>
                <a:uFillTx/>
              </a:defRPr>
            </a:pPr>
            <a:fld id="{75203D42-B4E0-468F-96E1-CBCE752F9EFD}" type="slidenum">
              <a:rPr sz="1900" kern="0">
                <a:solidFill>
                  <a:srgbClr val="000000"/>
                </a:solidFill>
                <a:latin typeface="Calibri" pitchFamily="34" charset="0"/>
                <a:cs typeface="Arial" charset="0"/>
              </a:rPr>
              <a:pPr algn="r" defTabSz="942289">
                <a:defRPr sz="1800" b="0" i="0" u="none" strike="noStrike" kern="0" cap="none" spc="0" baseline="0">
                  <a:solidFill>
                    <a:srgbClr val="000000"/>
                  </a:solidFill>
                  <a:uFillTx/>
                </a:defRPr>
              </a:pPr>
              <a:t>37</a:t>
            </a:fld>
            <a:endParaRPr lang="en-AU" sz="1200" dirty="0">
              <a:solidFill>
                <a:srgbClr val="000000"/>
              </a:solidFill>
              <a:latin typeface="Calibri"/>
              <a:cs typeface="Arial" charset="0"/>
            </a:endParaRPr>
          </a:p>
        </p:txBody>
      </p:sp>
    </p:spTree>
    <p:extLst>
      <p:ext uri="{BB962C8B-B14F-4D97-AF65-F5344CB8AC3E}">
        <p14:creationId xmlns:p14="http://schemas.microsoft.com/office/powerpoint/2010/main" val="125843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pPr>
            <a:fld id="{232151C7-8116-4BB1-BDB1-873481A3D768}" type="slidenum">
              <a:rPr lang="en-AU">
                <a:solidFill>
                  <a:prstClr val="black"/>
                </a:solidFill>
                <a:latin typeface="Calibri" pitchFamily="34" charset="0"/>
                <a:cs typeface="Arial" charset="0"/>
              </a:rPr>
              <a:pPr defTabSz="942289" fontAlgn="base">
                <a:spcBef>
                  <a:spcPct val="0"/>
                </a:spcBef>
                <a:spcAft>
                  <a:spcPct val="0"/>
                </a:spcAft>
              </a:pPr>
              <a:t>38</a:t>
            </a:fld>
            <a:endParaRPr lang="en-AU" dirty="0">
              <a:solidFill>
                <a:prstClr val="black"/>
              </a:solidFill>
              <a:latin typeface="Calibri" pitchFamily="34" charset="0"/>
              <a:cs typeface="Arial" charset="0"/>
            </a:endParaRPr>
          </a:p>
        </p:txBody>
      </p:sp>
    </p:spTree>
    <p:extLst>
      <p:ext uri="{BB962C8B-B14F-4D97-AF65-F5344CB8AC3E}">
        <p14:creationId xmlns:p14="http://schemas.microsoft.com/office/powerpoint/2010/main" val="403556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231900"/>
            <a:ext cx="5915025" cy="3327400"/>
          </a:xfrm>
        </p:spPr>
      </p:sp>
      <p:sp>
        <p:nvSpPr>
          <p:cNvPr id="3" name="Notes Placeholder 2"/>
          <p:cNvSpPr txBox="1">
            <a:spLocks noGrp="1"/>
          </p:cNvSpPr>
          <p:nvPr>
            <p:ph type="body" sz="quarter" idx="1"/>
          </p:nvPr>
        </p:nvSpPr>
        <p:spPr/>
        <p:txBody>
          <a:bodyPr/>
          <a:lstStyle/>
          <a:p>
            <a:endParaRPr lang="en-US" dirty="0"/>
          </a:p>
        </p:txBody>
      </p:sp>
      <p:sp>
        <p:nvSpPr>
          <p:cNvPr id="4" name="Slide Number Placeholder 3"/>
          <p:cNvSpPr txBox="1"/>
          <p:nvPr/>
        </p:nvSpPr>
        <p:spPr>
          <a:xfrm>
            <a:off x="4291079" y="9364028"/>
            <a:ext cx="3283246" cy="493870"/>
          </a:xfrm>
          <a:prstGeom prst="rect">
            <a:avLst/>
          </a:prstGeom>
          <a:noFill/>
          <a:ln cap="flat">
            <a:noFill/>
          </a:ln>
        </p:spPr>
        <p:txBody>
          <a:bodyPr vert="horz" wrap="square" lIns="94200" tIns="47104" rIns="94200" bIns="47104" anchor="b" anchorCtr="0" compatLnSpc="1">
            <a:noAutofit/>
          </a:bodyPr>
          <a:lstStyle/>
          <a:p>
            <a:pPr algn="r" defTabSz="942289">
              <a:defRPr sz="1800" b="0" i="0" u="none" strike="noStrike" kern="0" cap="none" spc="0" baseline="0">
                <a:solidFill>
                  <a:srgbClr val="000000"/>
                </a:solidFill>
                <a:uFillTx/>
              </a:defRPr>
            </a:pPr>
            <a:fld id="{F50F34A1-4E89-4AA9-9415-4B5E4794A384}" type="slidenum">
              <a:rPr sz="1900" kern="0">
                <a:solidFill>
                  <a:srgbClr val="000000"/>
                </a:solidFill>
                <a:latin typeface="Calibri" pitchFamily="34" charset="0"/>
                <a:cs typeface="Arial" charset="0"/>
              </a:rPr>
              <a:pPr algn="r" defTabSz="942289">
                <a:defRPr sz="1800" b="0" i="0" u="none" strike="noStrike" kern="0" cap="none" spc="0" baseline="0">
                  <a:solidFill>
                    <a:srgbClr val="000000"/>
                  </a:solidFill>
                  <a:uFillTx/>
                </a:defRPr>
              </a:pPr>
              <a:t>43</a:t>
            </a:fld>
            <a:endParaRPr lang="en-AU" sz="1200" dirty="0">
              <a:solidFill>
                <a:srgbClr val="000000"/>
              </a:solidFill>
              <a:latin typeface="Calibri"/>
              <a:cs typeface="Arial" charset="0"/>
            </a:endParaRPr>
          </a:p>
        </p:txBody>
      </p:sp>
    </p:spTree>
    <p:extLst>
      <p:ext uri="{BB962C8B-B14F-4D97-AF65-F5344CB8AC3E}">
        <p14:creationId xmlns:p14="http://schemas.microsoft.com/office/powerpoint/2010/main" val="3338780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fontAlgn="base">
              <a:spcBef>
                <a:spcPct val="0"/>
              </a:spcBef>
              <a:spcAft>
                <a:spcPct val="0"/>
              </a:spcAft>
              <a:defRPr/>
            </a:pPr>
            <a:fld id="{2AB416B3-4599-4D19-915A-23E67E8A40EC}" type="slidenum">
              <a:rPr lang="en-AU">
                <a:solidFill>
                  <a:prstClr val="black"/>
                </a:solidFill>
                <a:latin typeface="Calibri" pitchFamily="34" charset="0"/>
                <a:cs typeface="Arial" charset="0"/>
              </a:rPr>
              <a:pPr defTabSz="942289" fontAlgn="base">
                <a:spcBef>
                  <a:spcPct val="0"/>
                </a:spcBef>
                <a:spcAft>
                  <a:spcPct val="0"/>
                </a:spcAft>
                <a:defRPr/>
              </a:pPr>
              <a:t>46</a:t>
            </a:fld>
            <a:endParaRPr lang="en-AU" dirty="0">
              <a:solidFill>
                <a:prstClr val="black"/>
              </a:solidFill>
              <a:latin typeface="Calibri" pitchFamily="34" charset="0"/>
              <a:cs typeface="Arial" charset="0"/>
            </a:endParaRPr>
          </a:p>
        </p:txBody>
      </p:sp>
    </p:spTree>
    <p:extLst>
      <p:ext uri="{BB962C8B-B14F-4D97-AF65-F5344CB8AC3E}">
        <p14:creationId xmlns:p14="http://schemas.microsoft.com/office/powerpoint/2010/main" val="330707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0D0D2BE2-25EF-40F1-A334-DE90FC053927}" type="slidenum">
              <a:rPr lang="en-US">
                <a:solidFill>
                  <a:prstClr val="black"/>
                </a:solidFill>
                <a:latin typeface="Calibri" panose="020F0502020204030204"/>
                <a:cs typeface="Arial" charset="0"/>
              </a:rPr>
              <a:pPr defTabSz="942289">
                <a:defRPr/>
              </a:pPr>
              <a:t>47</a:t>
            </a:fld>
            <a:endParaRPr lang="en-US" dirty="0">
              <a:solidFill>
                <a:prstClr val="black"/>
              </a:solidFill>
              <a:latin typeface="Calibri" panose="020F0502020204030204"/>
              <a:cs typeface="Arial" charset="0"/>
            </a:endParaRPr>
          </a:p>
        </p:txBody>
      </p:sp>
    </p:spTree>
    <p:extLst>
      <p:ext uri="{BB962C8B-B14F-4D97-AF65-F5344CB8AC3E}">
        <p14:creationId xmlns:p14="http://schemas.microsoft.com/office/powerpoint/2010/main" val="2924490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81050"/>
            <a:ext cx="7939088" cy="4465638"/>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42289" fontAlgn="base">
              <a:spcBef>
                <a:spcPct val="0"/>
              </a:spcBef>
              <a:spcAft>
                <a:spcPct val="0"/>
              </a:spcAft>
            </a:pPr>
            <a:fld id="{232151C7-8116-4BB1-BDB1-873481A3D768}" type="slidenum">
              <a:rPr lang="en-AU">
                <a:solidFill>
                  <a:prstClr val="black"/>
                </a:solidFill>
                <a:latin typeface="Calibri" pitchFamily="34" charset="0"/>
                <a:cs typeface="Arial" charset="0"/>
              </a:rPr>
              <a:pPr defTabSz="942289" fontAlgn="base">
                <a:spcBef>
                  <a:spcPct val="0"/>
                </a:spcBef>
                <a:spcAft>
                  <a:spcPct val="0"/>
                </a:spcAft>
              </a:pPr>
              <a:t>53</a:t>
            </a:fld>
            <a:endParaRPr lang="en-AU" dirty="0">
              <a:solidFill>
                <a:prstClr val="black"/>
              </a:solidFill>
              <a:latin typeface="Calibri" pitchFamily="34" charset="0"/>
              <a:cs typeface="Arial" charset="0"/>
            </a:endParaRPr>
          </a:p>
        </p:txBody>
      </p:sp>
    </p:spTree>
    <p:extLst>
      <p:ext uri="{BB962C8B-B14F-4D97-AF65-F5344CB8AC3E}">
        <p14:creationId xmlns:p14="http://schemas.microsoft.com/office/powerpoint/2010/main" val="285291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effectLst/>
                <a:latin typeface="+mn-lt"/>
              </a:rPr>
              <a:t>There are several milestones that contributed to the whole EJ movement:</a:t>
            </a:r>
          </a:p>
          <a:p>
            <a:endParaRPr lang="en-US" b="0" i="0" u="none" dirty="0">
              <a:effectLst/>
              <a:latin typeface="+mn-lt"/>
            </a:endParaRPr>
          </a:p>
          <a:p>
            <a:r>
              <a:rPr lang="en-US" b="0" i="0" u="none" dirty="0">
                <a:effectLst/>
                <a:latin typeface="+mn-lt"/>
              </a:rPr>
              <a:t>Another major milestone was </a:t>
            </a:r>
            <a:r>
              <a:rPr lang="en-US" b="1" i="0" u="none" dirty="0">
                <a:effectLst/>
                <a:latin typeface="+mn-lt"/>
              </a:rPr>
              <a:t>in 1982</a:t>
            </a:r>
            <a:r>
              <a:rPr lang="en-US" b="0" i="0" u="none" dirty="0">
                <a:effectLst/>
                <a:latin typeface="+mn-lt"/>
              </a:rPr>
              <a:t> – when a small, low-income, predominately African-American community in Warren County, NC silently protested against the State of NC.  A </a:t>
            </a:r>
            <a:r>
              <a:rPr lang="en-US" b="1" i="0" u="none" dirty="0">
                <a:effectLst/>
                <a:latin typeface="+mn-lt"/>
              </a:rPr>
              <a:t>transformer company </a:t>
            </a:r>
            <a:r>
              <a:rPr lang="en-US" b="0" i="0" u="none" dirty="0">
                <a:effectLst/>
                <a:latin typeface="+mn-lt"/>
              </a:rPr>
              <a:t>(Ward PCB Transformer Company) used PCBs in its transformers and workers (Ward, Burns and sons) were supposed to take the PCB-contaminated oil to a facility to be recycled, but instead tried to save money and bypass EPA regulations, so at midnight they illegally sprayed the PCB waste along the sides of the roads, which </a:t>
            </a:r>
            <a:r>
              <a:rPr lang="en-US" b="1" i="0" u="none" dirty="0">
                <a:effectLst/>
                <a:latin typeface="+mn-lt"/>
              </a:rPr>
              <a:t>stretched 210 miles </a:t>
            </a:r>
            <a:r>
              <a:rPr lang="en-US" b="0" i="0" u="none" dirty="0">
                <a:effectLst/>
                <a:latin typeface="+mn-lt"/>
              </a:rPr>
              <a:t>into several counties.  EPA approved a landfill to be constructed in Warren County, NC, so that when were to have that soil removed, the contaminated soil would be placed into that landfill.  This was </a:t>
            </a:r>
            <a:r>
              <a:rPr lang="en-US" b="1" i="0" u="none" dirty="0">
                <a:effectLst/>
                <a:latin typeface="+mn-lt"/>
              </a:rPr>
              <a:t>the second time African Americans mobilized a national, broad-based group and </a:t>
            </a:r>
            <a:r>
              <a:rPr lang="en-US" b="0" i="0" u="none" dirty="0">
                <a:effectLst/>
                <a:latin typeface="+mn-lt"/>
              </a:rPr>
              <a:t>was a </a:t>
            </a:r>
            <a:r>
              <a:rPr lang="en-US" b="1" i="0" u="none" dirty="0">
                <a:effectLst/>
                <a:latin typeface="+mn-lt"/>
              </a:rPr>
              <a:t>nonviolent sit-in </a:t>
            </a:r>
            <a:r>
              <a:rPr lang="en-US" b="0" i="0" u="none" dirty="0">
                <a:effectLst/>
                <a:latin typeface="+mn-lt"/>
              </a:rPr>
              <a:t>protest, which was to stop the construction of a landfill. As you can see in the picture, </a:t>
            </a:r>
            <a:r>
              <a:rPr lang="en-US" b="1" i="0" u="none" dirty="0">
                <a:effectLst/>
                <a:latin typeface="+mn-lt"/>
              </a:rPr>
              <a:t>people laid in the roadways </a:t>
            </a:r>
            <a:r>
              <a:rPr lang="en-US" b="0" i="0" u="none" dirty="0">
                <a:effectLst/>
                <a:latin typeface="+mn-lt"/>
              </a:rPr>
              <a:t>in an attempt to block those dump trucks which had the PCB in them from entering the landfill.</a:t>
            </a:r>
          </a:p>
          <a:p>
            <a:pPr marL="187621" indent="-187621">
              <a:buFont typeface="Arial" panose="020B0604020202020204" pitchFamily="34" charset="0"/>
              <a:buChar char="•"/>
            </a:pPr>
            <a:endParaRPr lang="en-US" b="0" u="none" dirty="0">
              <a:latin typeface="+mn-lt"/>
            </a:endParaRPr>
          </a:p>
          <a:p>
            <a:pPr marL="187621" indent="-187621">
              <a:buFont typeface="Arial" panose="020B0604020202020204" pitchFamily="34" charset="0"/>
              <a:buChar char="•"/>
            </a:pPr>
            <a:r>
              <a:rPr lang="en-US" b="0" u="none" dirty="0">
                <a:latin typeface="+mn-lt"/>
              </a:rPr>
              <a:t>Numerous demonstrations were staged, which resulted not only in the </a:t>
            </a:r>
            <a:r>
              <a:rPr lang="en-US" b="1" u="none" dirty="0">
                <a:latin typeface="+mn-lt"/>
              </a:rPr>
              <a:t>arrest of more than 500 environmentalist/civil rights activists </a:t>
            </a:r>
            <a:r>
              <a:rPr lang="en-US" b="0" i="1" u="none" dirty="0">
                <a:latin typeface="+mn-lt"/>
              </a:rPr>
              <a:t>but</a:t>
            </a:r>
            <a:r>
              <a:rPr lang="en-US" b="0" u="none" dirty="0">
                <a:latin typeface="+mn-lt"/>
              </a:rPr>
              <a:t> became a rallying point for the emerging EJ Movement.</a:t>
            </a:r>
          </a:p>
          <a:p>
            <a:endParaRPr lang="en-US" dirty="0"/>
          </a:p>
        </p:txBody>
      </p:sp>
      <p:sp>
        <p:nvSpPr>
          <p:cNvPr id="4" name="Slide Number Placeholder 3"/>
          <p:cNvSpPr>
            <a:spLocks noGrp="1"/>
          </p:cNvSpPr>
          <p:nvPr>
            <p:ph type="sldNum" sz="quarter" idx="5"/>
          </p:nvPr>
        </p:nvSpPr>
        <p:spPr/>
        <p:txBody>
          <a:bodyPr/>
          <a:lstStyle/>
          <a:p>
            <a:pPr defTabSz="471145"/>
            <a:fld id="{DE97EC82-0B4E-4C45-A316-442472F7E3AD}" type="slidenum">
              <a:rPr lang="en-US">
                <a:solidFill>
                  <a:prstClr val="black"/>
                </a:solidFill>
                <a:latin typeface="Calibri" panose="020F0502020204030204"/>
              </a:rPr>
              <a:pPr defTabSz="471145"/>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26823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major milestone was </a:t>
            </a:r>
            <a:r>
              <a:rPr lang="en-US" b="1" dirty="0"/>
              <a:t>in 1987 </a:t>
            </a:r>
            <a:r>
              <a:rPr lang="en-US" b="0" dirty="0"/>
              <a:t>– There was a toxic waste study (Toxic Waste and Race in the United States) conducted by the </a:t>
            </a:r>
            <a:r>
              <a:rPr lang="en-US" b="1" dirty="0"/>
              <a:t>United Church of Christ Commission on Racial Justice (UCC)</a:t>
            </a:r>
            <a:r>
              <a:rPr lang="en-US" b="0" dirty="0"/>
              <a:t>. In this document, the UCC examined the statistical relationship between the location of a hazardous waste site and the racial/socioeconomic composition of host communities nationwide. </a:t>
            </a:r>
          </a:p>
          <a:p>
            <a:endParaRPr lang="en-US" b="0" dirty="0"/>
          </a:p>
          <a:p>
            <a:r>
              <a:rPr lang="en-US" b="0" dirty="0"/>
              <a:t>The study found that over </a:t>
            </a:r>
            <a:r>
              <a:rPr lang="en-US" b="1" dirty="0"/>
              <a:t>15 million African Americans, 8 million Hispanics</a:t>
            </a:r>
            <a:r>
              <a:rPr lang="en-US" b="0" dirty="0"/>
              <a:t>, and </a:t>
            </a:r>
            <a:r>
              <a:rPr lang="en-US" b="1" dirty="0"/>
              <a:t>half </a:t>
            </a:r>
            <a:r>
              <a:rPr lang="en-US" b="0" dirty="0"/>
              <a:t>of all </a:t>
            </a:r>
            <a:r>
              <a:rPr lang="en-US" b="1" dirty="0"/>
              <a:t>Asian/Pacific Islanders and Native Americans </a:t>
            </a:r>
            <a:r>
              <a:rPr lang="en-US" b="0" dirty="0"/>
              <a:t>resided in communities with </a:t>
            </a:r>
            <a:r>
              <a:rPr lang="en-US" b="0" u="sng" dirty="0"/>
              <a:t>at least one abandoned or uncontrolled toxic waste site</a:t>
            </a:r>
            <a:r>
              <a:rPr lang="en-US" b="0" dirty="0"/>
              <a:t>.</a:t>
            </a:r>
          </a:p>
          <a:p>
            <a:endParaRPr lang="en-US" b="0" dirty="0"/>
          </a:p>
          <a:p>
            <a:r>
              <a:rPr lang="en-US" b="0" dirty="0"/>
              <a:t>- The UCC study was the </a:t>
            </a:r>
            <a:r>
              <a:rPr lang="en-US" b="1" dirty="0"/>
              <a:t>first of its kind to address the issues of race, class, and the environment on a national level</a:t>
            </a:r>
            <a:r>
              <a:rPr lang="en-US" b="0" dirty="0"/>
              <a:t>. The study noted </a:t>
            </a:r>
            <a:r>
              <a:rPr lang="en-US" b="1" dirty="0"/>
              <a:t>that although the socioeconomic status </a:t>
            </a:r>
            <a:r>
              <a:rPr lang="en-US" b="0" dirty="0"/>
              <a:t>of residents appeared to play an important role in the location of hazardous waste sites, the </a:t>
            </a:r>
            <a:r>
              <a:rPr lang="en-US" b="1" dirty="0"/>
              <a:t>residents' race was the most significant factor </a:t>
            </a:r>
            <a:r>
              <a:rPr lang="en-US" b="0" dirty="0"/>
              <a:t>among the variables analyzed.</a:t>
            </a:r>
          </a:p>
          <a:p>
            <a:endParaRPr lang="en-US" dirty="0"/>
          </a:p>
        </p:txBody>
      </p:sp>
      <p:sp>
        <p:nvSpPr>
          <p:cNvPr id="4" name="Slide Number Placeholder 3"/>
          <p:cNvSpPr>
            <a:spLocks noGrp="1"/>
          </p:cNvSpPr>
          <p:nvPr>
            <p:ph type="sldNum" sz="quarter" idx="5"/>
          </p:nvPr>
        </p:nvSpPr>
        <p:spPr/>
        <p:txBody>
          <a:bodyPr/>
          <a:lstStyle/>
          <a:p>
            <a:pPr defTabSz="471145"/>
            <a:fld id="{DE97EC82-0B4E-4C45-A316-442472F7E3AD}" type="slidenum">
              <a:rPr lang="en-US">
                <a:solidFill>
                  <a:prstClr val="black"/>
                </a:solidFill>
                <a:latin typeface="Calibri" panose="020F0502020204030204"/>
              </a:rPr>
              <a:pPr defTabSz="471145"/>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792548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23875"/>
            <a:ext cx="5632450" cy="3168650"/>
          </a:xfrm>
        </p:spPr>
      </p:sp>
      <p:sp>
        <p:nvSpPr>
          <p:cNvPr id="3" name="Notes Placeholder 2"/>
          <p:cNvSpPr>
            <a:spLocks noGrp="1"/>
          </p:cNvSpPr>
          <p:nvPr>
            <p:ph type="body" idx="1"/>
          </p:nvPr>
        </p:nvSpPr>
        <p:spPr>
          <a:xfrm>
            <a:off x="710248" y="3867760"/>
            <a:ext cx="5681980" cy="4502096"/>
          </a:xfrm>
        </p:spPr>
        <p:txBody>
          <a:bodyPr/>
          <a:lstStyle/>
          <a:p>
            <a:pPr defTabSz="971029"/>
            <a:r>
              <a:rPr lang="en-US" b="0" dirty="0">
                <a:latin typeface="+mn-lt"/>
              </a:rPr>
              <a:t>Here’s one example of environmental injustice that you may be familiar with:</a:t>
            </a:r>
          </a:p>
          <a:p>
            <a:pPr defTabSz="971029"/>
            <a:endParaRPr lang="en-US" b="0" dirty="0">
              <a:latin typeface="+mn-lt"/>
            </a:endParaRPr>
          </a:p>
          <a:p>
            <a:pPr defTabSz="971029"/>
            <a:r>
              <a:rPr lang="en-US" b="1" dirty="0">
                <a:latin typeface="+mn-lt"/>
              </a:rPr>
              <a:t>Also, in 1987, </a:t>
            </a:r>
            <a:r>
              <a:rPr lang="en-US" b="0" dirty="0">
                <a:latin typeface="+mn-lt"/>
              </a:rPr>
              <a:t>there were residents in </a:t>
            </a:r>
            <a:r>
              <a:rPr lang="en-US" b="1" dirty="0">
                <a:latin typeface="+mn-lt"/>
              </a:rPr>
              <a:t>communities along the Mississippi River in LA </a:t>
            </a:r>
            <a:r>
              <a:rPr lang="en-US" b="0" dirty="0">
                <a:latin typeface="+mn-lt"/>
              </a:rPr>
              <a:t>began to discover that a lot of people </a:t>
            </a:r>
            <a:r>
              <a:rPr lang="en-US" b="1" dirty="0">
                <a:latin typeface="+mn-lt"/>
              </a:rPr>
              <a:t>were being diagnosed with cancer </a:t>
            </a:r>
            <a:r>
              <a:rPr lang="en-US" b="0" dirty="0">
                <a:latin typeface="+mn-lt"/>
              </a:rPr>
              <a:t>– known as </a:t>
            </a:r>
            <a:r>
              <a:rPr lang="en-US" b="1" dirty="0">
                <a:latin typeface="+mn-lt"/>
              </a:rPr>
              <a:t>Cancer Alley: an 85-mile </a:t>
            </a:r>
            <a:r>
              <a:rPr lang="en-US" b="0" dirty="0">
                <a:latin typeface="+mn-lt"/>
              </a:rPr>
              <a:t>stretch of the Mississippi River between </a:t>
            </a:r>
            <a:r>
              <a:rPr lang="en-US" b="1" dirty="0">
                <a:latin typeface="+mn-lt"/>
              </a:rPr>
              <a:t>Baton Rouge and New Orleans, LA</a:t>
            </a:r>
            <a:r>
              <a:rPr lang="en-US" b="0" dirty="0">
                <a:latin typeface="+mn-lt"/>
              </a:rPr>
              <a:t>; </a:t>
            </a:r>
            <a:r>
              <a:rPr lang="en-US" b="1" dirty="0">
                <a:latin typeface="+mn-lt"/>
              </a:rPr>
              <a:t>one of the highest rates of cancer </a:t>
            </a:r>
            <a:r>
              <a:rPr lang="en-US" b="0" dirty="0">
                <a:latin typeface="+mn-lt"/>
              </a:rPr>
              <a:t>in the U.S.</a:t>
            </a:r>
          </a:p>
          <a:p>
            <a:endParaRPr lang="en-US" b="0" dirty="0">
              <a:latin typeface="+mn-lt"/>
            </a:endParaRPr>
          </a:p>
          <a:p>
            <a:pPr marL="182068" indent="-182068">
              <a:buFontTx/>
              <a:buChar char="-"/>
            </a:pPr>
            <a:r>
              <a:rPr lang="en-US" b="0" dirty="0">
                <a:latin typeface="+mn-lt"/>
              </a:rPr>
              <a:t>It was home to </a:t>
            </a:r>
            <a:r>
              <a:rPr lang="en-US" b="1" dirty="0">
                <a:latin typeface="+mn-lt"/>
              </a:rPr>
              <a:t>125 petrochemical companies</a:t>
            </a:r>
            <a:r>
              <a:rPr lang="en-US" b="0" dirty="0">
                <a:latin typeface="+mn-lt"/>
              </a:rPr>
              <a:t> (</a:t>
            </a:r>
            <a:r>
              <a:rPr lang="en-US" b="1" dirty="0">
                <a:latin typeface="+mn-lt"/>
              </a:rPr>
              <a:t>African Americans were disproportionately harmed </a:t>
            </a:r>
            <a:r>
              <a:rPr lang="en-US" b="0" dirty="0">
                <a:latin typeface="+mn-lt"/>
              </a:rPr>
              <a:t>because the state and local government gave permits for the companies to pollute; as well as </a:t>
            </a:r>
            <a:r>
              <a:rPr lang="en-US" b="0" u="sng" dirty="0">
                <a:latin typeface="+mn-lt"/>
              </a:rPr>
              <a:t>their low socioeconomic status and limited political influence</a:t>
            </a:r>
            <a:r>
              <a:rPr lang="en-US" b="0" dirty="0">
                <a:latin typeface="+mn-lt"/>
              </a:rPr>
              <a:t>); </a:t>
            </a:r>
          </a:p>
          <a:p>
            <a:pPr marL="182068" indent="-182068">
              <a:buFontTx/>
              <a:buChar char="-"/>
            </a:pPr>
            <a:endParaRPr lang="en-US" b="0" dirty="0">
              <a:latin typeface="+mn-lt"/>
            </a:endParaRPr>
          </a:p>
          <a:p>
            <a:pPr marL="182068" indent="-182068" defTabSz="971029">
              <a:buFontTx/>
              <a:buChar char="-"/>
            </a:pPr>
            <a:r>
              <a:rPr lang="en-US" b="0" dirty="0">
                <a:latin typeface="+mn-lt"/>
              </a:rPr>
              <a:t>As you can see for example in this map created by </a:t>
            </a:r>
            <a:r>
              <a:rPr lang="en-US" b="0" i="0" dirty="0">
                <a:solidFill>
                  <a:srgbClr val="333333"/>
                </a:solidFill>
                <a:effectLst/>
                <a:latin typeface="+mn-lt"/>
              </a:rPr>
              <a:t>Michael </a:t>
            </a:r>
            <a:r>
              <a:rPr lang="en-US" b="0" i="0" dirty="0" err="1">
                <a:solidFill>
                  <a:srgbClr val="333333"/>
                </a:solidFill>
                <a:effectLst/>
                <a:latin typeface="+mn-lt"/>
              </a:rPr>
              <a:t>Stepniak</a:t>
            </a:r>
            <a:r>
              <a:rPr lang="en-US" b="0" i="0" dirty="0">
                <a:solidFill>
                  <a:srgbClr val="333333"/>
                </a:solidFill>
                <a:effectLst/>
                <a:latin typeface="+mn-lt"/>
              </a:rPr>
              <a:t> in</a:t>
            </a:r>
            <a:r>
              <a:rPr lang="en-US" b="0" dirty="0">
                <a:latin typeface="+mn-lt"/>
              </a:rPr>
              <a:t> 2013 (even though it’s years later), you can see that the </a:t>
            </a:r>
            <a:r>
              <a:rPr lang="en-US" b="1" dirty="0">
                <a:latin typeface="+mn-lt"/>
              </a:rPr>
              <a:t>orange areas are major industrial sites </a:t>
            </a:r>
            <a:r>
              <a:rPr lang="en-US" b="0" dirty="0">
                <a:latin typeface="+mn-lt"/>
              </a:rPr>
              <a:t>along the Lower Mississippi River; and </a:t>
            </a:r>
            <a:r>
              <a:rPr lang="en-US" b="1" dirty="0">
                <a:latin typeface="+mn-lt"/>
              </a:rPr>
              <a:t>shades of Blue represent the density of the Black Population </a:t>
            </a:r>
            <a:r>
              <a:rPr lang="en-US" b="0" dirty="0">
                <a:latin typeface="+mn-lt"/>
              </a:rPr>
              <a:t>– the </a:t>
            </a:r>
            <a:r>
              <a:rPr lang="en-US" b="0" u="sng" dirty="0">
                <a:latin typeface="+mn-lt"/>
              </a:rPr>
              <a:t>darker the shade, the higher the percentage of African Americans </a:t>
            </a:r>
            <a:r>
              <a:rPr lang="en-US" b="0" dirty="0">
                <a:latin typeface="+mn-lt"/>
              </a:rPr>
              <a:t>that occupy that area.</a:t>
            </a:r>
          </a:p>
          <a:p>
            <a:pPr marL="647824" lvl="1" indent="-176679" defTabSz="971029">
              <a:buFont typeface="Arial" panose="020B0604020202020204" pitchFamily="34" charset="0"/>
              <a:buChar char="•"/>
            </a:pPr>
            <a:r>
              <a:rPr lang="en-US" b="1" dirty="0">
                <a:latin typeface="+mn-lt"/>
              </a:rPr>
              <a:t>Most industrial sites are located in areas where the Black population is 40% and higher.</a:t>
            </a:r>
          </a:p>
          <a:p>
            <a:endParaRPr lang="en-US" b="0" dirty="0">
              <a:latin typeface="+mn-lt"/>
            </a:endParaRPr>
          </a:p>
          <a:p>
            <a:endParaRPr lang="en-US" b="0" dirty="0">
              <a:latin typeface="+mn-lt"/>
            </a:endParaRPr>
          </a:p>
          <a:p>
            <a:r>
              <a:rPr lang="en-US" b="0" dirty="0">
                <a:latin typeface="+mn-lt"/>
              </a:rPr>
              <a:t>http://due-parsons.github.io/methods3-fall2015/projects/industry-infrastructure-cancer-alley-la-and-detroit-mi/</a:t>
            </a:r>
          </a:p>
          <a:p>
            <a:endParaRPr lang="en-US" dirty="0"/>
          </a:p>
        </p:txBody>
      </p:sp>
      <p:sp>
        <p:nvSpPr>
          <p:cNvPr id="4" name="Slide Number Placeholder 3"/>
          <p:cNvSpPr>
            <a:spLocks noGrp="1"/>
          </p:cNvSpPr>
          <p:nvPr>
            <p:ph type="sldNum" sz="quarter" idx="5"/>
          </p:nvPr>
        </p:nvSpPr>
        <p:spPr/>
        <p:txBody>
          <a:bodyPr/>
          <a:lstStyle/>
          <a:p>
            <a:pPr defTabSz="471145"/>
            <a:fld id="{DE97EC82-0B4E-4C45-A316-442472F7E3AD}" type="slidenum">
              <a:rPr lang="en-US">
                <a:solidFill>
                  <a:prstClr val="black"/>
                </a:solidFill>
                <a:latin typeface="Calibri" panose="020F0502020204030204"/>
              </a:rPr>
              <a:pPr defTabSz="471145"/>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5281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Another example is:</a:t>
            </a:r>
          </a:p>
          <a:p>
            <a:endParaRPr lang="en-US" b="0" dirty="0">
              <a:latin typeface="+mn-lt"/>
            </a:endParaRPr>
          </a:p>
          <a:p>
            <a:r>
              <a:rPr lang="en-US" b="0" dirty="0">
                <a:latin typeface="+mn-lt"/>
              </a:rPr>
              <a:t>*Hinkley, CA (Anyone see the Movie Erin Brockovich?? – played by Julia Roberts) – Pacific Gas and Electric company used Chromium 6 to fight corrosion in cooling tower water; which was discharged to unlined ponds at the site and it leaked into the groundwater for 3 decades, affecting health of residents there.</a:t>
            </a:r>
          </a:p>
          <a:p>
            <a:endParaRPr lang="en-US" dirty="0"/>
          </a:p>
        </p:txBody>
      </p:sp>
      <p:sp>
        <p:nvSpPr>
          <p:cNvPr id="4" name="Slide Number Placeholder 3"/>
          <p:cNvSpPr>
            <a:spLocks noGrp="1"/>
          </p:cNvSpPr>
          <p:nvPr>
            <p:ph type="sldNum" sz="quarter" idx="5"/>
          </p:nvPr>
        </p:nvSpPr>
        <p:spPr/>
        <p:txBody>
          <a:bodyPr/>
          <a:lstStyle/>
          <a:p>
            <a:pPr defTabSz="471145"/>
            <a:fld id="{DE97EC82-0B4E-4C45-A316-442472F7E3AD}" type="slidenum">
              <a:rPr lang="en-US">
                <a:solidFill>
                  <a:prstClr val="black"/>
                </a:solidFill>
                <a:latin typeface="Calibri" panose="020F0502020204030204"/>
              </a:rPr>
              <a:pPr defTabSz="471145"/>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42065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393700"/>
            <a:ext cx="5632450" cy="3168650"/>
          </a:xfrm>
        </p:spPr>
      </p:sp>
      <p:sp>
        <p:nvSpPr>
          <p:cNvPr id="3" name="Notes Placeholder 2"/>
          <p:cNvSpPr>
            <a:spLocks noGrp="1"/>
          </p:cNvSpPr>
          <p:nvPr>
            <p:ph type="body" idx="1"/>
          </p:nvPr>
        </p:nvSpPr>
        <p:spPr>
          <a:xfrm>
            <a:off x="710248" y="3738899"/>
            <a:ext cx="5681980" cy="5342763"/>
          </a:xfrm>
        </p:spPr>
        <p:txBody>
          <a:bodyPr/>
          <a:lstStyle/>
          <a:p>
            <a:pPr defTabSz="971029"/>
            <a:r>
              <a:rPr lang="en-US" b="0" dirty="0"/>
              <a:t>There were several other milestones that contributed to the EJ Movement over the years, including:</a:t>
            </a:r>
          </a:p>
          <a:p>
            <a:pPr defTabSz="971029"/>
            <a:endParaRPr lang="en-US" b="0" dirty="0"/>
          </a:p>
          <a:p>
            <a:pPr defTabSz="971029"/>
            <a:r>
              <a:rPr lang="en-US" b="1" dirty="0"/>
              <a:t>1993 </a:t>
            </a:r>
            <a:r>
              <a:rPr lang="en-US" b="0" dirty="0"/>
              <a:t>– </a:t>
            </a:r>
            <a:r>
              <a:rPr lang="en-US" b="1" dirty="0"/>
              <a:t>EPA Administrator Carol M. Browner </a:t>
            </a:r>
            <a:r>
              <a:rPr lang="en-US" b="0" dirty="0"/>
              <a:t>created the </a:t>
            </a:r>
            <a:r>
              <a:rPr lang="en-US" b="1" dirty="0">
                <a:hlinkClick r:id="rId3">
                  <a:extLst>
                    <a:ext uri="{A12FA001-AC4F-418D-AE19-62706E023703}">
                      <ahyp:hlinkClr xmlns:ahyp="http://schemas.microsoft.com/office/drawing/2018/hyperlinkcolor" val="tx"/>
                    </a:ext>
                  </a:extLst>
                </a:hlinkClick>
              </a:rPr>
              <a:t>National Environmental Justice Advisory Council</a:t>
            </a:r>
            <a:r>
              <a:rPr lang="en-US" b="1" dirty="0"/>
              <a:t> </a:t>
            </a:r>
            <a:r>
              <a:rPr lang="en-US" b="0" dirty="0"/>
              <a:t>(NEJAC). NEJAC is a federal advisory council that </a:t>
            </a:r>
            <a:r>
              <a:rPr lang="en-US" b="0" u="sng" dirty="0"/>
              <a:t>holds public meetings on environmental justice issues </a:t>
            </a:r>
            <a:r>
              <a:rPr lang="en-US" b="0" dirty="0"/>
              <a:t>across the nation – which we </a:t>
            </a:r>
            <a:r>
              <a:rPr lang="en-US" b="0" u="sng" dirty="0"/>
              <a:t>still have TODAY</a:t>
            </a:r>
            <a:r>
              <a:rPr lang="en-US" b="0" dirty="0"/>
              <a:t>!</a:t>
            </a:r>
          </a:p>
          <a:p>
            <a:pPr defTabSz="971029"/>
            <a:endParaRPr lang="en-US" b="0" dirty="0"/>
          </a:p>
          <a:p>
            <a:pPr defTabSz="971029"/>
            <a:r>
              <a:rPr lang="en-US" b="1" dirty="0"/>
              <a:t>1994 – President Bill Clinton signed Executive Order 12898: </a:t>
            </a:r>
            <a:r>
              <a:rPr lang="en-US" b="0" dirty="0"/>
              <a:t>Federal Actions to Address Environmental Justice in Minority Populations and Low-Income Populations.  This action was made to </a:t>
            </a:r>
            <a:r>
              <a:rPr lang="en-US" b="0" u="sng" dirty="0"/>
              <a:t>focus federal attention on the environmental and human health conditions </a:t>
            </a:r>
            <a:r>
              <a:rPr lang="en-US" b="1" dirty="0"/>
              <a:t>of minority and low-income populations with </a:t>
            </a:r>
            <a:r>
              <a:rPr lang="en-US" b="0" dirty="0"/>
              <a:t>the </a:t>
            </a:r>
            <a:r>
              <a:rPr lang="en-US" b="1" dirty="0"/>
              <a:t>goal of achieving environmental protection for all communities.</a:t>
            </a:r>
          </a:p>
          <a:p>
            <a:endParaRPr lang="en-US" b="0" dirty="0"/>
          </a:p>
          <a:p>
            <a:pPr defTabSz="971029"/>
            <a:r>
              <a:rPr lang="en-US" b="0" dirty="0"/>
              <a:t>Small Grants Program provides financial assistance to eligible organizations to build collaborative partnerships, to identify/SOLVE the local environmental and/or public health issues, and empower the community through education, training, and outreach.</a:t>
            </a:r>
          </a:p>
          <a:p>
            <a:endParaRPr lang="en-US" b="0" dirty="0"/>
          </a:p>
          <a:p>
            <a:pPr algn="l"/>
            <a:r>
              <a:rPr lang="en-US" b="0" strike="noStrike" dirty="0"/>
              <a:t>E.O. 12898 directs federal agencies to:</a:t>
            </a:r>
          </a:p>
          <a:p>
            <a:pPr algn="l">
              <a:buFont typeface="Arial" panose="020B0604020202020204" pitchFamily="34" charset="0"/>
              <a:buChar char="•"/>
            </a:pPr>
            <a:r>
              <a:rPr lang="en-US" b="0" strike="noStrike" dirty="0"/>
              <a:t>identify and address the </a:t>
            </a:r>
            <a:r>
              <a:rPr lang="en-US" b="1" strike="noStrike" dirty="0"/>
              <a:t>disproportionately high and adverse human health or environmental effects </a:t>
            </a:r>
            <a:r>
              <a:rPr lang="en-US" b="0" strike="noStrike" dirty="0"/>
              <a:t>of their actions on minority and low-income populations, to the greatest extent practicable and permitted by law.</a:t>
            </a:r>
          </a:p>
          <a:p>
            <a:pPr algn="l">
              <a:buFont typeface="Arial" panose="020B0604020202020204" pitchFamily="34" charset="0"/>
              <a:buChar char="•"/>
            </a:pPr>
            <a:r>
              <a:rPr lang="en-US" b="1" strike="noStrike" dirty="0"/>
              <a:t>develop a strategy for implementing environmental justice</a:t>
            </a:r>
          </a:p>
          <a:p>
            <a:pPr algn="l">
              <a:buFont typeface="Arial" panose="020B0604020202020204" pitchFamily="34" charset="0"/>
              <a:buNone/>
            </a:pPr>
            <a:endParaRPr lang="en-US" b="0" dirty="0"/>
          </a:p>
          <a:p>
            <a:pPr algn="l"/>
            <a:r>
              <a:rPr lang="en-US" b="0" dirty="0"/>
              <a:t>In addition, this E.O. established an Interagency Working Group (IWG) on environmental justice chaired by the EPA Administrator and comprised of the heads of 11 departments or agencies and several White House offices.</a:t>
            </a:r>
          </a:p>
          <a:p>
            <a:pPr algn="l"/>
            <a:endParaRPr lang="en-US" b="0" dirty="0"/>
          </a:p>
          <a:p>
            <a:pPr algn="l"/>
            <a:r>
              <a:rPr lang="en-US" b="0" dirty="0"/>
              <a:t>A year later in 1995, the Brownfields program was established – brownfield is essentially a property that may have a hazardous substance(s), pollutants or contaminants, that is being expanded, redeveloped, or reused; the brownfield program was established to prevent, assess, safely clean up, and sustainably reuse those properties.</a:t>
            </a:r>
          </a:p>
          <a:p>
            <a:endParaRPr lang="en-US" dirty="0"/>
          </a:p>
        </p:txBody>
      </p:sp>
      <p:sp>
        <p:nvSpPr>
          <p:cNvPr id="4" name="Slide Number Placeholder 3"/>
          <p:cNvSpPr>
            <a:spLocks noGrp="1"/>
          </p:cNvSpPr>
          <p:nvPr>
            <p:ph type="sldNum" sz="quarter" idx="5"/>
          </p:nvPr>
        </p:nvSpPr>
        <p:spPr/>
        <p:txBody>
          <a:bodyPr/>
          <a:lstStyle/>
          <a:p>
            <a:pPr defTabSz="471145"/>
            <a:fld id="{DE97EC82-0B4E-4C45-A316-442472F7E3AD}" type="slidenum">
              <a:rPr lang="en-US">
                <a:solidFill>
                  <a:prstClr val="black"/>
                </a:solidFill>
                <a:latin typeface="Calibri" panose="020F0502020204030204"/>
              </a:rPr>
              <a:pPr defTabSz="471145"/>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681967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357188"/>
            <a:ext cx="5634037" cy="3168650"/>
          </a:xfrm>
        </p:spPr>
      </p:sp>
      <p:sp>
        <p:nvSpPr>
          <p:cNvPr id="3" name="Notes Placeholder 2"/>
          <p:cNvSpPr>
            <a:spLocks noGrp="1"/>
          </p:cNvSpPr>
          <p:nvPr>
            <p:ph type="body" idx="1"/>
          </p:nvPr>
        </p:nvSpPr>
        <p:spPr>
          <a:xfrm>
            <a:off x="951639" y="3702081"/>
            <a:ext cx="5681980" cy="5329436"/>
          </a:xfrm>
        </p:spPr>
        <p:txBody>
          <a:bodyPr/>
          <a:lstStyle/>
          <a:p>
            <a:pPr defTabSz="942289"/>
            <a:r>
              <a:rPr lang="en-US" b="1" dirty="0"/>
              <a:t>Hurricane Katrina (New Orleans) 2005 </a:t>
            </a:r>
            <a:r>
              <a:rPr lang="en-US" dirty="0"/>
              <a:t>- Hurricane Katrina hit New Orleans as a Cat 5 on August 29, 2005, which caused over $125 billion in damages as neighborhoods were destroyed and was flooded (most areas – at least 10 ft deep), over 1,800 people died</a:t>
            </a:r>
          </a:p>
          <a:p>
            <a:pPr marL="176679" indent="-176679" defTabSz="942289">
              <a:buFont typeface="Arial" panose="020B0604020202020204" pitchFamily="34" charset="0"/>
              <a:buChar char="•"/>
            </a:pPr>
            <a:r>
              <a:rPr lang="en-US" dirty="0"/>
              <a:t>People of color were displaced, thousands left homeless (</a:t>
            </a:r>
            <a:r>
              <a:rPr lang="en-US" dirty="0" err="1"/>
              <a:t>popn</a:t>
            </a:r>
            <a:r>
              <a:rPr lang="en-US" dirty="0"/>
              <a:t> – 60.5% African American many of whom lived in neighborhoods that were susceptible to flooding, racial inequalities already existed, so the hurricane further exacerbated the existing issues</a:t>
            </a:r>
          </a:p>
          <a:p>
            <a:endParaRPr lang="en-US" dirty="0"/>
          </a:p>
          <a:p>
            <a:pPr defTabSz="942289"/>
            <a:r>
              <a:rPr lang="en-US" b="1" dirty="0"/>
              <a:t>Flint Michigan Water Crisis - </a:t>
            </a:r>
            <a:r>
              <a:rPr lang="en-US" b="1" i="0" dirty="0">
                <a:effectLst/>
              </a:rPr>
              <a:t>2014 </a:t>
            </a:r>
            <a:r>
              <a:rPr lang="en-US" b="0" i="0" dirty="0">
                <a:effectLst/>
              </a:rPr>
              <a:t>– Flint water crisis – </a:t>
            </a:r>
            <a:r>
              <a:rPr lang="en-US" b="1" i="0" dirty="0">
                <a:effectLst/>
              </a:rPr>
              <a:t>city switched drinking water supply from Detroit’s system to Flint River to save money </a:t>
            </a:r>
            <a:r>
              <a:rPr lang="en-US" b="0" i="0" dirty="0">
                <a:effectLst/>
              </a:rPr>
              <a:t>– </a:t>
            </a:r>
            <a:r>
              <a:rPr lang="en-US" b="1" i="0" dirty="0">
                <a:effectLst/>
              </a:rPr>
              <a:t>elevated levels of lead </a:t>
            </a:r>
            <a:r>
              <a:rPr lang="en-US" b="0" i="0" dirty="0">
                <a:effectLst/>
              </a:rPr>
              <a:t>(elevated blood lead levels in children – can cause neurological issues, impair fetal development, hearing, physical growth, IQ, and cause cardiovascular disease and behavioral problems; high blood pressure, heart/kidney disease and reduced fertility); </a:t>
            </a:r>
          </a:p>
          <a:p>
            <a:pPr defTabSz="942289"/>
            <a:endParaRPr lang="en-US" b="0" i="0" dirty="0">
              <a:effectLst/>
            </a:endParaRPr>
          </a:p>
          <a:p>
            <a:pPr marL="176679" indent="-176679" defTabSz="942289">
              <a:buFont typeface="Arial" panose="020B0604020202020204" pitchFamily="34" charset="0"/>
              <a:buChar char="•"/>
            </a:pPr>
            <a:r>
              <a:rPr lang="en-US" b="1" i="0" dirty="0">
                <a:effectLst/>
              </a:rPr>
              <a:t>Inadequate treatment and testing of the water </a:t>
            </a:r>
            <a:r>
              <a:rPr lang="en-US" b="0" i="0" dirty="0">
                <a:effectLst/>
              </a:rPr>
              <a:t>resulted in a series of </a:t>
            </a:r>
            <a:r>
              <a:rPr lang="en-US" b="1" i="0" u="sng" dirty="0">
                <a:effectLst/>
              </a:rPr>
              <a:t>major water quality and health issues for Flint residents</a:t>
            </a:r>
            <a:r>
              <a:rPr lang="en-US" b="0" i="0" dirty="0">
                <a:effectLst/>
              </a:rPr>
              <a:t>—issues that were chronically ignored, overlooked, and discounted by government officials even as </a:t>
            </a:r>
            <a:r>
              <a:rPr lang="en-US" b="0" i="0" u="none" strike="noStrike" dirty="0">
                <a:effectLst/>
                <a:hlinkClick r:id="rId3">
                  <a:extLst>
                    <a:ext uri="{A12FA001-AC4F-418D-AE19-62706E023703}">
                      <ahyp:hlinkClr xmlns:ahyp="http://schemas.microsoft.com/office/drawing/2018/hyperlinkcolor" val="tx"/>
                    </a:ext>
                  </a:extLst>
                </a:hlinkClick>
              </a:rPr>
              <a:t>complaints mounted</a:t>
            </a:r>
            <a:r>
              <a:rPr lang="en-US" b="0" i="0" u="none" dirty="0">
                <a:effectLst/>
              </a:rPr>
              <a:t> </a:t>
            </a:r>
            <a:r>
              <a:rPr lang="en-US" b="0" i="0" dirty="0">
                <a:effectLst/>
              </a:rPr>
              <a:t>that the </a:t>
            </a:r>
            <a:r>
              <a:rPr lang="en-US" b="1" i="0" dirty="0">
                <a:effectLst/>
              </a:rPr>
              <a:t>foul-smelling, discolored, and off-tasting water piped into Flint homes for 18 months </a:t>
            </a:r>
            <a:r>
              <a:rPr lang="en-US" b="0" i="0" dirty="0">
                <a:effectLst/>
              </a:rPr>
              <a:t>was causing </a:t>
            </a:r>
            <a:r>
              <a:rPr lang="en-US" b="1" i="0" dirty="0">
                <a:effectLst/>
              </a:rPr>
              <a:t>skin rashes, hair loss, and itchy skin.</a:t>
            </a:r>
          </a:p>
          <a:p>
            <a:pPr defTabSz="942289"/>
            <a:endParaRPr lang="en-US" b="0" i="0" dirty="0">
              <a:effectLst/>
            </a:endParaRPr>
          </a:p>
          <a:p>
            <a:pPr marL="176679" indent="-176679" defTabSz="942289">
              <a:buFont typeface="Arial" panose="020B0604020202020204" pitchFamily="34" charset="0"/>
              <a:buChar char="•"/>
            </a:pPr>
            <a:r>
              <a:rPr lang="en-US" b="0" i="0" dirty="0">
                <a:effectLst/>
              </a:rPr>
              <a:t>The city’s switch also coincided with an </a:t>
            </a:r>
            <a:r>
              <a:rPr lang="en-US" b="1" i="0" dirty="0">
                <a:effectLst/>
              </a:rPr>
              <a:t>outbreak of Legionnaires’ disease </a:t>
            </a:r>
            <a:r>
              <a:rPr lang="en-US" b="0" i="0" dirty="0">
                <a:effectLst/>
              </a:rPr>
              <a:t>(a severe form of pneumonia) </a:t>
            </a:r>
            <a:r>
              <a:rPr lang="en-US" b="1" i="0" dirty="0">
                <a:effectLst/>
              </a:rPr>
              <a:t>that killed 12 and sickened at least 87 people </a:t>
            </a:r>
            <a:r>
              <a:rPr lang="en-US" b="0" i="0" dirty="0">
                <a:effectLst/>
              </a:rPr>
              <a:t>between June 2014 and October 2015. The </a:t>
            </a:r>
            <a:r>
              <a:rPr lang="en-US" b="1" i="0" dirty="0">
                <a:effectLst/>
              </a:rPr>
              <a:t>third-largest outbreak of Legionnaires’ disease recorded in U.S. history</a:t>
            </a:r>
            <a:r>
              <a:rPr lang="en-US" b="0" i="0" dirty="0">
                <a:effectLst/>
              </a:rPr>
              <a:t>—as well as the discovery in </a:t>
            </a:r>
            <a:r>
              <a:rPr lang="en-US" b="1" i="0" dirty="0">
                <a:effectLst/>
              </a:rPr>
              <a:t>2014 of fecal coliform bacteria </a:t>
            </a:r>
            <a:r>
              <a:rPr lang="en-US" b="0" i="0" dirty="0">
                <a:effectLst/>
              </a:rPr>
              <a:t>in city water—was likely a result of the city’s failure to maintain sufficient chlorine in its water mains to disinfect the water. Ironically, the city’s </a:t>
            </a:r>
            <a:r>
              <a:rPr lang="en-US" b="1" i="0" dirty="0">
                <a:effectLst/>
              </a:rPr>
              <a:t>corrective measure—adding more chlorine without addressing other underlying issues</a:t>
            </a:r>
            <a:r>
              <a:rPr lang="en-US" b="0" i="0" dirty="0">
                <a:effectLst/>
              </a:rPr>
              <a:t>—created a new problem: elevated levels of total trihalomethanes (TTHM), cancer-causing chemicals that are by-products of the chlorination of water. (https://www.nrdc.org/stories/flint-water-crisis-everything-you-need-know)</a:t>
            </a:r>
          </a:p>
          <a:p>
            <a:pPr defTabSz="942289"/>
            <a:endParaRPr lang="en-US" b="0" i="0" dirty="0">
              <a:effectLst/>
            </a:endParaRPr>
          </a:p>
          <a:p>
            <a:r>
              <a:rPr lang="en-US" b="1" dirty="0"/>
              <a:t>EJ in Jacksonville, FL - </a:t>
            </a:r>
            <a:r>
              <a:rPr lang="en-US" b="1" i="0" dirty="0">
                <a:effectLst/>
              </a:rPr>
              <a:t>2020 </a:t>
            </a:r>
            <a:r>
              <a:rPr lang="en-US" b="0" i="0" dirty="0">
                <a:effectLst/>
              </a:rPr>
              <a:t>– Jacksonville, FL -- Local leaders shift from a laid-back approach that allowed polluters to contaminate Black neighborhoods to working with and advocating for Black residents; A Climate action advocacy group looks to diversify their committee</a:t>
            </a:r>
          </a:p>
          <a:p>
            <a:r>
              <a:rPr lang="en-US" b="0" i="0" dirty="0">
                <a:effectLst/>
              </a:rPr>
              <a:t>	-He said the </a:t>
            </a:r>
            <a:r>
              <a:rPr lang="en-US" b="1" i="0" dirty="0">
                <a:effectLst/>
              </a:rPr>
              <a:t>city allowed polluting industries in Black communities</a:t>
            </a:r>
            <a:r>
              <a:rPr lang="en-US" b="0" i="0" dirty="0">
                <a:effectLst/>
              </a:rPr>
              <a:t>, where </a:t>
            </a:r>
            <a:r>
              <a:rPr lang="en-US" b="1" i="0" dirty="0">
                <a:effectLst/>
              </a:rPr>
              <a:t>land was cheap and citizens’ well-being was largely overlooked </a:t>
            </a:r>
            <a:r>
              <a:rPr lang="en-US" b="0" i="0" dirty="0">
                <a:effectLst/>
              </a:rPr>
              <a:t>by the political and business establishment</a:t>
            </a:r>
          </a:p>
          <a:p>
            <a:r>
              <a:rPr lang="en-US" b="0" i="0" dirty="0">
                <a:effectLst/>
              </a:rPr>
              <a:t>	-some of Jacksonville’s factories are gone and others have changed their ways. But the legacy remains: industrial pollutants – among them, major contributors to the climate crisis – persist in the neighborhoods’ soil, water and air.</a:t>
            </a:r>
          </a:p>
          <a:p>
            <a:endParaRPr lang="en-US" b="0" i="0" dirty="0">
              <a:effectLst/>
            </a:endParaRPr>
          </a:p>
          <a:p>
            <a:r>
              <a:rPr lang="en-US" b="0" dirty="0"/>
              <a:t>There has been a series of action steps/policies/programs that have been implemented since then (including the ECWTP)</a:t>
            </a:r>
          </a:p>
          <a:p>
            <a:pPr lvl="1"/>
            <a:r>
              <a:rPr lang="en-US" b="0" dirty="0"/>
              <a:t>EJ Movement – about raising awareness of the plights of vulnerable populations; tightening environmental laws</a:t>
            </a:r>
            <a:endParaRPr lang="en-US" b="0" i="0" dirty="0">
              <a:effectLst/>
            </a:endParaRPr>
          </a:p>
          <a:p>
            <a:endParaRPr lang="en-US" b="0" i="0"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8BA40584-EF06-47F5-90C2-718303C2D73C}" type="slidenum">
              <a:rPr lang="en-US" smtClean="0"/>
              <a:t>8</a:t>
            </a:fld>
            <a:endParaRPr lang="en-US"/>
          </a:p>
        </p:txBody>
      </p:sp>
    </p:spTree>
    <p:extLst>
      <p:ext uri="{BB962C8B-B14F-4D97-AF65-F5344CB8AC3E}">
        <p14:creationId xmlns:p14="http://schemas.microsoft.com/office/powerpoint/2010/main" val="316940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9550"/>
            <a:ext cx="5632450" cy="3168650"/>
          </a:xfrm>
        </p:spPr>
      </p:sp>
      <p:sp>
        <p:nvSpPr>
          <p:cNvPr id="3" name="Notes Placeholder 2"/>
          <p:cNvSpPr>
            <a:spLocks noGrp="1"/>
          </p:cNvSpPr>
          <p:nvPr>
            <p:ph type="body" idx="1"/>
          </p:nvPr>
        </p:nvSpPr>
        <p:spPr>
          <a:xfrm>
            <a:off x="753574" y="3554811"/>
            <a:ext cx="5681980" cy="5362611"/>
          </a:xfrm>
        </p:spPr>
        <p:txBody>
          <a:bodyPr/>
          <a:lstStyle/>
          <a:p>
            <a:r>
              <a:rPr lang="en-US" dirty="0"/>
              <a:t>So, I just wanted to give you a very brief walk through history, denoting some of the major milestones within the EJ Movement, but I also would like for you to see what environmental risks that may be posed to you according to where you may live, work, and play.</a:t>
            </a:r>
          </a:p>
          <a:p>
            <a:endParaRPr lang="en-US" dirty="0"/>
          </a:p>
          <a:p>
            <a:r>
              <a:rPr lang="en-US" dirty="0"/>
              <a:t>The Environmental Protection Agency (EPA) has a tool called </a:t>
            </a:r>
            <a:r>
              <a:rPr lang="en-US" b="1" dirty="0" err="1"/>
              <a:t>EJScreening</a:t>
            </a:r>
            <a:r>
              <a:rPr lang="en-US" b="1" dirty="0"/>
              <a:t> &amp; Mapping Tool </a:t>
            </a:r>
            <a:r>
              <a:rPr lang="en-US" dirty="0"/>
              <a:t>to essentially find out demographic and environmental information for various areas throughout the nation.  </a:t>
            </a:r>
          </a:p>
          <a:p>
            <a:endParaRPr lang="en-US" dirty="0"/>
          </a:p>
          <a:p>
            <a:r>
              <a:rPr lang="en-US" dirty="0"/>
              <a:t>This tool is FREE and anyone can use it anytime – I encourage you to go on there and get even more specific to your neighborhood.</a:t>
            </a:r>
          </a:p>
          <a:p>
            <a:endParaRPr lang="en-US" dirty="0"/>
          </a:p>
          <a:p>
            <a:r>
              <a:rPr lang="en-US" dirty="0"/>
              <a:t>For example, I mapped the Melbourne/Palm Bay area (which is where we are currently hosting one of our training programs – that David will speak about shortly), to see what types of potential environmental hazards they may have in their backyard.  You can see the Legend on the right (and there’s loads of information on here that you view, but I just chose a few to demonstrate this tool).</a:t>
            </a:r>
          </a:p>
          <a:p>
            <a:endParaRPr lang="en-US" dirty="0"/>
          </a:p>
          <a:p>
            <a:r>
              <a:rPr lang="en-US" b="1" dirty="0"/>
              <a:t>Hazardous waste sites </a:t>
            </a:r>
            <a:r>
              <a:rPr lang="en-US" dirty="0"/>
              <a:t>– green squares</a:t>
            </a:r>
          </a:p>
          <a:p>
            <a:endParaRPr lang="en-US" dirty="0"/>
          </a:p>
          <a:p>
            <a:r>
              <a:rPr lang="en-US" b="1" dirty="0"/>
              <a:t>Superfund sites </a:t>
            </a:r>
            <a:r>
              <a:rPr lang="en-US" dirty="0"/>
              <a:t>– orange squares:   Superfund (also known as Comprehensive Environmental Response, Compensation, and Liability Act (CERCLA)) is the federal government's program to clean up the nation's uncontrolled hazardous waste sites. </a:t>
            </a:r>
          </a:p>
          <a:p>
            <a:endParaRPr lang="en-US" dirty="0"/>
          </a:p>
          <a:p>
            <a:r>
              <a:rPr lang="en-US" b="1" dirty="0"/>
              <a:t>Toxic releases </a:t>
            </a:r>
            <a:r>
              <a:rPr lang="en-US" dirty="0"/>
              <a:t>– light blue squares:  The Toxics Release Inventory (TRI) is a publicly available EPA database that contains information on toxic chemical releases and waste management activities reported annually by certain industries as well as federal facilities. </a:t>
            </a:r>
          </a:p>
          <a:p>
            <a:endParaRPr lang="en-US" dirty="0"/>
          </a:p>
          <a:p>
            <a:r>
              <a:rPr lang="en-US" b="1" dirty="0"/>
              <a:t>Air pollution </a:t>
            </a:r>
            <a:r>
              <a:rPr lang="en-US" dirty="0"/>
              <a:t>– dark blue squares:  Air pollution data (ICIS-AIR) contains compliance and permit data for stationary sources of air pollution (such as electric power plants, steel mills, factories, and universities) regulated by EPA, state and local air pollution agencies</a:t>
            </a:r>
          </a:p>
          <a:p>
            <a:endParaRPr lang="en-US" dirty="0"/>
          </a:p>
          <a:p>
            <a:r>
              <a:rPr lang="en-US" b="1" dirty="0"/>
              <a:t>Brownfields </a:t>
            </a:r>
            <a:r>
              <a:rPr lang="en-US" dirty="0"/>
              <a:t>– light orange:  The Assessment, Cleanup and Redevelopment Exchange System (ACRES) captures grantee reported data on environmental activities and accomplishments (assessment, cleanup and redevelopment), funding, job training, and details on cooperative partners and leveraging efforts</a:t>
            </a:r>
          </a:p>
          <a:p>
            <a:endParaRPr lang="en-US" dirty="0"/>
          </a:p>
          <a:p>
            <a:r>
              <a:rPr lang="en-US" b="1" dirty="0"/>
              <a:t>Schools</a:t>
            </a:r>
            <a:r>
              <a:rPr lang="en-US" dirty="0"/>
              <a:t> – flags with post (dark blue):  you can see the proximity of where HAZ waste sites/Superfund sites might be to schools </a:t>
            </a:r>
          </a:p>
          <a:p>
            <a:endParaRPr lang="en-US" dirty="0"/>
          </a:p>
          <a:p>
            <a:r>
              <a:rPr lang="en-US" b="1" dirty="0"/>
              <a:t>Subsidized housing </a:t>
            </a:r>
            <a:r>
              <a:rPr lang="en-US" dirty="0"/>
              <a:t>– green dots:  HUD’s Multifamily Housing property portfolio consist primarily of rental housing properties with five or more dwelling units such as apartments or town houses, but can also include nursing homes, hospitals, elderly housing, mobile home parks, retirement service centers, and occasionally vacant land; </a:t>
            </a:r>
          </a:p>
          <a:p>
            <a:endParaRPr lang="en-US" dirty="0"/>
          </a:p>
          <a:p>
            <a:r>
              <a:rPr lang="en-US" b="1" dirty="0"/>
              <a:t>Public housing (low-income) </a:t>
            </a:r>
            <a:r>
              <a:rPr lang="en-US" dirty="0"/>
              <a:t>– green dots:  HUD administers Federal aid to local Housing Agencies (HAs) that manage housing for low-income residents at rents they can afford. Likewise, HUD furnishes technical and professional assistance in planning, developing, and managing the buildings that comprise low-income housing development</a:t>
            </a:r>
          </a:p>
          <a:p>
            <a:endParaRPr lang="en-US" dirty="0"/>
          </a:p>
        </p:txBody>
      </p:sp>
      <p:sp>
        <p:nvSpPr>
          <p:cNvPr id="4" name="Slide Number Placeholder 3"/>
          <p:cNvSpPr>
            <a:spLocks noGrp="1"/>
          </p:cNvSpPr>
          <p:nvPr>
            <p:ph type="sldNum" sz="quarter" idx="5"/>
          </p:nvPr>
        </p:nvSpPr>
        <p:spPr/>
        <p:txBody>
          <a:bodyPr/>
          <a:lstStyle/>
          <a:p>
            <a:fld id="{DE97EC82-0B4E-4C45-A316-442472F7E3AD}" type="slidenum">
              <a:rPr lang="en-US" smtClean="0"/>
              <a:t>9</a:t>
            </a:fld>
            <a:endParaRPr lang="en-US"/>
          </a:p>
        </p:txBody>
      </p:sp>
    </p:spTree>
    <p:extLst>
      <p:ext uri="{BB962C8B-B14F-4D97-AF65-F5344CB8AC3E}">
        <p14:creationId xmlns:p14="http://schemas.microsoft.com/office/powerpoint/2010/main" val="204531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FC9BCC-E766-4400-B472-F6FC221229D7}"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358513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91F688-6854-4AA2-8505-FCCE4C8B9C95}"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1644627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C364CD-269F-417A-8040-FDDA1352825B}"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AD05339-02E8-43BA-A387-32C7D6624F1E}"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3229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ACF3B99-9315-428F-ACFE-72B8CF12B33A}"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2787053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DB7D66C-6266-4FFF-92D7-F76297977953}"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05339-02E8-43BA-A387-32C7D6624F1E}"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41670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BFCDAB4-C31F-4A56-AFFA-0929780B1861}"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165311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A4F084-157B-4A30-8263-2072DA3BC406}"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42268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6453B8-EA6E-475A-810F-D1DF05FC120B}"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1834923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B2FBFB-131D-4A25-9EFB-308213A7DAF9}"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1657128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75162-C8CA-46C7-B492-B3F83813CC9F}"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3229904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D5A69-A96B-4C58-B8B3-8DB918E46B3D}"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351075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AA3B8A-65F1-4E67-AE04-52A1DECD2DF9}"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830895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CE5F0C-6FD4-4E67-8916-C1B45DF03FE2}"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340697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CAFF01-D6D4-45BB-9AC3-9D39E59E9DE3}" type="datetime1">
              <a:rPr lang="en-US" smtClean="0"/>
              <a:t>10/15/2021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1989846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FA09-5895-4283-9813-C412EC8F14F9}" type="datetime1">
              <a:rPr lang="en-US" smtClean="0"/>
              <a:t>10/15/2021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4105202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AAADF-A741-4232-8C39-64C2DC65DD91}" type="datetime1">
              <a:rPr lang="en-US" smtClean="0"/>
              <a:t>10/15/2021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3990201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0FDE82-6F73-40DC-BE5D-6EEA4CC1FBFF}"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2119394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05D5E2-B839-4E57-890C-C441E3EF94E2}"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2255203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8B81FA-C0E0-441D-BB58-5CB260820D51}"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819802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1E850E-830D-458E-ABF0-5BC3503F9EAB}"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C6382F4-77E6-4A1B-A820-179670ABCB3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95290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3489A5C-AA99-49CD-8723-77EE4476CFC0}"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2562326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5542001-A67E-4BA5-BD2B-4EBE1A96BDD3}"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C6382F4-77E6-4A1B-A820-179670ABCB3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126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42586-4316-4D2E-890D-2DCC7A154308}"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997032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E0155FA-470F-450C-BB33-FDAB66771500}"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3377076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6581DC-D544-4C24-9BE0-88210E33B185}"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308047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189F9-108A-4B5C-9554-6688509A0231}" type="datetime1">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6382F4-77E6-4A1B-A820-179670ABCB30}" type="slidenum">
              <a:rPr lang="en-US" smtClean="0"/>
              <a:t>‹#›</a:t>
            </a:fld>
            <a:endParaRPr lang="en-US"/>
          </a:p>
        </p:txBody>
      </p:sp>
    </p:spTree>
    <p:extLst>
      <p:ext uri="{BB962C8B-B14F-4D97-AF65-F5344CB8AC3E}">
        <p14:creationId xmlns:p14="http://schemas.microsoft.com/office/powerpoint/2010/main" val="395155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3DAC94-2113-B042-8D2D-869DD39A66A3}"/>
              </a:ext>
            </a:extLst>
          </p:cNvPr>
          <p:cNvSpPr>
            <a:spLocks noGrp="1"/>
          </p:cNvSpPr>
          <p:nvPr>
            <p:ph type="pic" sz="quarter" idx="13"/>
          </p:nvPr>
        </p:nvSpPr>
        <p:spPr>
          <a:xfrm>
            <a:off x="6150224" y="0"/>
            <a:ext cx="6041776" cy="6869017"/>
          </a:xfrm>
          <a:custGeom>
            <a:avLst/>
            <a:gdLst>
              <a:gd name="connsiteX0" fmla="*/ 0 w 4367212"/>
              <a:gd name="connsiteY0" fmla="*/ 0 h 6858000"/>
              <a:gd name="connsiteX1" fmla="*/ 4367212 w 4367212"/>
              <a:gd name="connsiteY1" fmla="*/ 0 h 6858000"/>
              <a:gd name="connsiteX2" fmla="*/ 4367212 w 4367212"/>
              <a:gd name="connsiteY2" fmla="*/ 6858000 h 6858000"/>
              <a:gd name="connsiteX3" fmla="*/ 0 w 4367212"/>
              <a:gd name="connsiteY3" fmla="*/ 6858000 h 6858000"/>
              <a:gd name="connsiteX4" fmla="*/ 0 w 4367212"/>
              <a:gd name="connsiteY4" fmla="*/ 0 h 6858000"/>
              <a:gd name="connsiteX0" fmla="*/ 1674564 w 6041776"/>
              <a:gd name="connsiteY0" fmla="*/ 0 h 6869017"/>
              <a:gd name="connsiteX1" fmla="*/ 6041776 w 6041776"/>
              <a:gd name="connsiteY1" fmla="*/ 0 h 6869017"/>
              <a:gd name="connsiteX2" fmla="*/ 6041776 w 6041776"/>
              <a:gd name="connsiteY2" fmla="*/ 6858000 h 6869017"/>
              <a:gd name="connsiteX3" fmla="*/ 0 w 6041776"/>
              <a:gd name="connsiteY3" fmla="*/ 6869017 h 6869017"/>
              <a:gd name="connsiteX4" fmla="*/ 1674564 w 6041776"/>
              <a:gd name="connsiteY4" fmla="*/ 0 h 6869017"/>
              <a:gd name="connsiteX0" fmla="*/ 1724745 w 6041776"/>
              <a:gd name="connsiteY0" fmla="*/ 5575 h 6869017"/>
              <a:gd name="connsiteX1" fmla="*/ 6041776 w 6041776"/>
              <a:gd name="connsiteY1" fmla="*/ 0 h 6869017"/>
              <a:gd name="connsiteX2" fmla="*/ 6041776 w 6041776"/>
              <a:gd name="connsiteY2" fmla="*/ 6858000 h 6869017"/>
              <a:gd name="connsiteX3" fmla="*/ 0 w 6041776"/>
              <a:gd name="connsiteY3" fmla="*/ 6869017 h 6869017"/>
              <a:gd name="connsiteX4" fmla="*/ 1724745 w 6041776"/>
              <a:gd name="connsiteY4" fmla="*/ 5575 h 6869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776" h="6869017">
                <a:moveTo>
                  <a:pt x="1724745" y="5575"/>
                </a:moveTo>
                <a:lnTo>
                  <a:pt x="6041776" y="0"/>
                </a:lnTo>
                <a:lnTo>
                  <a:pt x="6041776" y="6858000"/>
                </a:lnTo>
                <a:lnTo>
                  <a:pt x="0" y="6869017"/>
                </a:lnTo>
                <a:lnTo>
                  <a:pt x="1724745" y="5575"/>
                </a:lnTo>
                <a:close/>
              </a:path>
            </a:pathLst>
          </a:custGeom>
          <a:solidFill>
            <a:schemeClr val="accent3">
              <a:lumMod val="20000"/>
              <a:lumOff val="80000"/>
            </a:schemeClr>
          </a:solidFill>
        </p:spPr>
        <p:txBody>
          <a:bodyPr anchor="ctr"/>
          <a:lstStyle>
            <a:lvl1pPr marL="0" indent="0" algn="ctr">
              <a:buNone/>
              <a:defRPr/>
            </a:lvl1pPr>
          </a:lstStyle>
          <a:p>
            <a:endParaRPr lang="en-US" dirty="0"/>
          </a:p>
        </p:txBody>
      </p:sp>
      <p:pic>
        <p:nvPicPr>
          <p:cNvPr id="12" name="Picture 11">
            <a:extLst>
              <a:ext uri="{FF2B5EF4-FFF2-40B4-BE49-F238E27FC236}">
                <a16:creationId xmlns:a16="http://schemas.microsoft.com/office/drawing/2014/main" id="{15C4BED4-52FC-9D47-B130-3E6480FAE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83960"/>
            <a:ext cx="3168351" cy="512791"/>
          </a:xfrm>
          <a:prstGeom prst="rect">
            <a:avLst/>
          </a:prstGeom>
        </p:spPr>
      </p:pic>
      <p:sp>
        <p:nvSpPr>
          <p:cNvPr id="9" name="Freeform 7">
            <a:extLst>
              <a:ext uri="{FF2B5EF4-FFF2-40B4-BE49-F238E27FC236}">
                <a16:creationId xmlns:a16="http://schemas.microsoft.com/office/drawing/2014/main" id="{AADC7BEB-DE4A-F645-BF70-DE8FCA7F39E7}"/>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1" name="Freeform 10">
            <a:extLst>
              <a:ext uri="{FF2B5EF4-FFF2-40B4-BE49-F238E27FC236}">
                <a16:creationId xmlns:a16="http://schemas.microsoft.com/office/drawing/2014/main" id="{50EBB79D-E49D-C144-BAB8-DE504A63E1DB}"/>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1" hasCustomPrompt="1"/>
          </p:nvPr>
        </p:nvSpPr>
        <p:spPr>
          <a:xfrm>
            <a:off x="1344835" y="3914020"/>
            <a:ext cx="5355685" cy="1426621"/>
          </a:xfrm>
          <a:prstGeom prst="rect">
            <a:avLst/>
          </a:prstGeom>
        </p:spPr>
        <p:txBody>
          <a:bodyPr/>
          <a:lstStyle>
            <a:lvl1pPr marL="0" marR="0" indent="0" algn="l" defTabSz="914400" rtl="0" eaLnBrk="1" fontAlgn="auto" latinLnBrk="0" hangingPunct="1">
              <a:lnSpc>
                <a:spcPct val="100000"/>
              </a:lnSpc>
              <a:spcBef>
                <a:spcPts val="0"/>
              </a:spcBef>
              <a:spcAft>
                <a:spcPts val="300"/>
              </a:spcAft>
              <a:buClrTx/>
              <a:buSzTx/>
              <a:buFontTx/>
              <a:buNone/>
              <a:tabLst/>
              <a:defRPr sz="2000" baseline="0">
                <a:solidFill>
                  <a:srgbClr val="EBE9E7"/>
                </a:solidFill>
              </a:defRPr>
            </a:lvl1pPr>
            <a:lvl2pPr marL="457200" indent="0">
              <a:spcBef>
                <a:spcPts val="0"/>
              </a:spcBef>
              <a:spcAft>
                <a:spcPts val="300"/>
              </a:spcAft>
              <a:buNone/>
              <a:defRPr sz="1400"/>
            </a:lvl2pPr>
            <a:lvl3pPr marL="914400" indent="0">
              <a:spcBef>
                <a:spcPts val="0"/>
              </a:spcBef>
              <a:spcAft>
                <a:spcPts val="300"/>
              </a:spcAft>
              <a:buNone/>
              <a:defRPr sz="1400"/>
            </a:lvl3pPr>
            <a:lvl4pPr marL="1371600" indent="0">
              <a:spcBef>
                <a:spcPts val="0"/>
              </a:spcBef>
              <a:spcAft>
                <a:spcPts val="300"/>
              </a:spcAft>
              <a:buNone/>
              <a:defRPr sz="1400"/>
            </a:lvl4pPr>
            <a:lvl5pPr marL="1828800" indent="0">
              <a:spcBef>
                <a:spcPts val="0"/>
              </a:spcBef>
              <a:spcAft>
                <a:spcPts val="300"/>
              </a:spcAft>
              <a:buNone/>
              <a:defRPr sz="1400"/>
            </a:lvl5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a:t>PRESENTERS: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one</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two</a:t>
            </a:r>
            <a:endParaRPr kumimoji="0" lang="en-US" sz="1400" b="0" i="0" u="none" strike="noStrike" kern="1200" cap="none" spc="0" normalizeH="0" baseline="0" noProof="0">
              <a:ln>
                <a:noFill/>
              </a:ln>
              <a:solidFill>
                <a:srgbClr val="AAACAD"/>
              </a:solidFill>
              <a:effectLst/>
              <a:uLnTx/>
              <a:uFillTx/>
              <a:latin typeface="Arial" panose="020B0604020202020204" pitchFamily="34" charset="0"/>
              <a:ea typeface="+mn-ea"/>
              <a:cs typeface="Arial" panose="020B0604020202020204" pitchFamily="34" charset="0"/>
            </a:endParaRPr>
          </a:p>
        </p:txBody>
      </p:sp>
      <p:sp>
        <p:nvSpPr>
          <p:cNvPr id="16" name="Text Placeholder 15"/>
          <p:cNvSpPr>
            <a:spLocks noGrp="1"/>
          </p:cNvSpPr>
          <p:nvPr>
            <p:ph type="body" sz="quarter" idx="10" hasCustomPrompt="1"/>
          </p:nvPr>
        </p:nvSpPr>
        <p:spPr>
          <a:xfrm>
            <a:off x="695400" y="2060848"/>
            <a:ext cx="5606195" cy="1584176"/>
          </a:xfrm>
          <a:prstGeom prst="rect">
            <a:avLst/>
          </a:prstGeom>
          <a:solidFill>
            <a:schemeClr val="tx2">
              <a:lumMod val="25000"/>
            </a:schemeClr>
          </a:solidFill>
        </p:spPr>
        <p:txBody>
          <a:bodyPr anchor="ctr"/>
          <a:lstStyle>
            <a:lvl1pPr marL="0" indent="0">
              <a:lnSpc>
                <a:spcPct val="100000"/>
              </a:lnSpc>
              <a:spcBef>
                <a:spcPts val="0"/>
              </a:spcBef>
              <a:buNone/>
              <a:defRPr sz="4000">
                <a:solidFill>
                  <a:schemeClr val="tx1"/>
                </a:solidFill>
              </a:defRPr>
            </a:lvl1pPr>
            <a:lvl2pPr marL="457200" indent="0">
              <a:lnSpc>
                <a:spcPts val="2900"/>
              </a:lnSpc>
              <a:spcBef>
                <a:spcPts val="0"/>
              </a:spcBef>
              <a:buNone/>
              <a:defRPr sz="2800"/>
            </a:lvl2pPr>
            <a:lvl3pPr marL="914400" indent="0">
              <a:lnSpc>
                <a:spcPts val="2900"/>
              </a:lnSpc>
              <a:spcBef>
                <a:spcPts val="0"/>
              </a:spcBef>
              <a:buNone/>
              <a:defRPr sz="2800"/>
            </a:lvl3pPr>
            <a:lvl4pPr marL="1371600" indent="0">
              <a:lnSpc>
                <a:spcPts val="2900"/>
              </a:lnSpc>
              <a:spcBef>
                <a:spcPts val="0"/>
              </a:spcBef>
              <a:buNone/>
              <a:defRPr sz="2800"/>
            </a:lvl4pPr>
            <a:lvl5pPr marL="1828800" indent="0">
              <a:lnSpc>
                <a:spcPts val="2900"/>
              </a:lnSpc>
              <a:spcBef>
                <a:spcPts val="0"/>
              </a:spcBef>
              <a:buNone/>
              <a:defRPr sz="2800"/>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375493710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Content Placeholder 2"/>
          <p:cNvSpPr>
            <a:spLocks noGrp="1"/>
          </p:cNvSpPr>
          <p:nvPr>
            <p:ph idx="1"/>
          </p:nvPr>
        </p:nvSpPr>
        <p:spPr>
          <a:xfrm>
            <a:off x="617512" y="1130676"/>
            <a:ext cx="10944191" cy="4793704"/>
          </a:xfrm>
          <a:prstGeom prst="rect">
            <a:avLst/>
          </a:prstGeom>
        </p:spPr>
        <p:txBody>
          <a:bodyPr numCol="1"/>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83C5DA95-33E6-48AA-A831-01096269F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2939494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Page - with two side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B12924-751F-304B-9A23-40320CBA460B}"/>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3791745" y="1155576"/>
            <a:ext cx="7776866" cy="4793704"/>
          </a:xfrm>
          <a:prstGeom prst="rect">
            <a:avLst/>
          </a:prstGeom>
        </p:spPr>
        <p:txBody>
          <a:bodyPr/>
          <a:lstStyle>
            <a:lvl1pPr marL="252000" indent="-252000">
              <a:lnSpc>
                <a:spcPct val="100000"/>
              </a:lnSpc>
              <a:spcBef>
                <a:spcPts val="0"/>
              </a:spcBef>
              <a:spcAft>
                <a:spcPts val="12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12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12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3" name="Picture Placeholder 46"/>
          <p:cNvSpPr>
            <a:spLocks noGrp="1" noChangeAspect="1"/>
          </p:cNvSpPr>
          <p:nvPr>
            <p:ph type="pic" sz="quarter" idx="12"/>
          </p:nvPr>
        </p:nvSpPr>
        <p:spPr>
          <a:xfrm>
            <a:off x="-5" y="3356992"/>
            <a:ext cx="2885993" cy="1908000"/>
          </a:xfrm>
          <a:custGeom>
            <a:avLst/>
            <a:gdLst>
              <a:gd name="connsiteX0" fmla="*/ 0 w 2285065"/>
              <a:gd name="connsiteY0" fmla="*/ 0 h 1510714"/>
              <a:gd name="connsiteX1" fmla="*/ 2285065 w 2285065"/>
              <a:gd name="connsiteY1" fmla="*/ 0 h 1510714"/>
              <a:gd name="connsiteX2" fmla="*/ 1908117 w 2285065"/>
              <a:gd name="connsiteY2" fmla="*/ 1510714 h 1510714"/>
              <a:gd name="connsiteX3" fmla="*/ 0 w 2285065"/>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285065" h="1510714">
                <a:moveTo>
                  <a:pt x="0" y="0"/>
                </a:moveTo>
                <a:lnTo>
                  <a:pt x="2285065" y="0"/>
                </a:lnTo>
                <a:lnTo>
                  <a:pt x="1908117"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74" name="Picture Placeholder 45"/>
          <p:cNvSpPr>
            <a:spLocks noGrp="1" noChangeAspect="1"/>
          </p:cNvSpPr>
          <p:nvPr>
            <p:ph type="pic" sz="quarter" idx="11"/>
          </p:nvPr>
        </p:nvSpPr>
        <p:spPr>
          <a:xfrm>
            <a:off x="0" y="1268760"/>
            <a:ext cx="3410038" cy="1908000"/>
          </a:xfrm>
          <a:custGeom>
            <a:avLst/>
            <a:gdLst>
              <a:gd name="connsiteX0" fmla="*/ 0 w 2700000"/>
              <a:gd name="connsiteY0" fmla="*/ 0 h 1510714"/>
              <a:gd name="connsiteX1" fmla="*/ 2700000 w 2700000"/>
              <a:gd name="connsiteY1" fmla="*/ 0 h 1510714"/>
              <a:gd name="connsiteX2" fmla="*/ 2323052 w 2700000"/>
              <a:gd name="connsiteY2" fmla="*/ 1510714 h 1510714"/>
              <a:gd name="connsiteX3" fmla="*/ 0 w 2700000"/>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700000" h="1510714">
                <a:moveTo>
                  <a:pt x="0" y="0"/>
                </a:moveTo>
                <a:lnTo>
                  <a:pt x="2700000" y="0"/>
                </a:lnTo>
                <a:lnTo>
                  <a:pt x="2323052"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9" name="Date Placeholder 2">
            <a:extLst>
              <a:ext uri="{FF2B5EF4-FFF2-40B4-BE49-F238E27FC236}">
                <a16:creationId xmlns:a16="http://schemas.microsoft.com/office/drawing/2014/main" id="{DB82F695-A45A-604A-A649-6E9A252069A5}"/>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DBEDAE07-B71E-49F8-80B9-F2E05F7CC7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4204471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Page - with one left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D7A550-F135-FB4F-AC33-4AAB15159CA2}"/>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7910111" cy="4931376"/>
          </a:xfrm>
          <a:custGeom>
            <a:avLst/>
            <a:gdLst>
              <a:gd name="connsiteX0" fmla="*/ 0 w 4967783"/>
              <a:gd name="connsiteY0" fmla="*/ 0 h 4931376"/>
              <a:gd name="connsiteX1" fmla="*/ 4967783 w 4967783"/>
              <a:gd name="connsiteY1" fmla="*/ 0 h 4931376"/>
              <a:gd name="connsiteX2" fmla="*/ 4967783 w 4967783"/>
              <a:gd name="connsiteY2" fmla="*/ 4931376 h 4931376"/>
              <a:gd name="connsiteX3" fmla="*/ 0 w 4967783"/>
              <a:gd name="connsiteY3" fmla="*/ 4931376 h 4931376"/>
              <a:gd name="connsiteX4" fmla="*/ 0 w 4967783"/>
              <a:gd name="connsiteY4" fmla="*/ 0 h 4931376"/>
              <a:gd name="connsiteX0" fmla="*/ 0 w 6148583"/>
              <a:gd name="connsiteY0" fmla="*/ 0 h 4931376"/>
              <a:gd name="connsiteX1" fmla="*/ 6148583 w 6148583"/>
              <a:gd name="connsiteY1" fmla="*/ 0 h 4931376"/>
              <a:gd name="connsiteX2" fmla="*/ 4967783 w 6148583"/>
              <a:gd name="connsiteY2" fmla="*/ 4931376 h 4931376"/>
              <a:gd name="connsiteX3" fmla="*/ 0 w 6148583"/>
              <a:gd name="connsiteY3" fmla="*/ 4931376 h 4931376"/>
              <a:gd name="connsiteX4" fmla="*/ 0 w 6148583"/>
              <a:gd name="connsiteY4" fmla="*/ 0 h 4931376"/>
              <a:gd name="connsiteX0" fmla="*/ 0 w 5932583"/>
              <a:gd name="connsiteY0" fmla="*/ 0 h 4931376"/>
              <a:gd name="connsiteX1" fmla="*/ 5932583 w 5932583"/>
              <a:gd name="connsiteY1" fmla="*/ 0 h 4931376"/>
              <a:gd name="connsiteX2" fmla="*/ 4967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7445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679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5933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5925134 w 5932583"/>
              <a:gd name="connsiteY2" fmla="*/ 4925184 h 4931376"/>
              <a:gd name="connsiteX3" fmla="*/ 0 w 5932583"/>
              <a:gd name="connsiteY3" fmla="*/ 4931376 h 4931376"/>
              <a:gd name="connsiteX4" fmla="*/ 0 w 5932583"/>
              <a:gd name="connsiteY4" fmla="*/ 0 h 4931376"/>
              <a:gd name="connsiteX0" fmla="*/ 0 w 5932583"/>
              <a:gd name="connsiteY0" fmla="*/ 0 h 4934328"/>
              <a:gd name="connsiteX1" fmla="*/ 5932583 w 5932583"/>
              <a:gd name="connsiteY1" fmla="*/ 0 h 4934328"/>
              <a:gd name="connsiteX2" fmla="*/ 4867210 w 5932583"/>
              <a:gd name="connsiteY2" fmla="*/ 4934328 h 4934328"/>
              <a:gd name="connsiteX3" fmla="*/ 0 w 5932583"/>
              <a:gd name="connsiteY3" fmla="*/ 4931376 h 4934328"/>
              <a:gd name="connsiteX4" fmla="*/ 0 w 5932583"/>
              <a:gd name="connsiteY4" fmla="*/ 0 h 4934328"/>
              <a:gd name="connsiteX0" fmla="*/ 0 w 5932583"/>
              <a:gd name="connsiteY0" fmla="*/ 0 h 4931376"/>
              <a:gd name="connsiteX1" fmla="*/ 5932583 w 5932583"/>
              <a:gd name="connsiteY1" fmla="*/ 0 h 4931376"/>
              <a:gd name="connsiteX2" fmla="*/ 4949506 w 5932583"/>
              <a:gd name="connsiteY2" fmla="*/ 4925184 h 4931376"/>
              <a:gd name="connsiteX3" fmla="*/ 0 w 5932583"/>
              <a:gd name="connsiteY3" fmla="*/ 4931376 h 4931376"/>
              <a:gd name="connsiteX4" fmla="*/ 0 w 5932583"/>
              <a:gd name="connsiteY4" fmla="*/ 0 h 493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583" h="4931376">
                <a:moveTo>
                  <a:pt x="0" y="0"/>
                </a:moveTo>
                <a:lnTo>
                  <a:pt x="5932583" y="0"/>
                </a:lnTo>
                <a:lnTo>
                  <a:pt x="4949506" y="4925184"/>
                </a:lnTo>
                <a:lnTo>
                  <a:pt x="0" y="4931376"/>
                </a:lnTo>
                <a:lnTo>
                  <a:pt x="0" y="0"/>
                </a:lnTo>
                <a:close/>
              </a:path>
            </a:pathLst>
          </a:cu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7" name="Picture Placeholder 76"/>
          <p:cNvSpPr>
            <a:spLocks noGrp="1"/>
          </p:cNvSpPr>
          <p:nvPr>
            <p:ph type="pic" sz="quarter" idx="13"/>
          </p:nvPr>
        </p:nvSpPr>
        <p:spPr>
          <a:xfrm>
            <a:off x="8102600" y="1268414"/>
            <a:ext cx="4089400" cy="4752975"/>
          </a:xfrm>
          <a:custGeom>
            <a:avLst/>
            <a:gdLst>
              <a:gd name="connsiteX0" fmla="*/ 1185862 w 4089400"/>
              <a:gd name="connsiteY0" fmla="*/ 0 h 4752975"/>
              <a:gd name="connsiteX1" fmla="*/ 4089400 w 4089400"/>
              <a:gd name="connsiteY1" fmla="*/ 0 h 4752975"/>
              <a:gd name="connsiteX2" fmla="*/ 4089400 w 4089400"/>
              <a:gd name="connsiteY2" fmla="*/ 4752975 h 4752975"/>
              <a:gd name="connsiteX3" fmla="*/ 0 w 4089400"/>
              <a:gd name="connsiteY3" fmla="*/ 4752975 h 4752975"/>
            </a:gdLst>
            <a:ahLst/>
            <a:cxnLst>
              <a:cxn ang="0">
                <a:pos x="connsiteX0" y="connsiteY0"/>
              </a:cxn>
              <a:cxn ang="0">
                <a:pos x="connsiteX1" y="connsiteY1"/>
              </a:cxn>
              <a:cxn ang="0">
                <a:pos x="connsiteX2" y="connsiteY2"/>
              </a:cxn>
              <a:cxn ang="0">
                <a:pos x="connsiteX3" y="connsiteY3"/>
              </a:cxn>
            </a:cxnLst>
            <a:rect l="l" t="t" r="r" b="b"/>
            <a:pathLst>
              <a:path w="4089400" h="4752975">
                <a:moveTo>
                  <a:pt x="1185862" y="0"/>
                </a:moveTo>
                <a:lnTo>
                  <a:pt x="4089400" y="0"/>
                </a:lnTo>
                <a:lnTo>
                  <a:pt x="4089400" y="4752975"/>
                </a:lnTo>
                <a:lnTo>
                  <a:pt x="0" y="4752975"/>
                </a:lnTo>
                <a:close/>
              </a:path>
            </a:pathLst>
          </a:custGeom>
          <a:solidFill>
            <a:schemeClr val="tx1">
              <a:lumMod val="40000"/>
              <a:lumOff val="60000"/>
            </a:schemeClr>
          </a:solidFill>
        </p:spPr>
        <p:txBody>
          <a:bodyPr wrap="square" anchor="ctr">
            <a:noAutofit/>
          </a:bodyPr>
          <a:lstStyle>
            <a:lvl1pPr marL="0" indent="0" algn="ctr">
              <a:buNone/>
              <a:defRPr sz="2400"/>
            </a:lvl1pPr>
          </a:lstStyle>
          <a:p>
            <a:endParaRPr lang="en-AU" dirty="0"/>
          </a:p>
        </p:txBody>
      </p:sp>
      <p:sp>
        <p:nvSpPr>
          <p:cNvPr id="8" name="Date Placeholder 2">
            <a:extLst>
              <a:ext uri="{FF2B5EF4-FFF2-40B4-BE49-F238E27FC236}">
                <a16:creationId xmlns:a16="http://schemas.microsoft.com/office/drawing/2014/main" id="{E7DBCBBD-8539-AA4F-997E-6F6810B48E89}"/>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D13F8AE5-7C84-4348-BBC9-8967A4D80F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1256040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age - Title Only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03989-AE51-A246-9A7A-448C5FB2259C}"/>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itle 1"/>
          <p:cNvSpPr>
            <a:spLocks noGrp="1"/>
          </p:cNvSpPr>
          <p:nvPr>
            <p:ph type="title"/>
          </p:nvPr>
        </p:nvSpPr>
        <p:spPr>
          <a:xfrm>
            <a:off x="624420" y="332656"/>
            <a:ext cx="10943348"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 name="Date Placeholder 2">
            <a:extLst>
              <a:ext uri="{FF2B5EF4-FFF2-40B4-BE49-F238E27FC236}">
                <a16:creationId xmlns:a16="http://schemas.microsoft.com/office/drawing/2014/main" id="{7164CBBF-CDAC-C847-A9BE-52E8B079DF70}"/>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CC5F6BF8-5165-4B42-A343-20736A95E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25928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age - NO Title Header">
    <p:spTree>
      <p:nvGrpSpPr>
        <p:cNvPr id="1" name=""/>
        <p:cNvGrpSpPr/>
        <p:nvPr/>
      </p:nvGrpSpPr>
      <p:grpSpPr>
        <a:xfrm>
          <a:off x="0" y="0"/>
          <a:ext cx="0" cy="0"/>
          <a:chOff x="0" y="0"/>
          <a:chExt cx="0" cy="0"/>
        </a:xfrm>
      </p:grpSpPr>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Date Placeholder 2">
            <a:extLst>
              <a:ext uri="{FF2B5EF4-FFF2-40B4-BE49-F238E27FC236}">
                <a16:creationId xmlns:a16="http://schemas.microsoft.com/office/drawing/2014/main" id="{1B77903D-5B0E-7C49-9637-3D5524520397}"/>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7" name="Picture 6">
            <a:extLst>
              <a:ext uri="{FF2B5EF4-FFF2-40B4-BE49-F238E27FC236}">
                <a16:creationId xmlns:a16="http://schemas.microsoft.com/office/drawing/2014/main" id="{699A17DB-2F1C-4237-A531-570F51955C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pic>
        <p:nvPicPr>
          <p:cNvPr id="8" name="Picture 7">
            <a:extLst>
              <a:ext uri="{FF2B5EF4-FFF2-40B4-BE49-F238E27FC236}">
                <a16:creationId xmlns:a16="http://schemas.microsoft.com/office/drawing/2014/main" id="{3A930144-202A-48A8-B27D-A845C04D8981}"/>
              </a:ext>
            </a:extLst>
          </p:cNvPr>
          <p:cNvPicPr>
            <a:picLocks noChangeAspect="1"/>
          </p:cNvPicPr>
          <p:nvPr userDrawn="1"/>
        </p:nvPicPr>
        <p:blipFill>
          <a:blip r:embed="rId3"/>
          <a:stretch>
            <a:fillRect/>
          </a:stretch>
        </p:blipFill>
        <p:spPr>
          <a:xfrm>
            <a:off x="624233" y="5748787"/>
            <a:ext cx="791247" cy="788119"/>
          </a:xfrm>
          <a:prstGeom prst="rect">
            <a:avLst/>
          </a:prstGeom>
        </p:spPr>
      </p:pic>
    </p:spTree>
    <p:extLst>
      <p:ext uri="{BB962C8B-B14F-4D97-AF65-F5344CB8AC3E}">
        <p14:creationId xmlns:p14="http://schemas.microsoft.com/office/powerpoint/2010/main" val="3699096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734CA-426E-1A4E-AF19-F0AEC8B59C6A}"/>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45D06E6-9001-E740-99B2-A07B5810DE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sp>
        <p:nvSpPr>
          <p:cNvPr id="17" name="Date Placeholder 2">
            <a:extLst>
              <a:ext uri="{FF2B5EF4-FFF2-40B4-BE49-F238E27FC236}">
                <a16:creationId xmlns:a16="http://schemas.microsoft.com/office/drawing/2014/main" id="{9E06E618-EEC1-F84A-8098-2D7BEB225A45}"/>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sp>
        <p:nvSpPr>
          <p:cNvPr id="9" name="Freeform 7">
            <a:extLst>
              <a:ext uri="{FF2B5EF4-FFF2-40B4-BE49-F238E27FC236}">
                <a16:creationId xmlns:a16="http://schemas.microsoft.com/office/drawing/2014/main" id="{5D09D118-54CF-3B47-BCA5-C89A59CC6406}"/>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3" name="Freeform 12">
            <a:extLst>
              <a:ext uri="{FF2B5EF4-FFF2-40B4-BE49-F238E27FC236}">
                <a16:creationId xmlns:a16="http://schemas.microsoft.com/office/drawing/2014/main" id="{FA463525-AFBD-0247-9CB9-A8A42D7EC0C9}"/>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695401" y="2503212"/>
            <a:ext cx="5760639" cy="1961751"/>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SECTION TITLE</a:t>
            </a:r>
            <a:endParaRPr lang="en-AU"/>
          </a:p>
        </p:txBody>
      </p:sp>
      <p:pic>
        <p:nvPicPr>
          <p:cNvPr id="11" name="Picture 10" descr="A black and white image of a person's face&#10;&#10;Description automatically generated with medium confidence">
            <a:extLst>
              <a:ext uri="{FF2B5EF4-FFF2-40B4-BE49-F238E27FC236}">
                <a16:creationId xmlns:a16="http://schemas.microsoft.com/office/drawing/2014/main" id="{FC3731B8-690A-924F-ADA7-49DB87888F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Tree>
    <p:extLst>
      <p:ext uri="{BB962C8B-B14F-4D97-AF65-F5344CB8AC3E}">
        <p14:creationId xmlns:p14="http://schemas.microsoft.com/office/powerpoint/2010/main" val="178584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8C96EC-9CAA-4D4F-AAB1-5EA2A5A7B8F5}"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1070531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094CBF-6C5F-8049-B336-B9653B539239}"/>
              </a:ext>
            </a:extLst>
          </p:cNvPr>
          <p:cNvSpPr/>
          <p:nvPr userDrawn="1"/>
        </p:nvSpPr>
        <p:spPr>
          <a:xfrm>
            <a:off x="1423987" y="1645598"/>
            <a:ext cx="10768013" cy="371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7"/>
          <p:cNvSpPr>
            <a:spLocks/>
          </p:cNvSpPr>
          <p:nvPr userDrawn="1"/>
        </p:nvSpPr>
        <p:spPr bwMode="auto">
          <a:xfrm>
            <a:off x="11261725" y="168275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bg2">
              <a:lumMod val="25000"/>
            </a:schemeClr>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74" name="Rectangle 73"/>
          <p:cNvSpPr/>
          <p:nvPr userDrawn="1"/>
        </p:nvSpPr>
        <p:spPr>
          <a:xfrm>
            <a:off x="1415480" y="1645598"/>
            <a:ext cx="10873208" cy="3712215"/>
          </a:xfrm>
          <a:prstGeom prst="rect">
            <a:avLst/>
          </a:prstGeom>
          <a:noFill/>
          <a:ln w="7620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hasCustomPrompt="1"/>
          </p:nvPr>
        </p:nvSpPr>
        <p:spPr>
          <a:xfrm>
            <a:off x="1769039" y="1675850"/>
            <a:ext cx="9295513" cy="3681963"/>
          </a:xfrm>
          <a:prstGeom prst="rect">
            <a:avLst/>
          </a:prstGeom>
        </p:spPr>
        <p:txBody>
          <a:bodyPr anchor="ctr"/>
          <a:lstStyle>
            <a:lvl1pPr algn="l">
              <a:lnSpc>
                <a:spcPct val="100000"/>
              </a:lnSpc>
              <a:spcBef>
                <a:spcPts val="1200"/>
              </a:spcBef>
              <a:spcAft>
                <a:spcPts val="1200"/>
              </a:spcAft>
              <a:defRPr sz="7000" spc="-20" baseline="0">
                <a:solidFill>
                  <a:schemeClr val="bg1"/>
                </a:solidFill>
                <a:latin typeface="Arial" panose="020B0604020202020204" pitchFamily="34" charset="0"/>
                <a:cs typeface="Arial" panose="020B0604020202020204" pitchFamily="34" charset="0"/>
              </a:defRPr>
            </a:lvl1pPr>
          </a:lstStyle>
          <a:p>
            <a:r>
              <a:rPr lang="en-US"/>
              <a:t>SECTION </a:t>
            </a:r>
            <a:br>
              <a:rPr lang="en-US"/>
            </a:br>
            <a:r>
              <a:rPr lang="en-US"/>
              <a:t>TITLE</a:t>
            </a:r>
            <a:endParaRPr lang="en-AU"/>
          </a:p>
        </p:txBody>
      </p:sp>
      <p:sp>
        <p:nvSpPr>
          <p:cNvPr id="67" name="Date Placeholder 2"/>
          <p:cNvSpPr txBox="1">
            <a:spLocks/>
          </p:cNvSpPr>
          <p:nvPr userDrawn="1"/>
        </p:nvSpPr>
        <p:spPr>
          <a:xfrm>
            <a:off x="11168327" y="6264000"/>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03DD02DE-0619-4707-8092-99D1B7D3892D}" type="slidenum">
              <a:rPr lang="en-AU" sz="1600" smtClean="0">
                <a:solidFill>
                  <a:schemeClr val="bg1"/>
                </a:solidFill>
                <a:latin typeface="Arial" pitchFamily="34" charset="0"/>
              </a:rPr>
              <a:pPr algn="r" fontAlgn="auto">
                <a:spcBef>
                  <a:spcPts val="0"/>
                </a:spcBef>
                <a:spcAft>
                  <a:spcPts val="0"/>
                </a:spcAft>
                <a:defRPr/>
              </a:pPr>
              <a:t>‹#›</a:t>
            </a:fld>
            <a:endParaRPr lang="en-AU" sz="1600" dirty="0">
              <a:solidFill>
                <a:schemeClr val="bg1"/>
              </a:solidFill>
            </a:endParaRPr>
          </a:p>
        </p:txBody>
      </p:sp>
      <p:grpSp>
        <p:nvGrpSpPr>
          <p:cNvPr id="20" name="Group 19"/>
          <p:cNvGrpSpPr/>
          <p:nvPr userDrawn="1"/>
        </p:nvGrpSpPr>
        <p:grpSpPr>
          <a:xfrm>
            <a:off x="1423987" y="898110"/>
            <a:ext cx="2727797" cy="322736"/>
            <a:chOff x="2060575" y="1766888"/>
            <a:chExt cx="2522538" cy="298450"/>
          </a:xfrm>
          <a:solidFill>
            <a:srgbClr val="FFFFFF"/>
          </a:solidFill>
        </p:grpSpPr>
        <p:sp>
          <p:nvSpPr>
            <p:cNvPr id="21"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54" name="Picture 53">
            <a:extLst>
              <a:ext uri="{FF2B5EF4-FFF2-40B4-BE49-F238E27FC236}">
                <a16:creationId xmlns:a16="http://schemas.microsoft.com/office/drawing/2014/main" id="{EF7929CB-5BED-C44C-88D2-300C944A8E3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408302" y="5804898"/>
            <a:ext cx="2527458" cy="257515"/>
          </a:xfrm>
          <a:prstGeom prst="rect">
            <a:avLst/>
          </a:prstGeom>
        </p:spPr>
      </p:pic>
    </p:spTree>
    <p:extLst>
      <p:ext uri="{BB962C8B-B14F-4D97-AF65-F5344CB8AC3E}">
        <p14:creationId xmlns:p14="http://schemas.microsoft.com/office/powerpoint/2010/main" val="1359287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14E9E99C-2519-42CB-8D4F-68A647322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2682111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lumMod val="25000"/>
          </a:schemeClr>
        </a:solidFill>
        <a:effectLst/>
      </p:bgPr>
    </p:bg>
    <p:spTree>
      <p:nvGrpSpPr>
        <p:cNvPr id="1" name=""/>
        <p:cNvGrpSpPr/>
        <p:nvPr/>
      </p:nvGrpSpPr>
      <p:grpSpPr>
        <a:xfrm>
          <a:off x="0" y="0"/>
          <a:ext cx="0" cy="0"/>
          <a:chOff x="0" y="0"/>
          <a:chExt cx="0" cy="0"/>
        </a:xfrm>
      </p:grpSpPr>
      <p:sp>
        <p:nvSpPr>
          <p:cNvPr id="19" name="Freeform 7"/>
          <p:cNvSpPr>
            <a:spLocks/>
          </p:cNvSpPr>
          <p:nvPr userDrawn="1"/>
        </p:nvSpPr>
        <p:spPr bwMode="auto">
          <a:xfrm>
            <a:off x="11231562" y="166068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rgbClr val="3BA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2000" y="1598354"/>
            <a:ext cx="10800000" cy="3799716"/>
          </a:xfrm>
          <a:prstGeom prst="rect">
            <a:avLst/>
          </a:prstGeom>
        </p:spPr>
      </p:pic>
      <p:sp>
        <p:nvSpPr>
          <p:cNvPr id="41" name="TextBox 13"/>
          <p:cNvSpPr txBox="1">
            <a:spLocks noChangeArrowheads="1"/>
          </p:cNvSpPr>
          <p:nvPr userDrawn="1"/>
        </p:nvSpPr>
        <p:spPr bwMode="auto">
          <a:xfrm>
            <a:off x="2015911" y="2132856"/>
            <a:ext cx="30649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b="1" dirty="0">
                <a:solidFill>
                  <a:schemeClr val="bg1"/>
                </a:solidFill>
                <a:latin typeface="Arial" panose="020B0604020202020204" pitchFamily="34" charset="0"/>
                <a:cs typeface="Arial" panose="020B0604020202020204" pitchFamily="34" charset="0"/>
              </a:rPr>
              <a:t>THANK YOU</a:t>
            </a:r>
          </a:p>
        </p:txBody>
      </p:sp>
      <p:sp>
        <p:nvSpPr>
          <p:cNvPr id="42" name="Text Placeholder 11"/>
          <p:cNvSpPr>
            <a:spLocks noGrp="1"/>
          </p:cNvSpPr>
          <p:nvPr>
            <p:ph type="body" sz="quarter" idx="10" hasCustomPrompt="1"/>
          </p:nvPr>
        </p:nvSpPr>
        <p:spPr>
          <a:xfrm>
            <a:off x="2015911" y="3100871"/>
            <a:ext cx="3288001" cy="1652693"/>
          </a:xfrm>
          <a:prstGeom prst="rect">
            <a:avLst/>
          </a:prstGeom>
        </p:spPr>
        <p:txBody>
          <a:bodyPr/>
          <a:lstStyle>
            <a:lvl1pPr marL="0" indent="0">
              <a:spcBef>
                <a:spcPts val="0"/>
              </a:spcBef>
              <a:spcAft>
                <a:spcPts val="1200"/>
              </a:spcAft>
              <a:buNone/>
              <a:defRPr sz="1600">
                <a:solidFill>
                  <a:schemeClr val="bg1"/>
                </a:solidFill>
              </a:defRPr>
            </a:lvl1pPr>
          </a:lstStyle>
          <a:p>
            <a:pPr lvl="0"/>
            <a:r>
              <a:rPr lang="en-US"/>
              <a:t>Cardno is an infrastructure, environmental and social development company; improving the lives of people and communities around the world.</a:t>
            </a:r>
          </a:p>
          <a:p>
            <a:pPr lvl="0"/>
            <a:r>
              <a:rPr lang="en-US"/>
              <a:t>www.cardno.com</a:t>
            </a:r>
          </a:p>
        </p:txBody>
      </p:sp>
      <p:cxnSp>
        <p:nvCxnSpPr>
          <p:cNvPr id="43" name="Straight Connector 42"/>
          <p:cNvCxnSpPr/>
          <p:nvPr userDrawn="1"/>
        </p:nvCxnSpPr>
        <p:spPr>
          <a:xfrm>
            <a:off x="2104811" y="2817036"/>
            <a:ext cx="297603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1423987" y="898110"/>
            <a:ext cx="2727797" cy="322736"/>
            <a:chOff x="2060575" y="1766888"/>
            <a:chExt cx="2522538" cy="298450"/>
          </a:xfrm>
          <a:solidFill>
            <a:srgbClr val="FFFFFF"/>
          </a:solidFill>
        </p:grpSpPr>
        <p:sp>
          <p:nvSpPr>
            <p:cNvPr id="22"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46" name="Picture 45" descr="A black and white image of a person's face&#10;&#10;Description automatically generated with medium confidence">
            <a:extLst>
              <a:ext uri="{FF2B5EF4-FFF2-40B4-BE49-F238E27FC236}">
                <a16:creationId xmlns:a16="http://schemas.microsoft.com/office/drawing/2014/main" id="{CA8D5C2E-FAFB-F148-9833-D131581326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
        <p:nvSpPr>
          <p:cNvPr id="18" name="Freeform 7">
            <a:extLst>
              <a:ext uri="{FF2B5EF4-FFF2-40B4-BE49-F238E27FC236}">
                <a16:creationId xmlns:a16="http://schemas.microsoft.com/office/drawing/2014/main" id="{72A0F2F9-4AD4-4BDB-B6EA-F1CF9EA2FED8}"/>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Tree>
    <p:extLst>
      <p:ext uri="{BB962C8B-B14F-4D97-AF65-F5344CB8AC3E}">
        <p14:creationId xmlns:p14="http://schemas.microsoft.com/office/powerpoint/2010/main" val="3323171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defRPr>
            </a:lvl1pPr>
          </a:lstStyle>
          <a:p>
            <a:pPr lvl="0"/>
            <a:r>
              <a:rPr lang="en-US"/>
              <a:t>For more information</a:t>
            </a:r>
          </a:p>
          <a:p>
            <a:pPr lvl="0"/>
            <a:r>
              <a:rPr lang="en-US"/>
              <a:t>FirstName </a:t>
            </a:r>
            <a:r>
              <a:rPr lang="en-US" err="1"/>
              <a:t>LastName</a:t>
            </a:r>
            <a:endParaRPr lang="en-US"/>
          </a:p>
          <a:p>
            <a:pPr lvl="0"/>
            <a:r>
              <a:rPr lang="en-US"/>
              <a:t>Job Title</a:t>
            </a:r>
          </a:p>
          <a:p>
            <a:pPr lvl="0"/>
            <a:r>
              <a:rPr lang="en-US"/>
              <a:t>Office: +00 0 0000 0000</a:t>
            </a:r>
          </a:p>
          <a:p>
            <a:pPr lvl="0"/>
            <a:r>
              <a:rPr lang="en-US" err="1"/>
              <a:t>www.cardno.com</a:t>
            </a:r>
            <a:endParaRPr lang="en-US"/>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1797010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4"/>
          <p:cNvSpPr/>
          <p:nvPr userDrawn="1"/>
        </p:nvSpPr>
        <p:spPr>
          <a:xfrm>
            <a:off x="-29497" y="4002530"/>
            <a:ext cx="5195179" cy="2871019"/>
          </a:xfrm>
          <a:custGeom>
            <a:avLst/>
            <a:gdLst>
              <a:gd name="connsiteX0" fmla="*/ 0 w 12221497"/>
              <a:gd name="connsiteY0" fmla="*/ 0 h 2871019"/>
              <a:gd name="connsiteX1" fmla="*/ 19665 w 12221497"/>
              <a:gd name="connsiteY1" fmla="*/ 2871019 h 2871019"/>
              <a:gd name="connsiteX2" fmla="*/ 12221497 w 12221497"/>
              <a:gd name="connsiteY2" fmla="*/ 2871019 h 2871019"/>
              <a:gd name="connsiteX3" fmla="*/ 12211665 w 12221497"/>
              <a:gd name="connsiteY3" fmla="*/ 875071 h 2871019"/>
              <a:gd name="connsiteX4" fmla="*/ 0 w 12221497"/>
              <a:gd name="connsiteY4" fmla="*/ 0 h 2871019"/>
              <a:gd name="connsiteX0" fmla="*/ 0 w 12221497"/>
              <a:gd name="connsiteY0" fmla="*/ 0 h 2871019"/>
              <a:gd name="connsiteX1" fmla="*/ 19665 w 12221497"/>
              <a:gd name="connsiteY1" fmla="*/ 2871019 h 2871019"/>
              <a:gd name="connsiteX2" fmla="*/ 12221497 w 12221497"/>
              <a:gd name="connsiteY2" fmla="*/ 2871019 h 2871019"/>
              <a:gd name="connsiteX3" fmla="*/ 5105012 w 12221497"/>
              <a:gd name="connsiteY3" fmla="*/ 457976 h 2871019"/>
              <a:gd name="connsiteX4" fmla="*/ 0 w 12221497"/>
              <a:gd name="connsiteY4" fmla="*/ 0 h 2871019"/>
              <a:gd name="connsiteX0" fmla="*/ 0 w 5130886"/>
              <a:gd name="connsiteY0" fmla="*/ 0 h 2871019"/>
              <a:gd name="connsiteX1" fmla="*/ 19665 w 5130886"/>
              <a:gd name="connsiteY1" fmla="*/ 2871019 h 2871019"/>
              <a:gd name="connsiteX2" fmla="*/ 5130886 w 5130886"/>
              <a:gd name="connsiteY2" fmla="*/ 2774766 h 2871019"/>
              <a:gd name="connsiteX3" fmla="*/ 5105012 w 5130886"/>
              <a:gd name="connsiteY3" fmla="*/ 457976 h 2871019"/>
              <a:gd name="connsiteX4" fmla="*/ 0 w 5130886"/>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05012 w 5195179"/>
              <a:gd name="connsiteY3" fmla="*/ 457976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79" h="2871019">
                <a:moveTo>
                  <a:pt x="0" y="0"/>
                </a:moveTo>
                <a:lnTo>
                  <a:pt x="19665" y="2871019"/>
                </a:lnTo>
                <a:lnTo>
                  <a:pt x="5195179" y="2865253"/>
                </a:lnTo>
                <a:cubicBezTo>
                  <a:pt x="5172852" y="2180887"/>
                  <a:pt x="5144008" y="1189967"/>
                  <a:pt x="5124062" y="367488"/>
                </a:cubicBez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userDrawn="1"/>
        </p:nvSpPr>
        <p:spPr>
          <a:xfrm>
            <a:off x="-21208" y="-1717"/>
            <a:ext cx="5115653" cy="4361694"/>
          </a:xfrm>
          <a:custGeom>
            <a:avLst/>
            <a:gdLst>
              <a:gd name="connsiteX0" fmla="*/ 4067798 w 4204531"/>
              <a:gd name="connsiteY0" fmla="*/ 0 h 4324172"/>
              <a:gd name="connsiteX1" fmla="*/ 4204531 w 4204531"/>
              <a:gd name="connsiteY1" fmla="*/ 4324172 h 4324172"/>
              <a:gd name="connsiteX2" fmla="*/ 0 w 4204531"/>
              <a:gd name="connsiteY2" fmla="*/ 4016524 h 4324172"/>
              <a:gd name="connsiteX3" fmla="*/ 0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08608 w 4204531"/>
              <a:gd name="connsiteY3" fmla="*/ 23265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3477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7815 w 4204531"/>
              <a:gd name="connsiteY3" fmla="*/ 6924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1 w 4204531"/>
              <a:gd name="connsiteY3" fmla="*/ 17092 h 4324172"/>
              <a:gd name="connsiteX4" fmla="*/ 4067798 w 4204531"/>
              <a:gd name="connsiteY4" fmla="*/ 0 h 4324172"/>
              <a:gd name="connsiteX0" fmla="*/ 4071275 w 4204531"/>
              <a:gd name="connsiteY0" fmla="*/ 0 h 4310265"/>
              <a:gd name="connsiteX1" fmla="*/ 4204531 w 4204531"/>
              <a:gd name="connsiteY1" fmla="*/ 4310265 h 4310265"/>
              <a:gd name="connsiteX2" fmla="*/ 0 w 4204531"/>
              <a:gd name="connsiteY2" fmla="*/ 4002617 h 4310265"/>
              <a:gd name="connsiteX3" fmla="*/ 1 w 4204531"/>
              <a:gd name="connsiteY3" fmla="*/ 3185 h 4310265"/>
              <a:gd name="connsiteX4" fmla="*/ 4071275 w 4204531"/>
              <a:gd name="connsiteY4" fmla="*/ 0 h 4310265"/>
              <a:gd name="connsiteX0" fmla="*/ 4071275 w 4190624"/>
              <a:gd name="connsiteY0" fmla="*/ 0 h 4303311"/>
              <a:gd name="connsiteX1" fmla="*/ 4190624 w 4190624"/>
              <a:gd name="connsiteY1" fmla="*/ 4303311 h 4303311"/>
              <a:gd name="connsiteX2" fmla="*/ 0 w 4190624"/>
              <a:gd name="connsiteY2" fmla="*/ 4002617 h 4303311"/>
              <a:gd name="connsiteX3" fmla="*/ 1 w 4190624"/>
              <a:gd name="connsiteY3" fmla="*/ 3185 h 4303311"/>
              <a:gd name="connsiteX4" fmla="*/ 4071275 w 4190624"/>
              <a:gd name="connsiteY4" fmla="*/ 0 h 4303311"/>
              <a:gd name="connsiteX0" fmla="*/ 4071274 w 4190623"/>
              <a:gd name="connsiteY0" fmla="*/ 0 h 4303311"/>
              <a:gd name="connsiteX1" fmla="*/ 4190623 w 4190623"/>
              <a:gd name="connsiteY1" fmla="*/ 4303311 h 4303311"/>
              <a:gd name="connsiteX2" fmla="*/ 41721 w 4190623"/>
              <a:gd name="connsiteY2" fmla="*/ 3957419 h 4303311"/>
              <a:gd name="connsiteX3" fmla="*/ 0 w 4190623"/>
              <a:gd name="connsiteY3" fmla="*/ 3185 h 4303311"/>
              <a:gd name="connsiteX4" fmla="*/ 4071274 w 4190623"/>
              <a:gd name="connsiteY4" fmla="*/ 0 h 4303311"/>
              <a:gd name="connsiteX0" fmla="*/ 4071274 w 4190623"/>
              <a:gd name="connsiteY0" fmla="*/ 0 h 4303311"/>
              <a:gd name="connsiteX1" fmla="*/ 4190623 w 4190623"/>
              <a:gd name="connsiteY1" fmla="*/ 4303311 h 4303311"/>
              <a:gd name="connsiteX2" fmla="*/ 3476 w 4190623"/>
              <a:gd name="connsiteY2" fmla="*/ 4006094 h 4303311"/>
              <a:gd name="connsiteX3" fmla="*/ 0 w 4190623"/>
              <a:gd name="connsiteY3" fmla="*/ 3185 h 4303311"/>
              <a:gd name="connsiteX4" fmla="*/ 4071274 w 4190623"/>
              <a:gd name="connsiteY4" fmla="*/ 0 h 4303311"/>
              <a:gd name="connsiteX0" fmla="*/ 4072560 w 4191909"/>
              <a:gd name="connsiteY0" fmla="*/ 0 h 4303311"/>
              <a:gd name="connsiteX1" fmla="*/ 4191909 w 4191909"/>
              <a:gd name="connsiteY1" fmla="*/ 4303311 h 4303311"/>
              <a:gd name="connsiteX2" fmla="*/ 0 w 4191909"/>
              <a:gd name="connsiteY2" fmla="*/ 4001332 h 4303311"/>
              <a:gd name="connsiteX3" fmla="*/ 1286 w 4191909"/>
              <a:gd name="connsiteY3" fmla="*/ 3185 h 4303311"/>
              <a:gd name="connsiteX4" fmla="*/ 4072560 w 4191909"/>
              <a:gd name="connsiteY4" fmla="*/ 0 h 4303311"/>
              <a:gd name="connsiteX0" fmla="*/ 4072560 w 4191909"/>
              <a:gd name="connsiteY0" fmla="*/ 0 h 6870503"/>
              <a:gd name="connsiteX1" fmla="*/ 4191909 w 4191909"/>
              <a:gd name="connsiteY1" fmla="*/ 4303311 h 6870503"/>
              <a:gd name="connsiteX2" fmla="*/ 0 w 4191909"/>
              <a:gd name="connsiteY2" fmla="*/ 6867821 h 6870503"/>
              <a:gd name="connsiteX3" fmla="*/ 1286 w 4191909"/>
              <a:gd name="connsiteY3" fmla="*/ 3185 h 6870503"/>
              <a:gd name="connsiteX4" fmla="*/ 4072560 w 4191909"/>
              <a:gd name="connsiteY4" fmla="*/ 0 h 6870503"/>
              <a:gd name="connsiteX0" fmla="*/ 4072560 w 4274102"/>
              <a:gd name="connsiteY0" fmla="*/ 0 h 6897350"/>
              <a:gd name="connsiteX1" fmla="*/ 4274102 w 4274102"/>
              <a:gd name="connsiteY1" fmla="*/ 6871850 h 6897350"/>
              <a:gd name="connsiteX2" fmla="*/ 0 w 4274102"/>
              <a:gd name="connsiteY2" fmla="*/ 6867821 h 6897350"/>
              <a:gd name="connsiteX3" fmla="*/ 1286 w 4274102"/>
              <a:gd name="connsiteY3" fmla="*/ 3185 h 6897350"/>
              <a:gd name="connsiteX4" fmla="*/ 4072560 w 4274102"/>
              <a:gd name="connsiteY4" fmla="*/ 0 h 6897350"/>
              <a:gd name="connsiteX0" fmla="*/ 4072560 w 4274102"/>
              <a:gd name="connsiteY0" fmla="*/ 0 h 6919315"/>
              <a:gd name="connsiteX1" fmla="*/ 4274102 w 4274102"/>
              <a:gd name="connsiteY1" fmla="*/ 6871850 h 6919315"/>
              <a:gd name="connsiteX2" fmla="*/ 0 w 4274102"/>
              <a:gd name="connsiteY2" fmla="*/ 6867821 h 6919315"/>
              <a:gd name="connsiteX3" fmla="*/ 1286 w 4274102"/>
              <a:gd name="connsiteY3" fmla="*/ 3185 h 6919315"/>
              <a:gd name="connsiteX4" fmla="*/ 4072560 w 4274102"/>
              <a:gd name="connsiteY4" fmla="*/ 0 h 6919315"/>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1274 w 4272816"/>
              <a:gd name="connsiteY0" fmla="*/ 0 h 6874208"/>
              <a:gd name="connsiteX1" fmla="*/ 4272816 w 4272816"/>
              <a:gd name="connsiteY1" fmla="*/ 6871850 h 6874208"/>
              <a:gd name="connsiteX2" fmla="*/ 161399 w 4272816"/>
              <a:gd name="connsiteY2" fmla="*/ 6738796 h 6874208"/>
              <a:gd name="connsiteX3" fmla="*/ 0 w 4272816"/>
              <a:gd name="connsiteY3" fmla="*/ 3185 h 6874208"/>
              <a:gd name="connsiteX4" fmla="*/ 4071274 w 4272816"/>
              <a:gd name="connsiteY4" fmla="*/ 0 h 6874208"/>
              <a:gd name="connsiteX0" fmla="*/ 4072559 w 4274101"/>
              <a:gd name="connsiteY0" fmla="*/ 0 h 6882712"/>
              <a:gd name="connsiteX1" fmla="*/ 4274101 w 4274101"/>
              <a:gd name="connsiteY1" fmla="*/ 6871850 h 6882712"/>
              <a:gd name="connsiteX2" fmla="*/ 0 w 4274101"/>
              <a:gd name="connsiteY2" fmla="*/ 6867822 h 6882712"/>
              <a:gd name="connsiteX3" fmla="*/ 1285 w 4274101"/>
              <a:gd name="connsiteY3" fmla="*/ 3185 h 6882712"/>
              <a:gd name="connsiteX4" fmla="*/ 4072559 w 4274101"/>
              <a:gd name="connsiteY4" fmla="*/ 0 h 6882712"/>
              <a:gd name="connsiteX0" fmla="*/ 4072559 w 4268491"/>
              <a:gd name="connsiteY0" fmla="*/ 0 h 6882712"/>
              <a:gd name="connsiteX1" fmla="*/ 4268491 w 4268491"/>
              <a:gd name="connsiteY1" fmla="*/ 6871850 h 6882712"/>
              <a:gd name="connsiteX2" fmla="*/ 0 w 4268491"/>
              <a:gd name="connsiteY2" fmla="*/ 6867822 h 6882712"/>
              <a:gd name="connsiteX3" fmla="*/ 1285 w 4268491"/>
              <a:gd name="connsiteY3" fmla="*/ 3185 h 6882712"/>
              <a:gd name="connsiteX4" fmla="*/ 4072559 w 4268491"/>
              <a:gd name="connsiteY4" fmla="*/ 0 h 6882712"/>
              <a:gd name="connsiteX0" fmla="*/ 4072559 w 4268491"/>
              <a:gd name="connsiteY0" fmla="*/ 0 h 6871850"/>
              <a:gd name="connsiteX1" fmla="*/ 4268491 w 4268491"/>
              <a:gd name="connsiteY1" fmla="*/ 6871850 h 6871850"/>
              <a:gd name="connsiteX2" fmla="*/ 0 w 4268491"/>
              <a:gd name="connsiteY2" fmla="*/ 6867822 h 6871850"/>
              <a:gd name="connsiteX3" fmla="*/ 1285 w 4268491"/>
              <a:gd name="connsiteY3" fmla="*/ 3185 h 6871850"/>
              <a:gd name="connsiteX4" fmla="*/ 4072559 w 4268491"/>
              <a:gd name="connsiteY4" fmla="*/ 0 h 6871850"/>
              <a:gd name="connsiteX0" fmla="*/ 4072559 w 4301945"/>
              <a:gd name="connsiteY0" fmla="*/ 0 h 6867822"/>
              <a:gd name="connsiteX1" fmla="*/ 4301945 w 4301945"/>
              <a:gd name="connsiteY1" fmla="*/ 4396280 h 6867822"/>
              <a:gd name="connsiteX2" fmla="*/ 0 w 4301945"/>
              <a:gd name="connsiteY2" fmla="*/ 6867822 h 6867822"/>
              <a:gd name="connsiteX3" fmla="*/ 1285 w 4301945"/>
              <a:gd name="connsiteY3" fmla="*/ 3185 h 6867822"/>
              <a:gd name="connsiteX4" fmla="*/ 4072559 w 4301945"/>
              <a:gd name="connsiteY4" fmla="*/ 0 h 6867822"/>
              <a:gd name="connsiteX0" fmla="*/ 4071274 w 4300660"/>
              <a:gd name="connsiteY0" fmla="*/ 0 h 4396280"/>
              <a:gd name="connsiteX1" fmla="*/ 4300660 w 4300660"/>
              <a:gd name="connsiteY1" fmla="*/ 4396280 h 4396280"/>
              <a:gd name="connsiteX2" fmla="*/ 54471 w 4300660"/>
              <a:gd name="connsiteY2" fmla="*/ 4001959 h 4396280"/>
              <a:gd name="connsiteX3" fmla="*/ 0 w 4300660"/>
              <a:gd name="connsiteY3" fmla="*/ 3185 h 4396280"/>
              <a:gd name="connsiteX4" fmla="*/ 4071274 w 4300660"/>
              <a:gd name="connsiteY4" fmla="*/ 0 h 4396280"/>
              <a:gd name="connsiteX0" fmla="*/ 4071274 w 4194128"/>
              <a:gd name="connsiteY0" fmla="*/ 0 h 4304544"/>
              <a:gd name="connsiteX1" fmla="*/ 4194128 w 4194128"/>
              <a:gd name="connsiteY1" fmla="*/ 4304544 h 4304544"/>
              <a:gd name="connsiteX2" fmla="*/ 54471 w 4194128"/>
              <a:gd name="connsiteY2" fmla="*/ 4001959 h 4304544"/>
              <a:gd name="connsiteX3" fmla="*/ 0 w 4194128"/>
              <a:gd name="connsiteY3" fmla="*/ 3185 h 4304544"/>
              <a:gd name="connsiteX4" fmla="*/ 4071274 w 4194128"/>
              <a:gd name="connsiteY4" fmla="*/ 0 h 4304544"/>
              <a:gd name="connsiteX0" fmla="*/ 4073028 w 4195882"/>
              <a:gd name="connsiteY0" fmla="*/ 0 h 4304544"/>
              <a:gd name="connsiteX1" fmla="*/ 4195882 w 4195882"/>
              <a:gd name="connsiteY1" fmla="*/ 4304544 h 4304544"/>
              <a:gd name="connsiteX2" fmla="*/ 0 w 4195882"/>
              <a:gd name="connsiteY2" fmla="*/ 4004918 h 4304544"/>
              <a:gd name="connsiteX3" fmla="*/ 1754 w 4195882"/>
              <a:gd name="connsiteY3" fmla="*/ 3185 h 4304544"/>
              <a:gd name="connsiteX4" fmla="*/ 4073028 w 4195882"/>
              <a:gd name="connsiteY4" fmla="*/ 0 h 4304544"/>
              <a:gd name="connsiteX0" fmla="*/ 4073028 w 4283431"/>
              <a:gd name="connsiteY0" fmla="*/ 0 h 6901829"/>
              <a:gd name="connsiteX1" fmla="*/ 4283431 w 4283431"/>
              <a:gd name="connsiteY1" fmla="*/ 6901829 h 6901829"/>
              <a:gd name="connsiteX2" fmla="*/ 0 w 4283431"/>
              <a:gd name="connsiteY2" fmla="*/ 4004918 h 6901829"/>
              <a:gd name="connsiteX3" fmla="*/ 1754 w 4283431"/>
              <a:gd name="connsiteY3" fmla="*/ 3185 h 6901829"/>
              <a:gd name="connsiteX4" fmla="*/ 4073028 w 4283431"/>
              <a:gd name="connsiteY4" fmla="*/ 0 h 6901829"/>
              <a:gd name="connsiteX0" fmla="*/ 4092483 w 4302886"/>
              <a:gd name="connsiteY0" fmla="*/ 0 h 6901829"/>
              <a:gd name="connsiteX1" fmla="*/ 4302886 w 4302886"/>
              <a:gd name="connsiteY1" fmla="*/ 6901829 h 6901829"/>
              <a:gd name="connsiteX2" fmla="*/ 0 w 4302886"/>
              <a:gd name="connsiteY2" fmla="*/ 6874578 h 6901829"/>
              <a:gd name="connsiteX3" fmla="*/ 21209 w 4302886"/>
              <a:gd name="connsiteY3" fmla="*/ 3185 h 6901829"/>
              <a:gd name="connsiteX4" fmla="*/ 4092483 w 4302886"/>
              <a:gd name="connsiteY4" fmla="*/ 0 h 6901829"/>
              <a:gd name="connsiteX0" fmla="*/ 4092483 w 4302886"/>
              <a:gd name="connsiteY0" fmla="*/ 0 h 6874578"/>
              <a:gd name="connsiteX1" fmla="*/ 4302886 w 4302886"/>
              <a:gd name="connsiteY1" fmla="*/ 6872646 h 6874578"/>
              <a:gd name="connsiteX2" fmla="*/ 0 w 4302886"/>
              <a:gd name="connsiteY2" fmla="*/ 6874578 h 6874578"/>
              <a:gd name="connsiteX3" fmla="*/ 21209 w 4302886"/>
              <a:gd name="connsiteY3" fmla="*/ 3185 h 6874578"/>
              <a:gd name="connsiteX4" fmla="*/ 4092483 w 4302886"/>
              <a:gd name="connsiteY4" fmla="*/ 0 h 6874578"/>
              <a:gd name="connsiteX0" fmla="*/ 4092483 w 4302886"/>
              <a:gd name="connsiteY0" fmla="*/ 0 h 6872646"/>
              <a:gd name="connsiteX1" fmla="*/ 4302886 w 4302886"/>
              <a:gd name="connsiteY1" fmla="*/ 6872646 h 6872646"/>
              <a:gd name="connsiteX2" fmla="*/ 0 w 4302886"/>
              <a:gd name="connsiteY2" fmla="*/ 3995191 h 6872646"/>
              <a:gd name="connsiteX3" fmla="*/ 21209 w 4302886"/>
              <a:gd name="connsiteY3" fmla="*/ 3185 h 6872646"/>
              <a:gd name="connsiteX4" fmla="*/ 4092483 w 4302886"/>
              <a:gd name="connsiteY4" fmla="*/ 0 h 6872646"/>
              <a:gd name="connsiteX0" fmla="*/ 4092483 w 4225065"/>
              <a:gd name="connsiteY0" fmla="*/ 0 h 4304544"/>
              <a:gd name="connsiteX1" fmla="*/ 4225065 w 4225065"/>
              <a:gd name="connsiteY1" fmla="*/ 4304544 h 4304544"/>
              <a:gd name="connsiteX2" fmla="*/ 0 w 4225065"/>
              <a:gd name="connsiteY2" fmla="*/ 3995191 h 4304544"/>
              <a:gd name="connsiteX3" fmla="*/ 21209 w 4225065"/>
              <a:gd name="connsiteY3" fmla="*/ 3185 h 4304544"/>
              <a:gd name="connsiteX4" fmla="*/ 4092483 w 4225065"/>
              <a:gd name="connsiteY4" fmla="*/ 0 h 4304544"/>
              <a:gd name="connsiteX0" fmla="*/ 4092483 w 5115653"/>
              <a:gd name="connsiteY0" fmla="*/ 0 h 4364075"/>
              <a:gd name="connsiteX1" fmla="*/ 5115653 w 5115653"/>
              <a:gd name="connsiteY1" fmla="*/ 4364075 h 4364075"/>
              <a:gd name="connsiteX2" fmla="*/ 0 w 5115653"/>
              <a:gd name="connsiteY2" fmla="*/ 3995191 h 4364075"/>
              <a:gd name="connsiteX3" fmla="*/ 21209 w 5115653"/>
              <a:gd name="connsiteY3" fmla="*/ 3185 h 4364075"/>
              <a:gd name="connsiteX4" fmla="*/ 4092483 w 5115653"/>
              <a:gd name="connsiteY4" fmla="*/ 0 h 4364075"/>
              <a:gd name="connsiteX0" fmla="*/ 4990214 w 5115653"/>
              <a:gd name="connsiteY0" fmla="*/ 0 h 4361694"/>
              <a:gd name="connsiteX1" fmla="*/ 5115653 w 5115653"/>
              <a:gd name="connsiteY1" fmla="*/ 4361694 h 4361694"/>
              <a:gd name="connsiteX2" fmla="*/ 0 w 5115653"/>
              <a:gd name="connsiteY2" fmla="*/ 3992810 h 4361694"/>
              <a:gd name="connsiteX3" fmla="*/ 21209 w 5115653"/>
              <a:gd name="connsiteY3" fmla="*/ 804 h 4361694"/>
              <a:gd name="connsiteX4" fmla="*/ 4990214 w 5115653"/>
              <a:gd name="connsiteY4" fmla="*/ 0 h 436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53" h="4361694">
                <a:moveTo>
                  <a:pt x="4990214" y="0"/>
                </a:moveTo>
                <a:lnTo>
                  <a:pt x="5115653" y="4361694"/>
                </a:lnTo>
                <a:lnTo>
                  <a:pt x="0" y="3992810"/>
                </a:lnTo>
                <a:cubicBezTo>
                  <a:pt x="0" y="2659666"/>
                  <a:pt x="21209" y="1333948"/>
                  <a:pt x="21209" y="804"/>
                </a:cubicBezTo>
                <a:lnTo>
                  <a:pt x="4990214"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p:cNvSpPr>
            <a:spLocks noChangeAspect="1"/>
          </p:cNvSpPr>
          <p:nvPr userDrawn="1"/>
        </p:nvSpPr>
        <p:spPr bwMode="auto">
          <a:xfrm>
            <a:off x="4970413" y="-4012"/>
            <a:ext cx="580828" cy="1992153"/>
          </a:xfrm>
          <a:custGeom>
            <a:avLst/>
            <a:gdLst>
              <a:gd name="T0" fmla="*/ 0 w 1210"/>
              <a:gd name="T1" fmla="*/ 0 h 4155"/>
              <a:gd name="T2" fmla="*/ 118 w 1210"/>
              <a:gd name="T3" fmla="*/ 4155 h 4155"/>
              <a:gd name="T4" fmla="*/ 1210 w 1210"/>
              <a:gd name="T5" fmla="*/ 0 h 4155"/>
              <a:gd name="T6" fmla="*/ 0 w 1210"/>
              <a:gd name="T7" fmla="*/ 0 h 4155"/>
            </a:gdLst>
            <a:ahLst/>
            <a:cxnLst>
              <a:cxn ang="0">
                <a:pos x="T0" y="T1"/>
              </a:cxn>
              <a:cxn ang="0">
                <a:pos x="T2" y="T3"/>
              </a:cxn>
              <a:cxn ang="0">
                <a:pos x="T4" y="T5"/>
              </a:cxn>
              <a:cxn ang="0">
                <a:pos x="T6" y="T7"/>
              </a:cxn>
            </a:cxnLst>
            <a:rect l="0" t="0" r="r" b="b"/>
            <a:pathLst>
              <a:path w="1210" h="4155">
                <a:moveTo>
                  <a:pt x="0" y="0"/>
                </a:moveTo>
                <a:lnTo>
                  <a:pt x="118" y="4155"/>
                </a:lnTo>
                <a:lnTo>
                  <a:pt x="121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5457366" y="1663966"/>
            <a:ext cx="6341343"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486862" y="3112532"/>
            <a:ext cx="6341343"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Line 19"/>
          <p:cNvSpPr>
            <a:spLocks noChangeShapeType="1"/>
          </p:cNvSpPr>
          <p:nvPr userDrawn="1"/>
        </p:nvSpPr>
        <p:spPr bwMode="auto">
          <a:xfrm flipH="1">
            <a:off x="3746724" y="-4915"/>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970413" y="-4915"/>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a:extLst>
              <a:ext uri="{FF2B5EF4-FFF2-40B4-BE49-F238E27FC236}">
                <a16:creationId xmlns:a16="http://schemas.microsoft.com/office/drawing/2014/main" id="{4E913E57-0782-8A4F-950B-680830544E7F}"/>
              </a:ext>
            </a:extLst>
          </p:cNvPr>
          <p:cNvGrpSpPr/>
          <p:nvPr userDrawn="1"/>
        </p:nvGrpSpPr>
        <p:grpSpPr>
          <a:xfrm>
            <a:off x="8973455" y="6101301"/>
            <a:ext cx="2727797" cy="322736"/>
            <a:chOff x="2060575" y="1766888"/>
            <a:chExt cx="2522538" cy="298450"/>
          </a:xfrm>
          <a:solidFill>
            <a:srgbClr val="FFFFFF"/>
          </a:solidFill>
        </p:grpSpPr>
        <p:sp>
          <p:nvSpPr>
            <p:cNvPr id="18" name="Freeform 12">
              <a:extLst>
                <a:ext uri="{FF2B5EF4-FFF2-40B4-BE49-F238E27FC236}">
                  <a16:creationId xmlns:a16="http://schemas.microsoft.com/office/drawing/2014/main" id="{32DED00F-27D4-5841-8DE0-11628DC060F0}"/>
                </a:ext>
              </a:extLst>
            </p:cNvPr>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3">
              <a:extLst>
                <a:ext uri="{FF2B5EF4-FFF2-40B4-BE49-F238E27FC236}">
                  <a16:creationId xmlns:a16="http://schemas.microsoft.com/office/drawing/2014/main" id="{A3B4F8B8-8F6E-F844-953B-69CF03948C79}"/>
                </a:ext>
              </a:extLst>
            </p:cNvPr>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4">
              <a:extLst>
                <a:ext uri="{FF2B5EF4-FFF2-40B4-BE49-F238E27FC236}">
                  <a16:creationId xmlns:a16="http://schemas.microsoft.com/office/drawing/2014/main" id="{FA66FF69-0C1E-F546-88DA-868017F5A2A3}"/>
                </a:ext>
              </a:extLst>
            </p:cNvPr>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5">
              <a:extLst>
                <a:ext uri="{FF2B5EF4-FFF2-40B4-BE49-F238E27FC236}">
                  <a16:creationId xmlns:a16="http://schemas.microsoft.com/office/drawing/2014/main" id="{206CF385-78BD-8944-9584-44F533713810}"/>
                </a:ext>
              </a:extLst>
            </p:cNvPr>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6">
              <a:extLst>
                <a:ext uri="{FF2B5EF4-FFF2-40B4-BE49-F238E27FC236}">
                  <a16:creationId xmlns:a16="http://schemas.microsoft.com/office/drawing/2014/main" id="{82926CC7-BE31-874D-9078-931CF90D8B73}"/>
                </a:ext>
              </a:extLst>
            </p:cNvPr>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7">
              <a:extLst>
                <a:ext uri="{FF2B5EF4-FFF2-40B4-BE49-F238E27FC236}">
                  <a16:creationId xmlns:a16="http://schemas.microsoft.com/office/drawing/2014/main" id="{E8021DE3-AD43-6448-8C18-BA75443CE4E5}"/>
                </a:ext>
              </a:extLst>
            </p:cNvPr>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8">
              <a:extLst>
                <a:ext uri="{FF2B5EF4-FFF2-40B4-BE49-F238E27FC236}">
                  <a16:creationId xmlns:a16="http://schemas.microsoft.com/office/drawing/2014/main" id="{839E1684-CBB8-9E4A-BADB-A349244DBAF3}"/>
                </a:ext>
              </a:extLst>
            </p:cNvPr>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9">
              <a:extLst>
                <a:ext uri="{FF2B5EF4-FFF2-40B4-BE49-F238E27FC236}">
                  <a16:creationId xmlns:a16="http://schemas.microsoft.com/office/drawing/2014/main" id="{9BBC4B27-87EE-A24A-B762-7796D9238B1E}"/>
                </a:ext>
              </a:extLst>
            </p:cNvPr>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0">
              <a:extLst>
                <a:ext uri="{FF2B5EF4-FFF2-40B4-BE49-F238E27FC236}">
                  <a16:creationId xmlns:a16="http://schemas.microsoft.com/office/drawing/2014/main" id="{BF5FAC86-D367-FB46-B14B-01D67DDAC503}"/>
                </a:ext>
              </a:extLst>
            </p:cNvPr>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2910143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a:prstGeom prst="rect">
            <a:avLst/>
          </a:prstGeo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4072109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B921A308-AB78-4DCF-90C0-5E9B28FB2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3144515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latin typeface="Arial" panose="020B0604020202020204" pitchFamily="34" charset="0"/>
                <a:cs typeface="Arial" panose="020B0604020202020204" pitchFamily="34" charset="0"/>
              </a:defRPr>
            </a:lvl1pPr>
          </a:lstStyle>
          <a:p>
            <a:pPr lvl="0"/>
            <a:r>
              <a:rPr lang="en-US" dirty="0"/>
              <a:t>For more information</a:t>
            </a:r>
          </a:p>
          <a:p>
            <a:pPr lvl="0"/>
            <a:r>
              <a:rPr lang="en-US" dirty="0"/>
              <a:t>FirstName </a:t>
            </a:r>
            <a:r>
              <a:rPr lang="en-US" dirty="0" err="1"/>
              <a:t>LastName</a:t>
            </a:r>
            <a:endParaRPr lang="en-US" dirty="0"/>
          </a:p>
          <a:p>
            <a:pPr lvl="0"/>
            <a:r>
              <a:rPr lang="en-US" dirty="0"/>
              <a:t>Job Title</a:t>
            </a:r>
          </a:p>
          <a:p>
            <a:pPr lvl="0"/>
            <a:r>
              <a:rPr lang="en-US" dirty="0"/>
              <a:t>Office: +00 0 0000 0000</a:t>
            </a:r>
          </a:p>
          <a:p>
            <a:pPr lvl="0"/>
            <a:r>
              <a:rPr lang="en-US" dirty="0"/>
              <a:t>www.cardno.com</a:t>
            </a:r>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4188646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4965290" cy="6858000"/>
          </a:xfrm>
          <a:prstGeom prst="rect">
            <a:avLst/>
          </a:prstGeom>
          <a:solidFill>
            <a:srgbClr val="333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 Placeholder 11"/>
          <p:cNvSpPr>
            <a:spLocks noGrp="1"/>
          </p:cNvSpPr>
          <p:nvPr>
            <p:ph type="body" sz="quarter" idx="10" hasCustomPrompt="1"/>
          </p:nvPr>
        </p:nvSpPr>
        <p:spPr>
          <a:xfrm>
            <a:off x="4649452" y="1156077"/>
            <a:ext cx="7158037" cy="1370813"/>
          </a:xfrm>
          <a:prstGeom prst="rect">
            <a:avLst/>
          </a:prstGeom>
        </p:spPr>
        <p:txBody>
          <a:bodyPr anchor="b" anchorCtr="0">
            <a:normAutofit/>
          </a:bodyPr>
          <a:lstStyle>
            <a:lvl1pPr marL="0" indent="0">
              <a:buNone/>
              <a:defRPr sz="4400" b="1" baseline="0">
                <a:solidFill>
                  <a:schemeClr val="bg1"/>
                </a:solidFill>
              </a:defRPr>
            </a:lvl1pPr>
          </a:lstStyle>
          <a:p>
            <a:pPr lvl="0"/>
            <a:r>
              <a:rPr lang="en-US"/>
              <a:t>Divider Title</a:t>
            </a:r>
          </a:p>
        </p:txBody>
      </p:sp>
      <p:sp>
        <p:nvSpPr>
          <p:cNvPr id="13" name="Text Placeholder 11"/>
          <p:cNvSpPr>
            <a:spLocks noGrp="1"/>
          </p:cNvSpPr>
          <p:nvPr>
            <p:ph type="body" sz="quarter" idx="11" hasCustomPrompt="1"/>
          </p:nvPr>
        </p:nvSpPr>
        <p:spPr>
          <a:xfrm>
            <a:off x="4649452" y="2976968"/>
            <a:ext cx="7158037" cy="2363502"/>
          </a:xfrm>
          <a:prstGeom prst="rect">
            <a:avLst/>
          </a:prstGeom>
        </p:spPr>
        <p:txBody>
          <a:bodyPr>
            <a:normAutofit/>
          </a:bodyPr>
          <a:lstStyle>
            <a:lvl1pPr marL="0" indent="0">
              <a:buNone/>
              <a:defRPr sz="2400" baseline="0">
                <a:solidFill>
                  <a:schemeClr val="bg1"/>
                </a:solidFill>
              </a:defRPr>
            </a:lvl1pPr>
          </a:lstStyle>
          <a:p>
            <a:pPr lvl="0"/>
            <a:r>
              <a:rPr lang="en-US"/>
              <a:t>Subtitle</a:t>
            </a:r>
          </a:p>
        </p:txBody>
      </p:sp>
      <p:sp>
        <p:nvSpPr>
          <p:cNvPr id="2" name="Freeform 1"/>
          <p:cNvSpPr/>
          <p:nvPr userDrawn="1"/>
        </p:nvSpPr>
        <p:spPr>
          <a:xfrm>
            <a:off x="-9939" y="4810539"/>
            <a:ext cx="12215191" cy="2057400"/>
          </a:xfrm>
          <a:custGeom>
            <a:avLst/>
            <a:gdLst>
              <a:gd name="connsiteX0" fmla="*/ 0 w 12215191"/>
              <a:gd name="connsiteY0" fmla="*/ 0 h 2057400"/>
              <a:gd name="connsiteX1" fmla="*/ 9939 w 12215191"/>
              <a:gd name="connsiteY1" fmla="*/ 2057400 h 2057400"/>
              <a:gd name="connsiteX2" fmla="*/ 12215191 w 12215191"/>
              <a:gd name="connsiteY2" fmla="*/ 2037522 h 2057400"/>
              <a:gd name="connsiteX3" fmla="*/ 12195313 w 12215191"/>
              <a:gd name="connsiteY3" fmla="*/ 655983 h 2057400"/>
              <a:gd name="connsiteX4" fmla="*/ 0 w 12215191"/>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191" h="2057400">
                <a:moveTo>
                  <a:pt x="0" y="0"/>
                </a:moveTo>
                <a:lnTo>
                  <a:pt x="9939" y="2057400"/>
                </a:lnTo>
                <a:lnTo>
                  <a:pt x="12215191" y="2037522"/>
                </a:lnTo>
                <a:lnTo>
                  <a:pt x="12195313" y="655983"/>
                </a:lnTo>
                <a:lnTo>
                  <a:pt x="0" y="0"/>
                </a:lnTo>
                <a:close/>
              </a:path>
            </a:pathLst>
          </a:custGeom>
          <a:solidFill>
            <a:srgbClr val="3C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ne 19"/>
          <p:cNvSpPr>
            <a:spLocks noChangeShapeType="1"/>
          </p:cNvSpPr>
          <p:nvPr userDrawn="1"/>
        </p:nvSpPr>
        <p:spPr bwMode="auto">
          <a:xfrm flipH="1" flipV="1">
            <a:off x="-3" y="4810536"/>
            <a:ext cx="12192002" cy="65205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Line 19"/>
          <p:cNvSpPr>
            <a:spLocks noChangeShapeType="1"/>
          </p:cNvSpPr>
          <p:nvPr userDrawn="1"/>
        </p:nvSpPr>
        <p:spPr bwMode="auto">
          <a:xfrm flipH="1">
            <a:off x="284493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0807" y="5462593"/>
            <a:ext cx="2639329" cy="301117"/>
          </a:xfrm>
          <a:prstGeom prst="rect">
            <a:avLst/>
          </a:prstGeom>
        </p:spPr>
      </p:pic>
    </p:spTree>
    <p:extLst>
      <p:ext uri="{BB962C8B-B14F-4D97-AF65-F5344CB8AC3E}">
        <p14:creationId xmlns:p14="http://schemas.microsoft.com/office/powerpoint/2010/main" val="4183476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7" name="Content Placeholder 2"/>
          <p:cNvSpPr>
            <a:spLocks noGrp="1"/>
          </p:cNvSpPr>
          <p:nvPr>
            <p:ph idx="1"/>
          </p:nvPr>
        </p:nvSpPr>
        <p:spPr>
          <a:xfrm>
            <a:off x="624419" y="1155576"/>
            <a:ext cx="10944191" cy="4793704"/>
          </a:xfrm>
          <a:prstGeom prst="rect">
            <a:avLst/>
          </a:prstGeom>
        </p:spPr>
        <p:txBody>
          <a:bodyPr numCol="1"/>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Tree>
    <p:extLst>
      <p:ext uri="{BB962C8B-B14F-4D97-AF65-F5344CB8AC3E}">
        <p14:creationId xmlns:p14="http://schemas.microsoft.com/office/powerpoint/2010/main" val="476322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A0AB27-A440-4E04-8FDD-69DC8EFA615C}" type="datetime1">
              <a:rPr lang="en-US" smtClean="0"/>
              <a:t>10/15/2021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531508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3DAC94-2113-B042-8D2D-869DD39A66A3}"/>
              </a:ext>
            </a:extLst>
          </p:cNvPr>
          <p:cNvSpPr>
            <a:spLocks noGrp="1"/>
          </p:cNvSpPr>
          <p:nvPr>
            <p:ph type="pic" sz="quarter" idx="13"/>
          </p:nvPr>
        </p:nvSpPr>
        <p:spPr>
          <a:xfrm>
            <a:off x="6150224" y="0"/>
            <a:ext cx="6041776" cy="6869017"/>
          </a:xfrm>
          <a:custGeom>
            <a:avLst/>
            <a:gdLst>
              <a:gd name="connsiteX0" fmla="*/ 0 w 4367212"/>
              <a:gd name="connsiteY0" fmla="*/ 0 h 6858000"/>
              <a:gd name="connsiteX1" fmla="*/ 4367212 w 4367212"/>
              <a:gd name="connsiteY1" fmla="*/ 0 h 6858000"/>
              <a:gd name="connsiteX2" fmla="*/ 4367212 w 4367212"/>
              <a:gd name="connsiteY2" fmla="*/ 6858000 h 6858000"/>
              <a:gd name="connsiteX3" fmla="*/ 0 w 4367212"/>
              <a:gd name="connsiteY3" fmla="*/ 6858000 h 6858000"/>
              <a:gd name="connsiteX4" fmla="*/ 0 w 4367212"/>
              <a:gd name="connsiteY4" fmla="*/ 0 h 6858000"/>
              <a:gd name="connsiteX0" fmla="*/ 1674564 w 6041776"/>
              <a:gd name="connsiteY0" fmla="*/ 0 h 6869017"/>
              <a:gd name="connsiteX1" fmla="*/ 6041776 w 6041776"/>
              <a:gd name="connsiteY1" fmla="*/ 0 h 6869017"/>
              <a:gd name="connsiteX2" fmla="*/ 6041776 w 6041776"/>
              <a:gd name="connsiteY2" fmla="*/ 6858000 h 6869017"/>
              <a:gd name="connsiteX3" fmla="*/ 0 w 6041776"/>
              <a:gd name="connsiteY3" fmla="*/ 6869017 h 6869017"/>
              <a:gd name="connsiteX4" fmla="*/ 1674564 w 6041776"/>
              <a:gd name="connsiteY4" fmla="*/ 0 h 6869017"/>
              <a:gd name="connsiteX0" fmla="*/ 1724745 w 6041776"/>
              <a:gd name="connsiteY0" fmla="*/ 5575 h 6869017"/>
              <a:gd name="connsiteX1" fmla="*/ 6041776 w 6041776"/>
              <a:gd name="connsiteY1" fmla="*/ 0 h 6869017"/>
              <a:gd name="connsiteX2" fmla="*/ 6041776 w 6041776"/>
              <a:gd name="connsiteY2" fmla="*/ 6858000 h 6869017"/>
              <a:gd name="connsiteX3" fmla="*/ 0 w 6041776"/>
              <a:gd name="connsiteY3" fmla="*/ 6869017 h 6869017"/>
              <a:gd name="connsiteX4" fmla="*/ 1724745 w 6041776"/>
              <a:gd name="connsiteY4" fmla="*/ 5575 h 6869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776" h="6869017">
                <a:moveTo>
                  <a:pt x="1724745" y="5575"/>
                </a:moveTo>
                <a:lnTo>
                  <a:pt x="6041776" y="0"/>
                </a:lnTo>
                <a:lnTo>
                  <a:pt x="6041776" y="6858000"/>
                </a:lnTo>
                <a:lnTo>
                  <a:pt x="0" y="6869017"/>
                </a:lnTo>
                <a:lnTo>
                  <a:pt x="1724745" y="5575"/>
                </a:lnTo>
                <a:close/>
              </a:path>
            </a:pathLst>
          </a:custGeom>
          <a:solidFill>
            <a:schemeClr val="accent3">
              <a:lumMod val="20000"/>
              <a:lumOff val="80000"/>
            </a:schemeClr>
          </a:solidFill>
        </p:spPr>
        <p:txBody>
          <a:bodyPr anchor="ctr"/>
          <a:lstStyle>
            <a:lvl1pPr marL="0" indent="0" algn="ctr">
              <a:buNone/>
              <a:defRPr/>
            </a:lvl1pPr>
          </a:lstStyle>
          <a:p>
            <a:endParaRPr lang="en-US" dirty="0"/>
          </a:p>
        </p:txBody>
      </p:sp>
      <p:pic>
        <p:nvPicPr>
          <p:cNvPr id="12" name="Picture 11">
            <a:extLst>
              <a:ext uri="{FF2B5EF4-FFF2-40B4-BE49-F238E27FC236}">
                <a16:creationId xmlns:a16="http://schemas.microsoft.com/office/drawing/2014/main" id="{15C4BED4-52FC-9D47-B130-3E6480FAE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83960"/>
            <a:ext cx="3168351" cy="512791"/>
          </a:xfrm>
          <a:prstGeom prst="rect">
            <a:avLst/>
          </a:prstGeom>
        </p:spPr>
      </p:pic>
      <p:sp>
        <p:nvSpPr>
          <p:cNvPr id="9" name="Freeform 7">
            <a:extLst>
              <a:ext uri="{FF2B5EF4-FFF2-40B4-BE49-F238E27FC236}">
                <a16:creationId xmlns:a16="http://schemas.microsoft.com/office/drawing/2014/main" id="{AADC7BEB-DE4A-F645-BF70-DE8FCA7F39E7}"/>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1" name="Freeform 10">
            <a:extLst>
              <a:ext uri="{FF2B5EF4-FFF2-40B4-BE49-F238E27FC236}">
                <a16:creationId xmlns:a16="http://schemas.microsoft.com/office/drawing/2014/main" id="{50EBB79D-E49D-C144-BAB8-DE504A63E1DB}"/>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1" hasCustomPrompt="1"/>
          </p:nvPr>
        </p:nvSpPr>
        <p:spPr>
          <a:xfrm>
            <a:off x="1344835" y="3914020"/>
            <a:ext cx="5355685" cy="1426621"/>
          </a:xfrm>
          <a:prstGeom prst="rect">
            <a:avLst/>
          </a:prstGeom>
        </p:spPr>
        <p:txBody>
          <a:bodyPr/>
          <a:lstStyle>
            <a:lvl1pPr marL="0" marR="0" indent="0" algn="l" defTabSz="914400" rtl="0" eaLnBrk="1" fontAlgn="auto" latinLnBrk="0" hangingPunct="1">
              <a:lnSpc>
                <a:spcPct val="100000"/>
              </a:lnSpc>
              <a:spcBef>
                <a:spcPts val="0"/>
              </a:spcBef>
              <a:spcAft>
                <a:spcPts val="300"/>
              </a:spcAft>
              <a:buClrTx/>
              <a:buSzTx/>
              <a:buFontTx/>
              <a:buNone/>
              <a:tabLst/>
              <a:defRPr sz="2000" baseline="0">
                <a:solidFill>
                  <a:srgbClr val="EBE9E7"/>
                </a:solidFill>
              </a:defRPr>
            </a:lvl1pPr>
            <a:lvl2pPr marL="457200" indent="0">
              <a:spcBef>
                <a:spcPts val="0"/>
              </a:spcBef>
              <a:spcAft>
                <a:spcPts val="300"/>
              </a:spcAft>
              <a:buNone/>
              <a:defRPr sz="1400"/>
            </a:lvl2pPr>
            <a:lvl3pPr marL="914400" indent="0">
              <a:spcBef>
                <a:spcPts val="0"/>
              </a:spcBef>
              <a:spcAft>
                <a:spcPts val="300"/>
              </a:spcAft>
              <a:buNone/>
              <a:defRPr sz="1400"/>
            </a:lvl3pPr>
            <a:lvl4pPr marL="1371600" indent="0">
              <a:spcBef>
                <a:spcPts val="0"/>
              </a:spcBef>
              <a:spcAft>
                <a:spcPts val="300"/>
              </a:spcAft>
              <a:buNone/>
              <a:defRPr sz="1400"/>
            </a:lvl4pPr>
            <a:lvl5pPr marL="1828800" indent="0">
              <a:spcBef>
                <a:spcPts val="0"/>
              </a:spcBef>
              <a:spcAft>
                <a:spcPts val="300"/>
              </a:spcAft>
              <a:buNone/>
              <a:defRPr sz="1400"/>
            </a:lvl5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a:t>PRESENTERS: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one</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two</a:t>
            </a:r>
            <a:endParaRPr kumimoji="0" lang="en-US" sz="1400" b="0" i="0" u="none" strike="noStrike" kern="1200" cap="none" spc="0" normalizeH="0" baseline="0" noProof="0">
              <a:ln>
                <a:noFill/>
              </a:ln>
              <a:solidFill>
                <a:srgbClr val="AAACAD"/>
              </a:solidFill>
              <a:effectLst/>
              <a:uLnTx/>
              <a:uFillTx/>
              <a:latin typeface="Arial" panose="020B0604020202020204" pitchFamily="34" charset="0"/>
              <a:ea typeface="+mn-ea"/>
              <a:cs typeface="Arial" panose="020B0604020202020204" pitchFamily="34" charset="0"/>
            </a:endParaRPr>
          </a:p>
        </p:txBody>
      </p:sp>
      <p:sp>
        <p:nvSpPr>
          <p:cNvPr id="16" name="Text Placeholder 15"/>
          <p:cNvSpPr>
            <a:spLocks noGrp="1"/>
          </p:cNvSpPr>
          <p:nvPr>
            <p:ph type="body" sz="quarter" idx="10" hasCustomPrompt="1"/>
          </p:nvPr>
        </p:nvSpPr>
        <p:spPr>
          <a:xfrm>
            <a:off x="695400" y="2060848"/>
            <a:ext cx="5606195" cy="1584176"/>
          </a:xfrm>
          <a:prstGeom prst="rect">
            <a:avLst/>
          </a:prstGeom>
          <a:solidFill>
            <a:schemeClr val="tx2">
              <a:lumMod val="25000"/>
            </a:schemeClr>
          </a:solidFill>
        </p:spPr>
        <p:txBody>
          <a:bodyPr anchor="ctr"/>
          <a:lstStyle>
            <a:lvl1pPr marL="0" indent="0">
              <a:lnSpc>
                <a:spcPct val="100000"/>
              </a:lnSpc>
              <a:spcBef>
                <a:spcPts val="0"/>
              </a:spcBef>
              <a:buNone/>
              <a:defRPr sz="4000">
                <a:solidFill>
                  <a:schemeClr val="tx1"/>
                </a:solidFill>
              </a:defRPr>
            </a:lvl1pPr>
            <a:lvl2pPr marL="457200" indent="0">
              <a:lnSpc>
                <a:spcPts val="2900"/>
              </a:lnSpc>
              <a:spcBef>
                <a:spcPts val="0"/>
              </a:spcBef>
              <a:buNone/>
              <a:defRPr sz="2800"/>
            </a:lvl2pPr>
            <a:lvl3pPr marL="914400" indent="0">
              <a:lnSpc>
                <a:spcPts val="2900"/>
              </a:lnSpc>
              <a:spcBef>
                <a:spcPts val="0"/>
              </a:spcBef>
              <a:buNone/>
              <a:defRPr sz="2800"/>
            </a:lvl3pPr>
            <a:lvl4pPr marL="1371600" indent="0">
              <a:lnSpc>
                <a:spcPts val="2900"/>
              </a:lnSpc>
              <a:spcBef>
                <a:spcPts val="0"/>
              </a:spcBef>
              <a:buNone/>
              <a:defRPr sz="2800"/>
            </a:lvl4pPr>
            <a:lvl5pPr marL="1828800" indent="0">
              <a:lnSpc>
                <a:spcPts val="2900"/>
              </a:lnSpc>
              <a:spcBef>
                <a:spcPts val="0"/>
              </a:spcBef>
              <a:buNone/>
              <a:defRPr sz="2800"/>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235975568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Content Placeholder 2"/>
          <p:cNvSpPr>
            <a:spLocks noGrp="1"/>
          </p:cNvSpPr>
          <p:nvPr>
            <p:ph idx="1"/>
          </p:nvPr>
        </p:nvSpPr>
        <p:spPr>
          <a:xfrm>
            <a:off x="617512" y="1130676"/>
            <a:ext cx="10944191" cy="4793704"/>
          </a:xfrm>
          <a:prstGeom prst="rect">
            <a:avLst/>
          </a:prstGeom>
        </p:spPr>
        <p:txBody>
          <a:bodyPr numCol="1"/>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83C5DA95-33E6-48AA-A831-01096269F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3799158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Page - with two side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B12924-751F-304B-9A23-40320CBA460B}"/>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3791745" y="1155576"/>
            <a:ext cx="7776866" cy="4793704"/>
          </a:xfrm>
          <a:prstGeom prst="rect">
            <a:avLst/>
          </a:prstGeom>
        </p:spPr>
        <p:txBody>
          <a:bodyPr/>
          <a:lstStyle>
            <a:lvl1pPr marL="252000" indent="-252000">
              <a:lnSpc>
                <a:spcPct val="100000"/>
              </a:lnSpc>
              <a:spcBef>
                <a:spcPts val="0"/>
              </a:spcBef>
              <a:spcAft>
                <a:spcPts val="12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12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12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3" name="Picture Placeholder 46"/>
          <p:cNvSpPr>
            <a:spLocks noGrp="1" noChangeAspect="1"/>
          </p:cNvSpPr>
          <p:nvPr>
            <p:ph type="pic" sz="quarter" idx="12"/>
          </p:nvPr>
        </p:nvSpPr>
        <p:spPr>
          <a:xfrm>
            <a:off x="-5" y="3356992"/>
            <a:ext cx="2885993" cy="1908000"/>
          </a:xfrm>
          <a:custGeom>
            <a:avLst/>
            <a:gdLst>
              <a:gd name="connsiteX0" fmla="*/ 0 w 2285065"/>
              <a:gd name="connsiteY0" fmla="*/ 0 h 1510714"/>
              <a:gd name="connsiteX1" fmla="*/ 2285065 w 2285065"/>
              <a:gd name="connsiteY1" fmla="*/ 0 h 1510714"/>
              <a:gd name="connsiteX2" fmla="*/ 1908117 w 2285065"/>
              <a:gd name="connsiteY2" fmla="*/ 1510714 h 1510714"/>
              <a:gd name="connsiteX3" fmla="*/ 0 w 2285065"/>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285065" h="1510714">
                <a:moveTo>
                  <a:pt x="0" y="0"/>
                </a:moveTo>
                <a:lnTo>
                  <a:pt x="2285065" y="0"/>
                </a:lnTo>
                <a:lnTo>
                  <a:pt x="1908117"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74" name="Picture Placeholder 45"/>
          <p:cNvSpPr>
            <a:spLocks noGrp="1" noChangeAspect="1"/>
          </p:cNvSpPr>
          <p:nvPr>
            <p:ph type="pic" sz="quarter" idx="11"/>
          </p:nvPr>
        </p:nvSpPr>
        <p:spPr>
          <a:xfrm>
            <a:off x="0" y="1268760"/>
            <a:ext cx="3410038" cy="1908000"/>
          </a:xfrm>
          <a:custGeom>
            <a:avLst/>
            <a:gdLst>
              <a:gd name="connsiteX0" fmla="*/ 0 w 2700000"/>
              <a:gd name="connsiteY0" fmla="*/ 0 h 1510714"/>
              <a:gd name="connsiteX1" fmla="*/ 2700000 w 2700000"/>
              <a:gd name="connsiteY1" fmla="*/ 0 h 1510714"/>
              <a:gd name="connsiteX2" fmla="*/ 2323052 w 2700000"/>
              <a:gd name="connsiteY2" fmla="*/ 1510714 h 1510714"/>
              <a:gd name="connsiteX3" fmla="*/ 0 w 2700000"/>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700000" h="1510714">
                <a:moveTo>
                  <a:pt x="0" y="0"/>
                </a:moveTo>
                <a:lnTo>
                  <a:pt x="2700000" y="0"/>
                </a:lnTo>
                <a:lnTo>
                  <a:pt x="2323052"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9" name="Date Placeholder 2">
            <a:extLst>
              <a:ext uri="{FF2B5EF4-FFF2-40B4-BE49-F238E27FC236}">
                <a16:creationId xmlns:a16="http://schemas.microsoft.com/office/drawing/2014/main" id="{DB82F695-A45A-604A-A649-6E9A252069A5}"/>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DBEDAE07-B71E-49F8-80B9-F2E05F7CC7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2748682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Page - with one left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D7A550-F135-FB4F-AC33-4AAB15159CA2}"/>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7910111" cy="4931376"/>
          </a:xfrm>
          <a:custGeom>
            <a:avLst/>
            <a:gdLst>
              <a:gd name="connsiteX0" fmla="*/ 0 w 4967783"/>
              <a:gd name="connsiteY0" fmla="*/ 0 h 4931376"/>
              <a:gd name="connsiteX1" fmla="*/ 4967783 w 4967783"/>
              <a:gd name="connsiteY1" fmla="*/ 0 h 4931376"/>
              <a:gd name="connsiteX2" fmla="*/ 4967783 w 4967783"/>
              <a:gd name="connsiteY2" fmla="*/ 4931376 h 4931376"/>
              <a:gd name="connsiteX3" fmla="*/ 0 w 4967783"/>
              <a:gd name="connsiteY3" fmla="*/ 4931376 h 4931376"/>
              <a:gd name="connsiteX4" fmla="*/ 0 w 4967783"/>
              <a:gd name="connsiteY4" fmla="*/ 0 h 4931376"/>
              <a:gd name="connsiteX0" fmla="*/ 0 w 6148583"/>
              <a:gd name="connsiteY0" fmla="*/ 0 h 4931376"/>
              <a:gd name="connsiteX1" fmla="*/ 6148583 w 6148583"/>
              <a:gd name="connsiteY1" fmla="*/ 0 h 4931376"/>
              <a:gd name="connsiteX2" fmla="*/ 4967783 w 6148583"/>
              <a:gd name="connsiteY2" fmla="*/ 4931376 h 4931376"/>
              <a:gd name="connsiteX3" fmla="*/ 0 w 6148583"/>
              <a:gd name="connsiteY3" fmla="*/ 4931376 h 4931376"/>
              <a:gd name="connsiteX4" fmla="*/ 0 w 6148583"/>
              <a:gd name="connsiteY4" fmla="*/ 0 h 4931376"/>
              <a:gd name="connsiteX0" fmla="*/ 0 w 5932583"/>
              <a:gd name="connsiteY0" fmla="*/ 0 h 4931376"/>
              <a:gd name="connsiteX1" fmla="*/ 5932583 w 5932583"/>
              <a:gd name="connsiteY1" fmla="*/ 0 h 4931376"/>
              <a:gd name="connsiteX2" fmla="*/ 4967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7445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679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5933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5925134 w 5932583"/>
              <a:gd name="connsiteY2" fmla="*/ 4925184 h 4931376"/>
              <a:gd name="connsiteX3" fmla="*/ 0 w 5932583"/>
              <a:gd name="connsiteY3" fmla="*/ 4931376 h 4931376"/>
              <a:gd name="connsiteX4" fmla="*/ 0 w 5932583"/>
              <a:gd name="connsiteY4" fmla="*/ 0 h 4931376"/>
              <a:gd name="connsiteX0" fmla="*/ 0 w 5932583"/>
              <a:gd name="connsiteY0" fmla="*/ 0 h 4934328"/>
              <a:gd name="connsiteX1" fmla="*/ 5932583 w 5932583"/>
              <a:gd name="connsiteY1" fmla="*/ 0 h 4934328"/>
              <a:gd name="connsiteX2" fmla="*/ 4867210 w 5932583"/>
              <a:gd name="connsiteY2" fmla="*/ 4934328 h 4934328"/>
              <a:gd name="connsiteX3" fmla="*/ 0 w 5932583"/>
              <a:gd name="connsiteY3" fmla="*/ 4931376 h 4934328"/>
              <a:gd name="connsiteX4" fmla="*/ 0 w 5932583"/>
              <a:gd name="connsiteY4" fmla="*/ 0 h 4934328"/>
              <a:gd name="connsiteX0" fmla="*/ 0 w 5932583"/>
              <a:gd name="connsiteY0" fmla="*/ 0 h 4931376"/>
              <a:gd name="connsiteX1" fmla="*/ 5932583 w 5932583"/>
              <a:gd name="connsiteY1" fmla="*/ 0 h 4931376"/>
              <a:gd name="connsiteX2" fmla="*/ 4949506 w 5932583"/>
              <a:gd name="connsiteY2" fmla="*/ 4925184 h 4931376"/>
              <a:gd name="connsiteX3" fmla="*/ 0 w 5932583"/>
              <a:gd name="connsiteY3" fmla="*/ 4931376 h 4931376"/>
              <a:gd name="connsiteX4" fmla="*/ 0 w 5932583"/>
              <a:gd name="connsiteY4" fmla="*/ 0 h 493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583" h="4931376">
                <a:moveTo>
                  <a:pt x="0" y="0"/>
                </a:moveTo>
                <a:lnTo>
                  <a:pt x="5932583" y="0"/>
                </a:lnTo>
                <a:lnTo>
                  <a:pt x="4949506" y="4925184"/>
                </a:lnTo>
                <a:lnTo>
                  <a:pt x="0" y="4931376"/>
                </a:lnTo>
                <a:lnTo>
                  <a:pt x="0" y="0"/>
                </a:lnTo>
                <a:close/>
              </a:path>
            </a:pathLst>
          </a:cu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7" name="Picture Placeholder 76"/>
          <p:cNvSpPr>
            <a:spLocks noGrp="1"/>
          </p:cNvSpPr>
          <p:nvPr>
            <p:ph type="pic" sz="quarter" idx="13"/>
          </p:nvPr>
        </p:nvSpPr>
        <p:spPr>
          <a:xfrm>
            <a:off x="8102600" y="1268414"/>
            <a:ext cx="4089400" cy="4752975"/>
          </a:xfrm>
          <a:custGeom>
            <a:avLst/>
            <a:gdLst>
              <a:gd name="connsiteX0" fmla="*/ 1185862 w 4089400"/>
              <a:gd name="connsiteY0" fmla="*/ 0 h 4752975"/>
              <a:gd name="connsiteX1" fmla="*/ 4089400 w 4089400"/>
              <a:gd name="connsiteY1" fmla="*/ 0 h 4752975"/>
              <a:gd name="connsiteX2" fmla="*/ 4089400 w 4089400"/>
              <a:gd name="connsiteY2" fmla="*/ 4752975 h 4752975"/>
              <a:gd name="connsiteX3" fmla="*/ 0 w 4089400"/>
              <a:gd name="connsiteY3" fmla="*/ 4752975 h 4752975"/>
            </a:gdLst>
            <a:ahLst/>
            <a:cxnLst>
              <a:cxn ang="0">
                <a:pos x="connsiteX0" y="connsiteY0"/>
              </a:cxn>
              <a:cxn ang="0">
                <a:pos x="connsiteX1" y="connsiteY1"/>
              </a:cxn>
              <a:cxn ang="0">
                <a:pos x="connsiteX2" y="connsiteY2"/>
              </a:cxn>
              <a:cxn ang="0">
                <a:pos x="connsiteX3" y="connsiteY3"/>
              </a:cxn>
            </a:cxnLst>
            <a:rect l="l" t="t" r="r" b="b"/>
            <a:pathLst>
              <a:path w="4089400" h="4752975">
                <a:moveTo>
                  <a:pt x="1185862" y="0"/>
                </a:moveTo>
                <a:lnTo>
                  <a:pt x="4089400" y="0"/>
                </a:lnTo>
                <a:lnTo>
                  <a:pt x="4089400" y="4752975"/>
                </a:lnTo>
                <a:lnTo>
                  <a:pt x="0" y="4752975"/>
                </a:lnTo>
                <a:close/>
              </a:path>
            </a:pathLst>
          </a:custGeom>
          <a:solidFill>
            <a:schemeClr val="tx1">
              <a:lumMod val="40000"/>
              <a:lumOff val="60000"/>
            </a:schemeClr>
          </a:solidFill>
        </p:spPr>
        <p:txBody>
          <a:bodyPr wrap="square" anchor="ctr">
            <a:noAutofit/>
          </a:bodyPr>
          <a:lstStyle>
            <a:lvl1pPr marL="0" indent="0" algn="ctr">
              <a:buNone/>
              <a:defRPr sz="2400"/>
            </a:lvl1pPr>
          </a:lstStyle>
          <a:p>
            <a:endParaRPr lang="en-AU" dirty="0"/>
          </a:p>
        </p:txBody>
      </p:sp>
      <p:sp>
        <p:nvSpPr>
          <p:cNvPr id="8" name="Date Placeholder 2">
            <a:extLst>
              <a:ext uri="{FF2B5EF4-FFF2-40B4-BE49-F238E27FC236}">
                <a16:creationId xmlns:a16="http://schemas.microsoft.com/office/drawing/2014/main" id="{E7DBCBBD-8539-AA4F-997E-6F6810B48E89}"/>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D13F8AE5-7C84-4348-BBC9-8967A4D80F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648641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age - Title Only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03989-AE51-A246-9A7A-448C5FB2259C}"/>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itle 1"/>
          <p:cNvSpPr>
            <a:spLocks noGrp="1"/>
          </p:cNvSpPr>
          <p:nvPr>
            <p:ph type="title"/>
          </p:nvPr>
        </p:nvSpPr>
        <p:spPr>
          <a:xfrm>
            <a:off x="624420" y="332656"/>
            <a:ext cx="10943348"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 name="Date Placeholder 2">
            <a:extLst>
              <a:ext uri="{FF2B5EF4-FFF2-40B4-BE49-F238E27FC236}">
                <a16:creationId xmlns:a16="http://schemas.microsoft.com/office/drawing/2014/main" id="{7164CBBF-CDAC-C847-A9BE-52E8B079DF70}"/>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CC5F6BF8-5165-4B42-A343-20736A95E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3042660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age - NO Title Header">
    <p:spTree>
      <p:nvGrpSpPr>
        <p:cNvPr id="1" name=""/>
        <p:cNvGrpSpPr/>
        <p:nvPr/>
      </p:nvGrpSpPr>
      <p:grpSpPr>
        <a:xfrm>
          <a:off x="0" y="0"/>
          <a:ext cx="0" cy="0"/>
          <a:chOff x="0" y="0"/>
          <a:chExt cx="0" cy="0"/>
        </a:xfrm>
      </p:grpSpPr>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Date Placeholder 2">
            <a:extLst>
              <a:ext uri="{FF2B5EF4-FFF2-40B4-BE49-F238E27FC236}">
                <a16:creationId xmlns:a16="http://schemas.microsoft.com/office/drawing/2014/main" id="{1B77903D-5B0E-7C49-9637-3D5524520397}"/>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7" name="Picture 6">
            <a:extLst>
              <a:ext uri="{FF2B5EF4-FFF2-40B4-BE49-F238E27FC236}">
                <a16:creationId xmlns:a16="http://schemas.microsoft.com/office/drawing/2014/main" id="{699A17DB-2F1C-4237-A531-570F51955C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1431173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734CA-426E-1A4E-AF19-F0AEC8B59C6A}"/>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45D06E6-9001-E740-99B2-A07B5810DE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sp>
        <p:nvSpPr>
          <p:cNvPr id="17" name="Date Placeholder 2">
            <a:extLst>
              <a:ext uri="{FF2B5EF4-FFF2-40B4-BE49-F238E27FC236}">
                <a16:creationId xmlns:a16="http://schemas.microsoft.com/office/drawing/2014/main" id="{9E06E618-EEC1-F84A-8098-2D7BEB225A45}"/>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sp>
        <p:nvSpPr>
          <p:cNvPr id="9" name="Freeform 7">
            <a:extLst>
              <a:ext uri="{FF2B5EF4-FFF2-40B4-BE49-F238E27FC236}">
                <a16:creationId xmlns:a16="http://schemas.microsoft.com/office/drawing/2014/main" id="{5D09D118-54CF-3B47-BCA5-C89A59CC6406}"/>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3" name="Freeform 12">
            <a:extLst>
              <a:ext uri="{FF2B5EF4-FFF2-40B4-BE49-F238E27FC236}">
                <a16:creationId xmlns:a16="http://schemas.microsoft.com/office/drawing/2014/main" id="{FA463525-AFBD-0247-9CB9-A8A42D7EC0C9}"/>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695401" y="2503212"/>
            <a:ext cx="5760639" cy="1961751"/>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SECTION TITLE</a:t>
            </a:r>
            <a:endParaRPr lang="en-AU"/>
          </a:p>
        </p:txBody>
      </p:sp>
      <p:pic>
        <p:nvPicPr>
          <p:cNvPr id="11" name="Picture 10" descr="A black and white image of a person's face&#10;&#10;Description automatically generated with medium confidence">
            <a:extLst>
              <a:ext uri="{FF2B5EF4-FFF2-40B4-BE49-F238E27FC236}">
                <a16:creationId xmlns:a16="http://schemas.microsoft.com/office/drawing/2014/main" id="{FC3731B8-690A-924F-ADA7-49DB87888F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Tree>
    <p:extLst>
      <p:ext uri="{BB962C8B-B14F-4D97-AF65-F5344CB8AC3E}">
        <p14:creationId xmlns:p14="http://schemas.microsoft.com/office/powerpoint/2010/main" val="318526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094CBF-6C5F-8049-B336-B9653B539239}"/>
              </a:ext>
            </a:extLst>
          </p:cNvPr>
          <p:cNvSpPr/>
          <p:nvPr userDrawn="1"/>
        </p:nvSpPr>
        <p:spPr>
          <a:xfrm>
            <a:off x="1423987" y="1645598"/>
            <a:ext cx="10768013" cy="371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7"/>
          <p:cNvSpPr>
            <a:spLocks/>
          </p:cNvSpPr>
          <p:nvPr userDrawn="1"/>
        </p:nvSpPr>
        <p:spPr bwMode="auto">
          <a:xfrm>
            <a:off x="11261725" y="168275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bg2">
              <a:lumMod val="25000"/>
            </a:schemeClr>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74" name="Rectangle 73"/>
          <p:cNvSpPr/>
          <p:nvPr userDrawn="1"/>
        </p:nvSpPr>
        <p:spPr>
          <a:xfrm>
            <a:off x="1415480" y="1645598"/>
            <a:ext cx="10873208" cy="3712215"/>
          </a:xfrm>
          <a:prstGeom prst="rect">
            <a:avLst/>
          </a:prstGeom>
          <a:noFill/>
          <a:ln w="7620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hasCustomPrompt="1"/>
          </p:nvPr>
        </p:nvSpPr>
        <p:spPr>
          <a:xfrm>
            <a:off x="1769039" y="1675850"/>
            <a:ext cx="9295513" cy="3681963"/>
          </a:xfrm>
          <a:prstGeom prst="rect">
            <a:avLst/>
          </a:prstGeom>
        </p:spPr>
        <p:txBody>
          <a:bodyPr anchor="ctr"/>
          <a:lstStyle>
            <a:lvl1pPr algn="l">
              <a:lnSpc>
                <a:spcPct val="100000"/>
              </a:lnSpc>
              <a:spcBef>
                <a:spcPts val="1200"/>
              </a:spcBef>
              <a:spcAft>
                <a:spcPts val="1200"/>
              </a:spcAft>
              <a:defRPr sz="7000" spc="-20" baseline="0">
                <a:solidFill>
                  <a:schemeClr val="bg1"/>
                </a:solidFill>
                <a:latin typeface="Arial" panose="020B0604020202020204" pitchFamily="34" charset="0"/>
                <a:cs typeface="Arial" panose="020B0604020202020204" pitchFamily="34" charset="0"/>
              </a:defRPr>
            </a:lvl1pPr>
          </a:lstStyle>
          <a:p>
            <a:r>
              <a:rPr lang="en-US"/>
              <a:t>SECTION </a:t>
            </a:r>
            <a:br>
              <a:rPr lang="en-US"/>
            </a:br>
            <a:r>
              <a:rPr lang="en-US"/>
              <a:t>TITLE</a:t>
            </a:r>
            <a:endParaRPr lang="en-AU"/>
          </a:p>
        </p:txBody>
      </p:sp>
      <p:sp>
        <p:nvSpPr>
          <p:cNvPr id="67" name="Date Placeholder 2"/>
          <p:cNvSpPr txBox="1">
            <a:spLocks/>
          </p:cNvSpPr>
          <p:nvPr userDrawn="1"/>
        </p:nvSpPr>
        <p:spPr>
          <a:xfrm>
            <a:off x="11168327" y="6264000"/>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03DD02DE-0619-4707-8092-99D1B7D3892D}" type="slidenum">
              <a:rPr lang="en-AU" sz="1600" smtClean="0">
                <a:solidFill>
                  <a:schemeClr val="bg1"/>
                </a:solidFill>
                <a:latin typeface="Arial" pitchFamily="34" charset="0"/>
              </a:rPr>
              <a:pPr algn="r" fontAlgn="auto">
                <a:spcBef>
                  <a:spcPts val="0"/>
                </a:spcBef>
                <a:spcAft>
                  <a:spcPts val="0"/>
                </a:spcAft>
                <a:defRPr/>
              </a:pPr>
              <a:t>‹#›</a:t>
            </a:fld>
            <a:endParaRPr lang="en-AU" sz="1600" dirty="0">
              <a:solidFill>
                <a:schemeClr val="bg1"/>
              </a:solidFill>
            </a:endParaRPr>
          </a:p>
        </p:txBody>
      </p:sp>
      <p:grpSp>
        <p:nvGrpSpPr>
          <p:cNvPr id="20" name="Group 19"/>
          <p:cNvGrpSpPr/>
          <p:nvPr userDrawn="1"/>
        </p:nvGrpSpPr>
        <p:grpSpPr>
          <a:xfrm>
            <a:off x="1423987" y="898110"/>
            <a:ext cx="2727797" cy="322736"/>
            <a:chOff x="2060575" y="1766888"/>
            <a:chExt cx="2522538" cy="298450"/>
          </a:xfrm>
          <a:solidFill>
            <a:srgbClr val="FFFFFF"/>
          </a:solidFill>
        </p:grpSpPr>
        <p:sp>
          <p:nvSpPr>
            <p:cNvPr id="21"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54" name="Picture 53">
            <a:extLst>
              <a:ext uri="{FF2B5EF4-FFF2-40B4-BE49-F238E27FC236}">
                <a16:creationId xmlns:a16="http://schemas.microsoft.com/office/drawing/2014/main" id="{EF7929CB-5BED-C44C-88D2-300C944A8E3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408302" y="5804898"/>
            <a:ext cx="2527458" cy="257515"/>
          </a:xfrm>
          <a:prstGeom prst="rect">
            <a:avLst/>
          </a:prstGeom>
        </p:spPr>
      </p:pic>
    </p:spTree>
    <p:extLst>
      <p:ext uri="{BB962C8B-B14F-4D97-AF65-F5344CB8AC3E}">
        <p14:creationId xmlns:p14="http://schemas.microsoft.com/office/powerpoint/2010/main" val="3375019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14E9E99C-2519-42CB-8D4F-68A647322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3412975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lumMod val="25000"/>
          </a:schemeClr>
        </a:solidFill>
        <a:effectLst/>
      </p:bgPr>
    </p:bg>
    <p:spTree>
      <p:nvGrpSpPr>
        <p:cNvPr id="1" name=""/>
        <p:cNvGrpSpPr/>
        <p:nvPr/>
      </p:nvGrpSpPr>
      <p:grpSpPr>
        <a:xfrm>
          <a:off x="0" y="0"/>
          <a:ext cx="0" cy="0"/>
          <a:chOff x="0" y="0"/>
          <a:chExt cx="0" cy="0"/>
        </a:xfrm>
      </p:grpSpPr>
      <p:sp>
        <p:nvSpPr>
          <p:cNvPr id="19" name="Freeform 7"/>
          <p:cNvSpPr>
            <a:spLocks/>
          </p:cNvSpPr>
          <p:nvPr userDrawn="1"/>
        </p:nvSpPr>
        <p:spPr bwMode="auto">
          <a:xfrm>
            <a:off x="11231562" y="166068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rgbClr val="3BA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2000" y="1598354"/>
            <a:ext cx="10800000" cy="3799716"/>
          </a:xfrm>
          <a:prstGeom prst="rect">
            <a:avLst/>
          </a:prstGeom>
        </p:spPr>
      </p:pic>
      <p:sp>
        <p:nvSpPr>
          <p:cNvPr id="41" name="TextBox 13"/>
          <p:cNvSpPr txBox="1">
            <a:spLocks noChangeArrowheads="1"/>
          </p:cNvSpPr>
          <p:nvPr userDrawn="1"/>
        </p:nvSpPr>
        <p:spPr bwMode="auto">
          <a:xfrm>
            <a:off x="2015911" y="2132856"/>
            <a:ext cx="30649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b="1" dirty="0">
                <a:solidFill>
                  <a:schemeClr val="bg1"/>
                </a:solidFill>
                <a:latin typeface="Arial" panose="020B0604020202020204" pitchFamily="34" charset="0"/>
                <a:cs typeface="Arial" panose="020B0604020202020204" pitchFamily="34" charset="0"/>
              </a:rPr>
              <a:t>THANK YOU</a:t>
            </a:r>
          </a:p>
        </p:txBody>
      </p:sp>
      <p:sp>
        <p:nvSpPr>
          <p:cNvPr id="42" name="Text Placeholder 11"/>
          <p:cNvSpPr>
            <a:spLocks noGrp="1"/>
          </p:cNvSpPr>
          <p:nvPr>
            <p:ph type="body" sz="quarter" idx="10" hasCustomPrompt="1"/>
          </p:nvPr>
        </p:nvSpPr>
        <p:spPr>
          <a:xfrm>
            <a:off x="2015911" y="3100871"/>
            <a:ext cx="3288001" cy="1652693"/>
          </a:xfrm>
          <a:prstGeom prst="rect">
            <a:avLst/>
          </a:prstGeom>
        </p:spPr>
        <p:txBody>
          <a:bodyPr/>
          <a:lstStyle>
            <a:lvl1pPr marL="0" indent="0">
              <a:spcBef>
                <a:spcPts val="0"/>
              </a:spcBef>
              <a:spcAft>
                <a:spcPts val="1200"/>
              </a:spcAft>
              <a:buNone/>
              <a:defRPr sz="1600">
                <a:solidFill>
                  <a:schemeClr val="bg1"/>
                </a:solidFill>
              </a:defRPr>
            </a:lvl1pPr>
          </a:lstStyle>
          <a:p>
            <a:pPr lvl="0"/>
            <a:r>
              <a:rPr lang="en-US"/>
              <a:t>Cardno is an infrastructure, environmental and social development company; improving the lives of people and communities around the world.</a:t>
            </a:r>
          </a:p>
          <a:p>
            <a:pPr lvl="0"/>
            <a:r>
              <a:rPr lang="en-US"/>
              <a:t>www.cardno.com</a:t>
            </a:r>
          </a:p>
        </p:txBody>
      </p:sp>
      <p:cxnSp>
        <p:nvCxnSpPr>
          <p:cNvPr id="43" name="Straight Connector 42"/>
          <p:cNvCxnSpPr/>
          <p:nvPr userDrawn="1"/>
        </p:nvCxnSpPr>
        <p:spPr>
          <a:xfrm>
            <a:off x="2104811" y="2817036"/>
            <a:ext cx="297603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1423987" y="898110"/>
            <a:ext cx="2727797" cy="322736"/>
            <a:chOff x="2060575" y="1766888"/>
            <a:chExt cx="2522538" cy="298450"/>
          </a:xfrm>
          <a:solidFill>
            <a:srgbClr val="FFFFFF"/>
          </a:solidFill>
        </p:grpSpPr>
        <p:sp>
          <p:nvSpPr>
            <p:cNvPr id="22"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46" name="Picture 45" descr="A black and white image of a person's face&#10;&#10;Description automatically generated with medium confidence">
            <a:extLst>
              <a:ext uri="{FF2B5EF4-FFF2-40B4-BE49-F238E27FC236}">
                <a16:creationId xmlns:a16="http://schemas.microsoft.com/office/drawing/2014/main" id="{CA8D5C2E-FAFB-F148-9833-D131581326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
        <p:nvSpPr>
          <p:cNvPr id="18" name="Freeform 7">
            <a:extLst>
              <a:ext uri="{FF2B5EF4-FFF2-40B4-BE49-F238E27FC236}">
                <a16:creationId xmlns:a16="http://schemas.microsoft.com/office/drawing/2014/main" id="{72A0F2F9-4AD4-4BDB-B6EA-F1CF9EA2FED8}"/>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Tree>
    <p:extLst>
      <p:ext uri="{BB962C8B-B14F-4D97-AF65-F5344CB8AC3E}">
        <p14:creationId xmlns:p14="http://schemas.microsoft.com/office/powerpoint/2010/main" val="1793019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271803-E7B6-46B4-BE16-ED9820EBF0AB}" type="datetime1">
              <a:rPr lang="en-US" smtClean="0"/>
              <a:t>10/15/2021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1259170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defRPr>
            </a:lvl1pPr>
          </a:lstStyle>
          <a:p>
            <a:pPr lvl="0"/>
            <a:r>
              <a:rPr lang="en-US"/>
              <a:t>For more information</a:t>
            </a:r>
          </a:p>
          <a:p>
            <a:pPr lvl="0"/>
            <a:r>
              <a:rPr lang="en-US"/>
              <a:t>FirstName </a:t>
            </a:r>
            <a:r>
              <a:rPr lang="en-US" err="1"/>
              <a:t>LastName</a:t>
            </a:r>
            <a:endParaRPr lang="en-US"/>
          </a:p>
          <a:p>
            <a:pPr lvl="0"/>
            <a:r>
              <a:rPr lang="en-US"/>
              <a:t>Job Title</a:t>
            </a:r>
          </a:p>
          <a:p>
            <a:pPr lvl="0"/>
            <a:r>
              <a:rPr lang="en-US"/>
              <a:t>Office: +00 0 0000 0000</a:t>
            </a:r>
          </a:p>
          <a:p>
            <a:pPr lvl="0"/>
            <a:r>
              <a:rPr lang="en-US" err="1"/>
              <a:t>www.cardno.com</a:t>
            </a:r>
            <a:endParaRPr lang="en-US"/>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4055516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4"/>
          <p:cNvSpPr/>
          <p:nvPr userDrawn="1"/>
        </p:nvSpPr>
        <p:spPr>
          <a:xfrm>
            <a:off x="-29497" y="4002530"/>
            <a:ext cx="5195179" cy="2871019"/>
          </a:xfrm>
          <a:custGeom>
            <a:avLst/>
            <a:gdLst>
              <a:gd name="connsiteX0" fmla="*/ 0 w 12221497"/>
              <a:gd name="connsiteY0" fmla="*/ 0 h 2871019"/>
              <a:gd name="connsiteX1" fmla="*/ 19665 w 12221497"/>
              <a:gd name="connsiteY1" fmla="*/ 2871019 h 2871019"/>
              <a:gd name="connsiteX2" fmla="*/ 12221497 w 12221497"/>
              <a:gd name="connsiteY2" fmla="*/ 2871019 h 2871019"/>
              <a:gd name="connsiteX3" fmla="*/ 12211665 w 12221497"/>
              <a:gd name="connsiteY3" fmla="*/ 875071 h 2871019"/>
              <a:gd name="connsiteX4" fmla="*/ 0 w 12221497"/>
              <a:gd name="connsiteY4" fmla="*/ 0 h 2871019"/>
              <a:gd name="connsiteX0" fmla="*/ 0 w 12221497"/>
              <a:gd name="connsiteY0" fmla="*/ 0 h 2871019"/>
              <a:gd name="connsiteX1" fmla="*/ 19665 w 12221497"/>
              <a:gd name="connsiteY1" fmla="*/ 2871019 h 2871019"/>
              <a:gd name="connsiteX2" fmla="*/ 12221497 w 12221497"/>
              <a:gd name="connsiteY2" fmla="*/ 2871019 h 2871019"/>
              <a:gd name="connsiteX3" fmla="*/ 5105012 w 12221497"/>
              <a:gd name="connsiteY3" fmla="*/ 457976 h 2871019"/>
              <a:gd name="connsiteX4" fmla="*/ 0 w 12221497"/>
              <a:gd name="connsiteY4" fmla="*/ 0 h 2871019"/>
              <a:gd name="connsiteX0" fmla="*/ 0 w 5130886"/>
              <a:gd name="connsiteY0" fmla="*/ 0 h 2871019"/>
              <a:gd name="connsiteX1" fmla="*/ 19665 w 5130886"/>
              <a:gd name="connsiteY1" fmla="*/ 2871019 h 2871019"/>
              <a:gd name="connsiteX2" fmla="*/ 5130886 w 5130886"/>
              <a:gd name="connsiteY2" fmla="*/ 2774766 h 2871019"/>
              <a:gd name="connsiteX3" fmla="*/ 5105012 w 5130886"/>
              <a:gd name="connsiteY3" fmla="*/ 457976 h 2871019"/>
              <a:gd name="connsiteX4" fmla="*/ 0 w 5130886"/>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05012 w 5195179"/>
              <a:gd name="connsiteY3" fmla="*/ 457976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79" h="2871019">
                <a:moveTo>
                  <a:pt x="0" y="0"/>
                </a:moveTo>
                <a:lnTo>
                  <a:pt x="19665" y="2871019"/>
                </a:lnTo>
                <a:lnTo>
                  <a:pt x="5195179" y="2865253"/>
                </a:lnTo>
                <a:cubicBezTo>
                  <a:pt x="5172852" y="2180887"/>
                  <a:pt x="5144008" y="1189967"/>
                  <a:pt x="5124062" y="367488"/>
                </a:cubicBez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userDrawn="1"/>
        </p:nvSpPr>
        <p:spPr>
          <a:xfrm>
            <a:off x="-21208" y="-1717"/>
            <a:ext cx="5115653" cy="4361694"/>
          </a:xfrm>
          <a:custGeom>
            <a:avLst/>
            <a:gdLst>
              <a:gd name="connsiteX0" fmla="*/ 4067798 w 4204531"/>
              <a:gd name="connsiteY0" fmla="*/ 0 h 4324172"/>
              <a:gd name="connsiteX1" fmla="*/ 4204531 w 4204531"/>
              <a:gd name="connsiteY1" fmla="*/ 4324172 h 4324172"/>
              <a:gd name="connsiteX2" fmla="*/ 0 w 4204531"/>
              <a:gd name="connsiteY2" fmla="*/ 4016524 h 4324172"/>
              <a:gd name="connsiteX3" fmla="*/ 0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08608 w 4204531"/>
              <a:gd name="connsiteY3" fmla="*/ 23265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3477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7815 w 4204531"/>
              <a:gd name="connsiteY3" fmla="*/ 6924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1 w 4204531"/>
              <a:gd name="connsiteY3" fmla="*/ 17092 h 4324172"/>
              <a:gd name="connsiteX4" fmla="*/ 4067798 w 4204531"/>
              <a:gd name="connsiteY4" fmla="*/ 0 h 4324172"/>
              <a:gd name="connsiteX0" fmla="*/ 4071275 w 4204531"/>
              <a:gd name="connsiteY0" fmla="*/ 0 h 4310265"/>
              <a:gd name="connsiteX1" fmla="*/ 4204531 w 4204531"/>
              <a:gd name="connsiteY1" fmla="*/ 4310265 h 4310265"/>
              <a:gd name="connsiteX2" fmla="*/ 0 w 4204531"/>
              <a:gd name="connsiteY2" fmla="*/ 4002617 h 4310265"/>
              <a:gd name="connsiteX3" fmla="*/ 1 w 4204531"/>
              <a:gd name="connsiteY3" fmla="*/ 3185 h 4310265"/>
              <a:gd name="connsiteX4" fmla="*/ 4071275 w 4204531"/>
              <a:gd name="connsiteY4" fmla="*/ 0 h 4310265"/>
              <a:gd name="connsiteX0" fmla="*/ 4071275 w 4190624"/>
              <a:gd name="connsiteY0" fmla="*/ 0 h 4303311"/>
              <a:gd name="connsiteX1" fmla="*/ 4190624 w 4190624"/>
              <a:gd name="connsiteY1" fmla="*/ 4303311 h 4303311"/>
              <a:gd name="connsiteX2" fmla="*/ 0 w 4190624"/>
              <a:gd name="connsiteY2" fmla="*/ 4002617 h 4303311"/>
              <a:gd name="connsiteX3" fmla="*/ 1 w 4190624"/>
              <a:gd name="connsiteY3" fmla="*/ 3185 h 4303311"/>
              <a:gd name="connsiteX4" fmla="*/ 4071275 w 4190624"/>
              <a:gd name="connsiteY4" fmla="*/ 0 h 4303311"/>
              <a:gd name="connsiteX0" fmla="*/ 4071274 w 4190623"/>
              <a:gd name="connsiteY0" fmla="*/ 0 h 4303311"/>
              <a:gd name="connsiteX1" fmla="*/ 4190623 w 4190623"/>
              <a:gd name="connsiteY1" fmla="*/ 4303311 h 4303311"/>
              <a:gd name="connsiteX2" fmla="*/ 41721 w 4190623"/>
              <a:gd name="connsiteY2" fmla="*/ 3957419 h 4303311"/>
              <a:gd name="connsiteX3" fmla="*/ 0 w 4190623"/>
              <a:gd name="connsiteY3" fmla="*/ 3185 h 4303311"/>
              <a:gd name="connsiteX4" fmla="*/ 4071274 w 4190623"/>
              <a:gd name="connsiteY4" fmla="*/ 0 h 4303311"/>
              <a:gd name="connsiteX0" fmla="*/ 4071274 w 4190623"/>
              <a:gd name="connsiteY0" fmla="*/ 0 h 4303311"/>
              <a:gd name="connsiteX1" fmla="*/ 4190623 w 4190623"/>
              <a:gd name="connsiteY1" fmla="*/ 4303311 h 4303311"/>
              <a:gd name="connsiteX2" fmla="*/ 3476 w 4190623"/>
              <a:gd name="connsiteY2" fmla="*/ 4006094 h 4303311"/>
              <a:gd name="connsiteX3" fmla="*/ 0 w 4190623"/>
              <a:gd name="connsiteY3" fmla="*/ 3185 h 4303311"/>
              <a:gd name="connsiteX4" fmla="*/ 4071274 w 4190623"/>
              <a:gd name="connsiteY4" fmla="*/ 0 h 4303311"/>
              <a:gd name="connsiteX0" fmla="*/ 4072560 w 4191909"/>
              <a:gd name="connsiteY0" fmla="*/ 0 h 4303311"/>
              <a:gd name="connsiteX1" fmla="*/ 4191909 w 4191909"/>
              <a:gd name="connsiteY1" fmla="*/ 4303311 h 4303311"/>
              <a:gd name="connsiteX2" fmla="*/ 0 w 4191909"/>
              <a:gd name="connsiteY2" fmla="*/ 4001332 h 4303311"/>
              <a:gd name="connsiteX3" fmla="*/ 1286 w 4191909"/>
              <a:gd name="connsiteY3" fmla="*/ 3185 h 4303311"/>
              <a:gd name="connsiteX4" fmla="*/ 4072560 w 4191909"/>
              <a:gd name="connsiteY4" fmla="*/ 0 h 4303311"/>
              <a:gd name="connsiteX0" fmla="*/ 4072560 w 4191909"/>
              <a:gd name="connsiteY0" fmla="*/ 0 h 6870503"/>
              <a:gd name="connsiteX1" fmla="*/ 4191909 w 4191909"/>
              <a:gd name="connsiteY1" fmla="*/ 4303311 h 6870503"/>
              <a:gd name="connsiteX2" fmla="*/ 0 w 4191909"/>
              <a:gd name="connsiteY2" fmla="*/ 6867821 h 6870503"/>
              <a:gd name="connsiteX3" fmla="*/ 1286 w 4191909"/>
              <a:gd name="connsiteY3" fmla="*/ 3185 h 6870503"/>
              <a:gd name="connsiteX4" fmla="*/ 4072560 w 4191909"/>
              <a:gd name="connsiteY4" fmla="*/ 0 h 6870503"/>
              <a:gd name="connsiteX0" fmla="*/ 4072560 w 4274102"/>
              <a:gd name="connsiteY0" fmla="*/ 0 h 6897350"/>
              <a:gd name="connsiteX1" fmla="*/ 4274102 w 4274102"/>
              <a:gd name="connsiteY1" fmla="*/ 6871850 h 6897350"/>
              <a:gd name="connsiteX2" fmla="*/ 0 w 4274102"/>
              <a:gd name="connsiteY2" fmla="*/ 6867821 h 6897350"/>
              <a:gd name="connsiteX3" fmla="*/ 1286 w 4274102"/>
              <a:gd name="connsiteY3" fmla="*/ 3185 h 6897350"/>
              <a:gd name="connsiteX4" fmla="*/ 4072560 w 4274102"/>
              <a:gd name="connsiteY4" fmla="*/ 0 h 6897350"/>
              <a:gd name="connsiteX0" fmla="*/ 4072560 w 4274102"/>
              <a:gd name="connsiteY0" fmla="*/ 0 h 6919315"/>
              <a:gd name="connsiteX1" fmla="*/ 4274102 w 4274102"/>
              <a:gd name="connsiteY1" fmla="*/ 6871850 h 6919315"/>
              <a:gd name="connsiteX2" fmla="*/ 0 w 4274102"/>
              <a:gd name="connsiteY2" fmla="*/ 6867821 h 6919315"/>
              <a:gd name="connsiteX3" fmla="*/ 1286 w 4274102"/>
              <a:gd name="connsiteY3" fmla="*/ 3185 h 6919315"/>
              <a:gd name="connsiteX4" fmla="*/ 4072560 w 4274102"/>
              <a:gd name="connsiteY4" fmla="*/ 0 h 6919315"/>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1274 w 4272816"/>
              <a:gd name="connsiteY0" fmla="*/ 0 h 6874208"/>
              <a:gd name="connsiteX1" fmla="*/ 4272816 w 4272816"/>
              <a:gd name="connsiteY1" fmla="*/ 6871850 h 6874208"/>
              <a:gd name="connsiteX2" fmla="*/ 161399 w 4272816"/>
              <a:gd name="connsiteY2" fmla="*/ 6738796 h 6874208"/>
              <a:gd name="connsiteX3" fmla="*/ 0 w 4272816"/>
              <a:gd name="connsiteY3" fmla="*/ 3185 h 6874208"/>
              <a:gd name="connsiteX4" fmla="*/ 4071274 w 4272816"/>
              <a:gd name="connsiteY4" fmla="*/ 0 h 6874208"/>
              <a:gd name="connsiteX0" fmla="*/ 4072559 w 4274101"/>
              <a:gd name="connsiteY0" fmla="*/ 0 h 6882712"/>
              <a:gd name="connsiteX1" fmla="*/ 4274101 w 4274101"/>
              <a:gd name="connsiteY1" fmla="*/ 6871850 h 6882712"/>
              <a:gd name="connsiteX2" fmla="*/ 0 w 4274101"/>
              <a:gd name="connsiteY2" fmla="*/ 6867822 h 6882712"/>
              <a:gd name="connsiteX3" fmla="*/ 1285 w 4274101"/>
              <a:gd name="connsiteY3" fmla="*/ 3185 h 6882712"/>
              <a:gd name="connsiteX4" fmla="*/ 4072559 w 4274101"/>
              <a:gd name="connsiteY4" fmla="*/ 0 h 6882712"/>
              <a:gd name="connsiteX0" fmla="*/ 4072559 w 4268491"/>
              <a:gd name="connsiteY0" fmla="*/ 0 h 6882712"/>
              <a:gd name="connsiteX1" fmla="*/ 4268491 w 4268491"/>
              <a:gd name="connsiteY1" fmla="*/ 6871850 h 6882712"/>
              <a:gd name="connsiteX2" fmla="*/ 0 w 4268491"/>
              <a:gd name="connsiteY2" fmla="*/ 6867822 h 6882712"/>
              <a:gd name="connsiteX3" fmla="*/ 1285 w 4268491"/>
              <a:gd name="connsiteY3" fmla="*/ 3185 h 6882712"/>
              <a:gd name="connsiteX4" fmla="*/ 4072559 w 4268491"/>
              <a:gd name="connsiteY4" fmla="*/ 0 h 6882712"/>
              <a:gd name="connsiteX0" fmla="*/ 4072559 w 4268491"/>
              <a:gd name="connsiteY0" fmla="*/ 0 h 6871850"/>
              <a:gd name="connsiteX1" fmla="*/ 4268491 w 4268491"/>
              <a:gd name="connsiteY1" fmla="*/ 6871850 h 6871850"/>
              <a:gd name="connsiteX2" fmla="*/ 0 w 4268491"/>
              <a:gd name="connsiteY2" fmla="*/ 6867822 h 6871850"/>
              <a:gd name="connsiteX3" fmla="*/ 1285 w 4268491"/>
              <a:gd name="connsiteY3" fmla="*/ 3185 h 6871850"/>
              <a:gd name="connsiteX4" fmla="*/ 4072559 w 4268491"/>
              <a:gd name="connsiteY4" fmla="*/ 0 h 6871850"/>
              <a:gd name="connsiteX0" fmla="*/ 4072559 w 4301945"/>
              <a:gd name="connsiteY0" fmla="*/ 0 h 6867822"/>
              <a:gd name="connsiteX1" fmla="*/ 4301945 w 4301945"/>
              <a:gd name="connsiteY1" fmla="*/ 4396280 h 6867822"/>
              <a:gd name="connsiteX2" fmla="*/ 0 w 4301945"/>
              <a:gd name="connsiteY2" fmla="*/ 6867822 h 6867822"/>
              <a:gd name="connsiteX3" fmla="*/ 1285 w 4301945"/>
              <a:gd name="connsiteY3" fmla="*/ 3185 h 6867822"/>
              <a:gd name="connsiteX4" fmla="*/ 4072559 w 4301945"/>
              <a:gd name="connsiteY4" fmla="*/ 0 h 6867822"/>
              <a:gd name="connsiteX0" fmla="*/ 4071274 w 4300660"/>
              <a:gd name="connsiteY0" fmla="*/ 0 h 4396280"/>
              <a:gd name="connsiteX1" fmla="*/ 4300660 w 4300660"/>
              <a:gd name="connsiteY1" fmla="*/ 4396280 h 4396280"/>
              <a:gd name="connsiteX2" fmla="*/ 54471 w 4300660"/>
              <a:gd name="connsiteY2" fmla="*/ 4001959 h 4396280"/>
              <a:gd name="connsiteX3" fmla="*/ 0 w 4300660"/>
              <a:gd name="connsiteY3" fmla="*/ 3185 h 4396280"/>
              <a:gd name="connsiteX4" fmla="*/ 4071274 w 4300660"/>
              <a:gd name="connsiteY4" fmla="*/ 0 h 4396280"/>
              <a:gd name="connsiteX0" fmla="*/ 4071274 w 4194128"/>
              <a:gd name="connsiteY0" fmla="*/ 0 h 4304544"/>
              <a:gd name="connsiteX1" fmla="*/ 4194128 w 4194128"/>
              <a:gd name="connsiteY1" fmla="*/ 4304544 h 4304544"/>
              <a:gd name="connsiteX2" fmla="*/ 54471 w 4194128"/>
              <a:gd name="connsiteY2" fmla="*/ 4001959 h 4304544"/>
              <a:gd name="connsiteX3" fmla="*/ 0 w 4194128"/>
              <a:gd name="connsiteY3" fmla="*/ 3185 h 4304544"/>
              <a:gd name="connsiteX4" fmla="*/ 4071274 w 4194128"/>
              <a:gd name="connsiteY4" fmla="*/ 0 h 4304544"/>
              <a:gd name="connsiteX0" fmla="*/ 4073028 w 4195882"/>
              <a:gd name="connsiteY0" fmla="*/ 0 h 4304544"/>
              <a:gd name="connsiteX1" fmla="*/ 4195882 w 4195882"/>
              <a:gd name="connsiteY1" fmla="*/ 4304544 h 4304544"/>
              <a:gd name="connsiteX2" fmla="*/ 0 w 4195882"/>
              <a:gd name="connsiteY2" fmla="*/ 4004918 h 4304544"/>
              <a:gd name="connsiteX3" fmla="*/ 1754 w 4195882"/>
              <a:gd name="connsiteY3" fmla="*/ 3185 h 4304544"/>
              <a:gd name="connsiteX4" fmla="*/ 4073028 w 4195882"/>
              <a:gd name="connsiteY4" fmla="*/ 0 h 4304544"/>
              <a:gd name="connsiteX0" fmla="*/ 4073028 w 4283431"/>
              <a:gd name="connsiteY0" fmla="*/ 0 h 6901829"/>
              <a:gd name="connsiteX1" fmla="*/ 4283431 w 4283431"/>
              <a:gd name="connsiteY1" fmla="*/ 6901829 h 6901829"/>
              <a:gd name="connsiteX2" fmla="*/ 0 w 4283431"/>
              <a:gd name="connsiteY2" fmla="*/ 4004918 h 6901829"/>
              <a:gd name="connsiteX3" fmla="*/ 1754 w 4283431"/>
              <a:gd name="connsiteY3" fmla="*/ 3185 h 6901829"/>
              <a:gd name="connsiteX4" fmla="*/ 4073028 w 4283431"/>
              <a:gd name="connsiteY4" fmla="*/ 0 h 6901829"/>
              <a:gd name="connsiteX0" fmla="*/ 4092483 w 4302886"/>
              <a:gd name="connsiteY0" fmla="*/ 0 h 6901829"/>
              <a:gd name="connsiteX1" fmla="*/ 4302886 w 4302886"/>
              <a:gd name="connsiteY1" fmla="*/ 6901829 h 6901829"/>
              <a:gd name="connsiteX2" fmla="*/ 0 w 4302886"/>
              <a:gd name="connsiteY2" fmla="*/ 6874578 h 6901829"/>
              <a:gd name="connsiteX3" fmla="*/ 21209 w 4302886"/>
              <a:gd name="connsiteY3" fmla="*/ 3185 h 6901829"/>
              <a:gd name="connsiteX4" fmla="*/ 4092483 w 4302886"/>
              <a:gd name="connsiteY4" fmla="*/ 0 h 6901829"/>
              <a:gd name="connsiteX0" fmla="*/ 4092483 w 4302886"/>
              <a:gd name="connsiteY0" fmla="*/ 0 h 6874578"/>
              <a:gd name="connsiteX1" fmla="*/ 4302886 w 4302886"/>
              <a:gd name="connsiteY1" fmla="*/ 6872646 h 6874578"/>
              <a:gd name="connsiteX2" fmla="*/ 0 w 4302886"/>
              <a:gd name="connsiteY2" fmla="*/ 6874578 h 6874578"/>
              <a:gd name="connsiteX3" fmla="*/ 21209 w 4302886"/>
              <a:gd name="connsiteY3" fmla="*/ 3185 h 6874578"/>
              <a:gd name="connsiteX4" fmla="*/ 4092483 w 4302886"/>
              <a:gd name="connsiteY4" fmla="*/ 0 h 6874578"/>
              <a:gd name="connsiteX0" fmla="*/ 4092483 w 4302886"/>
              <a:gd name="connsiteY0" fmla="*/ 0 h 6872646"/>
              <a:gd name="connsiteX1" fmla="*/ 4302886 w 4302886"/>
              <a:gd name="connsiteY1" fmla="*/ 6872646 h 6872646"/>
              <a:gd name="connsiteX2" fmla="*/ 0 w 4302886"/>
              <a:gd name="connsiteY2" fmla="*/ 3995191 h 6872646"/>
              <a:gd name="connsiteX3" fmla="*/ 21209 w 4302886"/>
              <a:gd name="connsiteY3" fmla="*/ 3185 h 6872646"/>
              <a:gd name="connsiteX4" fmla="*/ 4092483 w 4302886"/>
              <a:gd name="connsiteY4" fmla="*/ 0 h 6872646"/>
              <a:gd name="connsiteX0" fmla="*/ 4092483 w 4225065"/>
              <a:gd name="connsiteY0" fmla="*/ 0 h 4304544"/>
              <a:gd name="connsiteX1" fmla="*/ 4225065 w 4225065"/>
              <a:gd name="connsiteY1" fmla="*/ 4304544 h 4304544"/>
              <a:gd name="connsiteX2" fmla="*/ 0 w 4225065"/>
              <a:gd name="connsiteY2" fmla="*/ 3995191 h 4304544"/>
              <a:gd name="connsiteX3" fmla="*/ 21209 w 4225065"/>
              <a:gd name="connsiteY3" fmla="*/ 3185 h 4304544"/>
              <a:gd name="connsiteX4" fmla="*/ 4092483 w 4225065"/>
              <a:gd name="connsiteY4" fmla="*/ 0 h 4304544"/>
              <a:gd name="connsiteX0" fmla="*/ 4092483 w 5115653"/>
              <a:gd name="connsiteY0" fmla="*/ 0 h 4364075"/>
              <a:gd name="connsiteX1" fmla="*/ 5115653 w 5115653"/>
              <a:gd name="connsiteY1" fmla="*/ 4364075 h 4364075"/>
              <a:gd name="connsiteX2" fmla="*/ 0 w 5115653"/>
              <a:gd name="connsiteY2" fmla="*/ 3995191 h 4364075"/>
              <a:gd name="connsiteX3" fmla="*/ 21209 w 5115653"/>
              <a:gd name="connsiteY3" fmla="*/ 3185 h 4364075"/>
              <a:gd name="connsiteX4" fmla="*/ 4092483 w 5115653"/>
              <a:gd name="connsiteY4" fmla="*/ 0 h 4364075"/>
              <a:gd name="connsiteX0" fmla="*/ 4990214 w 5115653"/>
              <a:gd name="connsiteY0" fmla="*/ 0 h 4361694"/>
              <a:gd name="connsiteX1" fmla="*/ 5115653 w 5115653"/>
              <a:gd name="connsiteY1" fmla="*/ 4361694 h 4361694"/>
              <a:gd name="connsiteX2" fmla="*/ 0 w 5115653"/>
              <a:gd name="connsiteY2" fmla="*/ 3992810 h 4361694"/>
              <a:gd name="connsiteX3" fmla="*/ 21209 w 5115653"/>
              <a:gd name="connsiteY3" fmla="*/ 804 h 4361694"/>
              <a:gd name="connsiteX4" fmla="*/ 4990214 w 5115653"/>
              <a:gd name="connsiteY4" fmla="*/ 0 h 436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53" h="4361694">
                <a:moveTo>
                  <a:pt x="4990214" y="0"/>
                </a:moveTo>
                <a:lnTo>
                  <a:pt x="5115653" y="4361694"/>
                </a:lnTo>
                <a:lnTo>
                  <a:pt x="0" y="3992810"/>
                </a:lnTo>
                <a:cubicBezTo>
                  <a:pt x="0" y="2659666"/>
                  <a:pt x="21209" y="1333948"/>
                  <a:pt x="21209" y="804"/>
                </a:cubicBezTo>
                <a:lnTo>
                  <a:pt x="4990214"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p:cNvSpPr>
            <a:spLocks noChangeAspect="1"/>
          </p:cNvSpPr>
          <p:nvPr userDrawn="1"/>
        </p:nvSpPr>
        <p:spPr bwMode="auto">
          <a:xfrm>
            <a:off x="4970413" y="-4012"/>
            <a:ext cx="580828" cy="1992153"/>
          </a:xfrm>
          <a:custGeom>
            <a:avLst/>
            <a:gdLst>
              <a:gd name="T0" fmla="*/ 0 w 1210"/>
              <a:gd name="T1" fmla="*/ 0 h 4155"/>
              <a:gd name="T2" fmla="*/ 118 w 1210"/>
              <a:gd name="T3" fmla="*/ 4155 h 4155"/>
              <a:gd name="T4" fmla="*/ 1210 w 1210"/>
              <a:gd name="T5" fmla="*/ 0 h 4155"/>
              <a:gd name="T6" fmla="*/ 0 w 1210"/>
              <a:gd name="T7" fmla="*/ 0 h 4155"/>
            </a:gdLst>
            <a:ahLst/>
            <a:cxnLst>
              <a:cxn ang="0">
                <a:pos x="T0" y="T1"/>
              </a:cxn>
              <a:cxn ang="0">
                <a:pos x="T2" y="T3"/>
              </a:cxn>
              <a:cxn ang="0">
                <a:pos x="T4" y="T5"/>
              </a:cxn>
              <a:cxn ang="0">
                <a:pos x="T6" y="T7"/>
              </a:cxn>
            </a:cxnLst>
            <a:rect l="0" t="0" r="r" b="b"/>
            <a:pathLst>
              <a:path w="1210" h="4155">
                <a:moveTo>
                  <a:pt x="0" y="0"/>
                </a:moveTo>
                <a:lnTo>
                  <a:pt x="118" y="4155"/>
                </a:lnTo>
                <a:lnTo>
                  <a:pt x="121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5457366" y="1663966"/>
            <a:ext cx="6341343"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486862" y="3112532"/>
            <a:ext cx="6341343"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Line 19"/>
          <p:cNvSpPr>
            <a:spLocks noChangeShapeType="1"/>
          </p:cNvSpPr>
          <p:nvPr userDrawn="1"/>
        </p:nvSpPr>
        <p:spPr bwMode="auto">
          <a:xfrm flipH="1">
            <a:off x="3746724" y="-4915"/>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970413" y="-4915"/>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a:extLst>
              <a:ext uri="{FF2B5EF4-FFF2-40B4-BE49-F238E27FC236}">
                <a16:creationId xmlns:a16="http://schemas.microsoft.com/office/drawing/2014/main" id="{4E913E57-0782-8A4F-950B-680830544E7F}"/>
              </a:ext>
            </a:extLst>
          </p:cNvPr>
          <p:cNvGrpSpPr/>
          <p:nvPr userDrawn="1"/>
        </p:nvGrpSpPr>
        <p:grpSpPr>
          <a:xfrm>
            <a:off x="8973455" y="6101301"/>
            <a:ext cx="2727797" cy="322736"/>
            <a:chOff x="2060575" y="1766888"/>
            <a:chExt cx="2522538" cy="298450"/>
          </a:xfrm>
          <a:solidFill>
            <a:srgbClr val="FFFFFF"/>
          </a:solidFill>
        </p:grpSpPr>
        <p:sp>
          <p:nvSpPr>
            <p:cNvPr id="18" name="Freeform 12">
              <a:extLst>
                <a:ext uri="{FF2B5EF4-FFF2-40B4-BE49-F238E27FC236}">
                  <a16:creationId xmlns:a16="http://schemas.microsoft.com/office/drawing/2014/main" id="{32DED00F-27D4-5841-8DE0-11628DC060F0}"/>
                </a:ext>
              </a:extLst>
            </p:cNvPr>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3">
              <a:extLst>
                <a:ext uri="{FF2B5EF4-FFF2-40B4-BE49-F238E27FC236}">
                  <a16:creationId xmlns:a16="http://schemas.microsoft.com/office/drawing/2014/main" id="{A3B4F8B8-8F6E-F844-953B-69CF03948C79}"/>
                </a:ext>
              </a:extLst>
            </p:cNvPr>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4">
              <a:extLst>
                <a:ext uri="{FF2B5EF4-FFF2-40B4-BE49-F238E27FC236}">
                  <a16:creationId xmlns:a16="http://schemas.microsoft.com/office/drawing/2014/main" id="{FA66FF69-0C1E-F546-88DA-868017F5A2A3}"/>
                </a:ext>
              </a:extLst>
            </p:cNvPr>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5">
              <a:extLst>
                <a:ext uri="{FF2B5EF4-FFF2-40B4-BE49-F238E27FC236}">
                  <a16:creationId xmlns:a16="http://schemas.microsoft.com/office/drawing/2014/main" id="{206CF385-78BD-8944-9584-44F533713810}"/>
                </a:ext>
              </a:extLst>
            </p:cNvPr>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6">
              <a:extLst>
                <a:ext uri="{FF2B5EF4-FFF2-40B4-BE49-F238E27FC236}">
                  <a16:creationId xmlns:a16="http://schemas.microsoft.com/office/drawing/2014/main" id="{82926CC7-BE31-874D-9078-931CF90D8B73}"/>
                </a:ext>
              </a:extLst>
            </p:cNvPr>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7">
              <a:extLst>
                <a:ext uri="{FF2B5EF4-FFF2-40B4-BE49-F238E27FC236}">
                  <a16:creationId xmlns:a16="http://schemas.microsoft.com/office/drawing/2014/main" id="{E8021DE3-AD43-6448-8C18-BA75443CE4E5}"/>
                </a:ext>
              </a:extLst>
            </p:cNvPr>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8">
              <a:extLst>
                <a:ext uri="{FF2B5EF4-FFF2-40B4-BE49-F238E27FC236}">
                  <a16:creationId xmlns:a16="http://schemas.microsoft.com/office/drawing/2014/main" id="{839E1684-CBB8-9E4A-BADB-A349244DBAF3}"/>
                </a:ext>
              </a:extLst>
            </p:cNvPr>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9">
              <a:extLst>
                <a:ext uri="{FF2B5EF4-FFF2-40B4-BE49-F238E27FC236}">
                  <a16:creationId xmlns:a16="http://schemas.microsoft.com/office/drawing/2014/main" id="{9BBC4B27-87EE-A24A-B762-7796D9238B1E}"/>
                </a:ext>
              </a:extLst>
            </p:cNvPr>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0">
              <a:extLst>
                <a:ext uri="{FF2B5EF4-FFF2-40B4-BE49-F238E27FC236}">
                  <a16:creationId xmlns:a16="http://schemas.microsoft.com/office/drawing/2014/main" id="{BF5FAC86-D367-FB46-B14B-01D67DDAC503}"/>
                </a:ext>
              </a:extLst>
            </p:cNvPr>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270599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4179228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a:prstGeom prst="rect">
            <a:avLst/>
          </a:prstGeo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3851377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B921A308-AB78-4DCF-90C0-5E9B28FB2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288312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latin typeface="Arial" panose="020B0604020202020204" pitchFamily="34" charset="0"/>
                <a:cs typeface="Arial" panose="020B0604020202020204" pitchFamily="34" charset="0"/>
              </a:defRPr>
            </a:lvl1pPr>
          </a:lstStyle>
          <a:p>
            <a:pPr lvl="0"/>
            <a:r>
              <a:rPr lang="en-US" dirty="0"/>
              <a:t>For more information</a:t>
            </a:r>
          </a:p>
          <a:p>
            <a:pPr lvl="0"/>
            <a:r>
              <a:rPr lang="en-US" dirty="0"/>
              <a:t>FirstName </a:t>
            </a:r>
            <a:r>
              <a:rPr lang="en-US" dirty="0" err="1"/>
              <a:t>LastName</a:t>
            </a:r>
            <a:endParaRPr lang="en-US" dirty="0"/>
          </a:p>
          <a:p>
            <a:pPr lvl="0"/>
            <a:r>
              <a:rPr lang="en-US" dirty="0"/>
              <a:t>Job Title</a:t>
            </a:r>
          </a:p>
          <a:p>
            <a:pPr lvl="0"/>
            <a:r>
              <a:rPr lang="en-US" dirty="0"/>
              <a:t>Office: +00 0 0000 0000</a:t>
            </a:r>
          </a:p>
          <a:p>
            <a:pPr lvl="0"/>
            <a:r>
              <a:rPr lang="en-US" dirty="0"/>
              <a:t>www.cardno.com</a:t>
            </a:r>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2790297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4965290" cy="6858000"/>
          </a:xfrm>
          <a:prstGeom prst="rect">
            <a:avLst/>
          </a:prstGeom>
          <a:solidFill>
            <a:srgbClr val="333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 Placeholder 11"/>
          <p:cNvSpPr>
            <a:spLocks noGrp="1"/>
          </p:cNvSpPr>
          <p:nvPr>
            <p:ph type="body" sz="quarter" idx="10" hasCustomPrompt="1"/>
          </p:nvPr>
        </p:nvSpPr>
        <p:spPr>
          <a:xfrm>
            <a:off x="4649452" y="1156077"/>
            <a:ext cx="7158037" cy="1370813"/>
          </a:xfrm>
          <a:prstGeom prst="rect">
            <a:avLst/>
          </a:prstGeom>
        </p:spPr>
        <p:txBody>
          <a:bodyPr anchor="b" anchorCtr="0">
            <a:normAutofit/>
          </a:bodyPr>
          <a:lstStyle>
            <a:lvl1pPr marL="0" indent="0">
              <a:buNone/>
              <a:defRPr sz="4400" b="1" baseline="0">
                <a:solidFill>
                  <a:schemeClr val="bg1"/>
                </a:solidFill>
              </a:defRPr>
            </a:lvl1pPr>
          </a:lstStyle>
          <a:p>
            <a:pPr lvl="0"/>
            <a:r>
              <a:rPr lang="en-US"/>
              <a:t>Divider Title</a:t>
            </a:r>
          </a:p>
        </p:txBody>
      </p:sp>
      <p:sp>
        <p:nvSpPr>
          <p:cNvPr id="13" name="Text Placeholder 11"/>
          <p:cNvSpPr>
            <a:spLocks noGrp="1"/>
          </p:cNvSpPr>
          <p:nvPr>
            <p:ph type="body" sz="quarter" idx="11" hasCustomPrompt="1"/>
          </p:nvPr>
        </p:nvSpPr>
        <p:spPr>
          <a:xfrm>
            <a:off x="4649452" y="2976968"/>
            <a:ext cx="7158037" cy="2363502"/>
          </a:xfrm>
          <a:prstGeom prst="rect">
            <a:avLst/>
          </a:prstGeom>
        </p:spPr>
        <p:txBody>
          <a:bodyPr>
            <a:normAutofit/>
          </a:bodyPr>
          <a:lstStyle>
            <a:lvl1pPr marL="0" indent="0">
              <a:buNone/>
              <a:defRPr sz="2400" baseline="0">
                <a:solidFill>
                  <a:schemeClr val="bg1"/>
                </a:solidFill>
              </a:defRPr>
            </a:lvl1pPr>
          </a:lstStyle>
          <a:p>
            <a:pPr lvl="0"/>
            <a:r>
              <a:rPr lang="en-US"/>
              <a:t>Subtitle</a:t>
            </a:r>
          </a:p>
        </p:txBody>
      </p:sp>
      <p:sp>
        <p:nvSpPr>
          <p:cNvPr id="2" name="Freeform 1"/>
          <p:cNvSpPr/>
          <p:nvPr userDrawn="1"/>
        </p:nvSpPr>
        <p:spPr>
          <a:xfrm>
            <a:off x="-9939" y="4810539"/>
            <a:ext cx="12215191" cy="2057400"/>
          </a:xfrm>
          <a:custGeom>
            <a:avLst/>
            <a:gdLst>
              <a:gd name="connsiteX0" fmla="*/ 0 w 12215191"/>
              <a:gd name="connsiteY0" fmla="*/ 0 h 2057400"/>
              <a:gd name="connsiteX1" fmla="*/ 9939 w 12215191"/>
              <a:gd name="connsiteY1" fmla="*/ 2057400 h 2057400"/>
              <a:gd name="connsiteX2" fmla="*/ 12215191 w 12215191"/>
              <a:gd name="connsiteY2" fmla="*/ 2037522 h 2057400"/>
              <a:gd name="connsiteX3" fmla="*/ 12195313 w 12215191"/>
              <a:gd name="connsiteY3" fmla="*/ 655983 h 2057400"/>
              <a:gd name="connsiteX4" fmla="*/ 0 w 12215191"/>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191" h="2057400">
                <a:moveTo>
                  <a:pt x="0" y="0"/>
                </a:moveTo>
                <a:lnTo>
                  <a:pt x="9939" y="2057400"/>
                </a:lnTo>
                <a:lnTo>
                  <a:pt x="12215191" y="2037522"/>
                </a:lnTo>
                <a:lnTo>
                  <a:pt x="12195313" y="655983"/>
                </a:lnTo>
                <a:lnTo>
                  <a:pt x="0" y="0"/>
                </a:lnTo>
                <a:close/>
              </a:path>
            </a:pathLst>
          </a:custGeom>
          <a:solidFill>
            <a:srgbClr val="3C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ne 19"/>
          <p:cNvSpPr>
            <a:spLocks noChangeShapeType="1"/>
          </p:cNvSpPr>
          <p:nvPr userDrawn="1"/>
        </p:nvSpPr>
        <p:spPr bwMode="auto">
          <a:xfrm flipH="1" flipV="1">
            <a:off x="-3" y="4810536"/>
            <a:ext cx="12192002" cy="65205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Line 19"/>
          <p:cNvSpPr>
            <a:spLocks noChangeShapeType="1"/>
          </p:cNvSpPr>
          <p:nvPr userDrawn="1"/>
        </p:nvSpPr>
        <p:spPr bwMode="auto">
          <a:xfrm flipH="1">
            <a:off x="284493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0807" y="5462593"/>
            <a:ext cx="2639329" cy="301117"/>
          </a:xfrm>
          <a:prstGeom prst="rect">
            <a:avLst/>
          </a:prstGeom>
        </p:spPr>
      </p:pic>
    </p:spTree>
    <p:extLst>
      <p:ext uri="{BB962C8B-B14F-4D97-AF65-F5344CB8AC3E}">
        <p14:creationId xmlns:p14="http://schemas.microsoft.com/office/powerpoint/2010/main" val="2777605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b="0">
                <a:solidFill>
                  <a:srgbClr val="19366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7" name="Content Placeholder 2"/>
          <p:cNvSpPr>
            <a:spLocks noGrp="1"/>
          </p:cNvSpPr>
          <p:nvPr>
            <p:ph idx="1"/>
          </p:nvPr>
        </p:nvSpPr>
        <p:spPr>
          <a:xfrm>
            <a:off x="624419" y="1155576"/>
            <a:ext cx="10944191" cy="4793704"/>
          </a:xfrm>
          <a:prstGeom prst="rect">
            <a:avLst/>
          </a:prstGeom>
        </p:spPr>
        <p:txBody>
          <a:bodyPr numCol="1"/>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Tree>
    <p:extLst>
      <p:ext uri="{BB962C8B-B14F-4D97-AF65-F5344CB8AC3E}">
        <p14:creationId xmlns:p14="http://schemas.microsoft.com/office/powerpoint/2010/main" val="2700957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a:prstGeom prst="rect">
            <a:avLst/>
          </a:prstGeom>
        </p:spPr>
        <p:txBody>
          <a:bodyPr anchor="ctr" anchorCtr="0">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22435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54D65-073A-416F-BACF-7F921B961234}" type="datetime1">
              <a:rPr lang="en-US" smtClean="0"/>
              <a:t>10/15/2021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345094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736127-4F3A-4334-9BCC-7E668ABB4750}"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421961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7C2A1E-6530-4C89-90A2-326A2EDCDBEC}" type="datetime1">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05339-02E8-43BA-A387-32C7D6624F1E}" type="slidenum">
              <a:rPr lang="en-US" smtClean="0"/>
              <a:t>‹#›</a:t>
            </a:fld>
            <a:endParaRPr lang="en-US"/>
          </a:p>
        </p:txBody>
      </p:sp>
    </p:spTree>
    <p:extLst>
      <p:ext uri="{BB962C8B-B14F-4D97-AF65-F5344CB8AC3E}">
        <p14:creationId xmlns:p14="http://schemas.microsoft.com/office/powerpoint/2010/main" val="2425345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00AAAB9-1724-4582-AE8B-5CE9BA9DDC9E}" type="datetime1">
              <a:rPr lang="en-US" smtClean="0"/>
              <a:t>10/15/2021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AD05339-02E8-43BA-A387-32C7D6624F1E}" type="slidenum">
              <a:rPr lang="en-US" smtClean="0"/>
              <a:t>‹#›</a:t>
            </a:fld>
            <a:endParaRPr lang="en-US"/>
          </a:p>
        </p:txBody>
      </p:sp>
    </p:spTree>
    <p:extLst>
      <p:ext uri="{BB962C8B-B14F-4D97-AF65-F5344CB8AC3E}">
        <p14:creationId xmlns:p14="http://schemas.microsoft.com/office/powerpoint/2010/main" val="1246621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D09C3A4-5986-4275-BF10-E82850C17166}" type="datetime1">
              <a:rPr lang="en-US" smtClean="0"/>
              <a:t>10/15/2021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C6382F4-77E6-4A1B-A820-179670ABCB30}" type="slidenum">
              <a:rPr lang="en-US" smtClean="0"/>
              <a:t>‹#›</a:t>
            </a:fld>
            <a:endParaRPr lang="en-US"/>
          </a:p>
        </p:txBody>
      </p:sp>
    </p:spTree>
    <p:extLst>
      <p:ext uri="{BB962C8B-B14F-4D97-AF65-F5344CB8AC3E}">
        <p14:creationId xmlns:p14="http://schemas.microsoft.com/office/powerpoint/2010/main" val="35256894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1207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Univers LT 57 Condensed" pitchFamily="2" charset="0"/>
        </a:defRPr>
      </a:lvl2pPr>
      <a:lvl3pPr algn="ctr" rtl="0" eaLnBrk="0" fontAlgn="base" hangingPunct="0">
        <a:spcBef>
          <a:spcPct val="0"/>
        </a:spcBef>
        <a:spcAft>
          <a:spcPct val="0"/>
        </a:spcAft>
        <a:defRPr sz="4400">
          <a:solidFill>
            <a:schemeClr val="tx1"/>
          </a:solidFill>
          <a:latin typeface="Univers LT 57 Condensed" pitchFamily="2" charset="0"/>
        </a:defRPr>
      </a:lvl3pPr>
      <a:lvl4pPr algn="ctr" rtl="0" eaLnBrk="0" fontAlgn="base" hangingPunct="0">
        <a:spcBef>
          <a:spcPct val="0"/>
        </a:spcBef>
        <a:spcAft>
          <a:spcPct val="0"/>
        </a:spcAft>
        <a:defRPr sz="4400">
          <a:solidFill>
            <a:schemeClr val="tx1"/>
          </a:solidFill>
          <a:latin typeface="Univers LT 57 Condensed" pitchFamily="2" charset="0"/>
        </a:defRPr>
      </a:lvl4pPr>
      <a:lvl5pPr algn="ctr" rtl="0" eaLnBrk="0" fontAlgn="base" hangingPunct="0">
        <a:spcBef>
          <a:spcPct val="0"/>
        </a:spcBef>
        <a:spcAft>
          <a:spcPct val="0"/>
        </a:spcAft>
        <a:defRPr sz="4400">
          <a:solidFill>
            <a:schemeClr val="tx1"/>
          </a:solidFill>
          <a:latin typeface="Univers LT 57 Condensed" pitchFamily="2"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41174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Univers LT 57 Condensed" pitchFamily="2" charset="0"/>
        </a:defRPr>
      </a:lvl2pPr>
      <a:lvl3pPr algn="ctr" rtl="0" eaLnBrk="0" fontAlgn="base" hangingPunct="0">
        <a:spcBef>
          <a:spcPct val="0"/>
        </a:spcBef>
        <a:spcAft>
          <a:spcPct val="0"/>
        </a:spcAft>
        <a:defRPr sz="4400">
          <a:solidFill>
            <a:schemeClr val="tx1"/>
          </a:solidFill>
          <a:latin typeface="Univers LT 57 Condensed" pitchFamily="2" charset="0"/>
        </a:defRPr>
      </a:lvl3pPr>
      <a:lvl4pPr algn="ctr" rtl="0" eaLnBrk="0" fontAlgn="base" hangingPunct="0">
        <a:spcBef>
          <a:spcPct val="0"/>
        </a:spcBef>
        <a:spcAft>
          <a:spcPct val="0"/>
        </a:spcAft>
        <a:defRPr sz="4400">
          <a:solidFill>
            <a:schemeClr val="tx1"/>
          </a:solidFill>
          <a:latin typeface="Univers LT 57 Condensed" pitchFamily="2" charset="0"/>
        </a:defRPr>
      </a:lvl4pPr>
      <a:lvl5pPr algn="ctr" rtl="0" eaLnBrk="0" fontAlgn="base" hangingPunct="0">
        <a:spcBef>
          <a:spcPct val="0"/>
        </a:spcBef>
        <a:spcAft>
          <a:spcPct val="0"/>
        </a:spcAft>
        <a:defRPr sz="4400">
          <a:solidFill>
            <a:schemeClr val="tx1"/>
          </a:solidFill>
          <a:latin typeface="Univers LT 57 Condensed" pitchFamily="2"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6.xml"/><Relationship Id="rId1" Type="http://schemas.openxmlformats.org/officeDocument/2006/relationships/themeOverride" Target="../theme/themeOverride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jpeg"/><Relationship Id="rId1" Type="http://schemas.openxmlformats.org/officeDocument/2006/relationships/slideLayout" Target="../slideLayouts/slideLayout51.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1.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1.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36.xml"/><Relationship Id="rId1" Type="http://schemas.openxmlformats.org/officeDocument/2006/relationships/themeOverride" Target="../theme/themeOverride5.xml"/><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34.xml"/><Relationship Id="rId1" Type="http://schemas.openxmlformats.org/officeDocument/2006/relationships/themeOverride" Target="../theme/themeOverride6.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4.xml"/><Relationship Id="rId1" Type="http://schemas.openxmlformats.org/officeDocument/2006/relationships/themeOverride" Target="../theme/themeOverride7.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4.xml"/><Relationship Id="rId1" Type="http://schemas.openxmlformats.org/officeDocument/2006/relationships/themeOverride" Target="../theme/themeOverride8.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34.xml"/><Relationship Id="rId1" Type="http://schemas.openxmlformats.org/officeDocument/2006/relationships/themeOverride" Target="../theme/themeOverride9.xml"/><Relationship Id="rId5" Type="http://schemas.openxmlformats.org/officeDocument/2006/relationships/image" Target="../media/image76.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4.xml"/><Relationship Id="rId5" Type="http://schemas.openxmlformats.org/officeDocument/2006/relationships/image" Target="../media/image80.jpe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34.xml"/><Relationship Id="rId1" Type="http://schemas.openxmlformats.org/officeDocument/2006/relationships/themeOverride" Target="../theme/themeOverride10.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34.xml"/><Relationship Id="rId1" Type="http://schemas.openxmlformats.org/officeDocument/2006/relationships/themeOverride" Target="../theme/themeOverride11.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88.jpeg"/><Relationship Id="rId2" Type="http://schemas.openxmlformats.org/officeDocument/2006/relationships/slideLayout" Target="../slideLayouts/slideLayout34.xml"/><Relationship Id="rId1" Type="http://schemas.openxmlformats.org/officeDocument/2006/relationships/themeOverride" Target="../theme/themeOverride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34.xml"/><Relationship Id="rId1" Type="http://schemas.openxmlformats.org/officeDocument/2006/relationships/themeOverride" Target="../theme/themeOverride13.xml"/><Relationship Id="rId6" Type="http://schemas.openxmlformats.org/officeDocument/2006/relationships/image" Target="../media/image92.png"/><Relationship Id="rId5" Type="http://schemas.openxmlformats.org/officeDocument/2006/relationships/image" Target="../media/image91.gif"/><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slideLayout" Target="../slideLayouts/slideLayout34.xml"/><Relationship Id="rId1" Type="http://schemas.openxmlformats.org/officeDocument/2006/relationships/themeOverride" Target="../theme/themeOverride14.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hemeOverride" Target="../theme/themeOverride15.xml"/><Relationship Id="rId5" Type="http://schemas.openxmlformats.org/officeDocument/2006/relationships/image" Target="../media/image99.png"/><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4.xml"/><Relationship Id="rId1" Type="http://schemas.openxmlformats.org/officeDocument/2006/relationships/themeOverride" Target="../theme/themeOverride16.xml"/><Relationship Id="rId5" Type="http://schemas.openxmlformats.org/officeDocument/2006/relationships/image" Target="../media/image101.jpe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34.xml"/><Relationship Id="rId1" Type="http://schemas.openxmlformats.org/officeDocument/2006/relationships/themeOverride" Target="../theme/themeOverride17.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4.xml"/><Relationship Id="rId5" Type="http://schemas.openxmlformats.org/officeDocument/2006/relationships/image" Target="../media/image109.jpeg"/><Relationship Id="rId4" Type="http://schemas.openxmlformats.org/officeDocument/2006/relationships/image" Target="../media/image108.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4.xml"/><Relationship Id="rId5" Type="http://schemas.openxmlformats.org/officeDocument/2006/relationships/image" Target="../media/image113.jpeg"/><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jpeg"/><Relationship Id="rId1" Type="http://schemas.openxmlformats.org/officeDocument/2006/relationships/slideLayout" Target="../slideLayouts/slideLayout3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hyperlink" Target="mailto:miles.ballogg@cardno.com" TargetMode="External"/><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jscreen.epa.gov/mapp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42E3-8349-4171-9C8B-91AFDF0CF06D}"/>
              </a:ext>
            </a:extLst>
          </p:cNvPr>
          <p:cNvSpPr>
            <a:spLocks noGrp="1"/>
          </p:cNvSpPr>
          <p:nvPr>
            <p:ph type="ctrTitle"/>
          </p:nvPr>
        </p:nvSpPr>
        <p:spPr>
          <a:xfrm>
            <a:off x="1337627" y="368785"/>
            <a:ext cx="8915399" cy="1791486"/>
          </a:xfrm>
        </p:spPr>
        <p:txBody>
          <a:bodyPr/>
          <a:lstStyle/>
          <a:p>
            <a:pPr algn="ctr"/>
            <a:r>
              <a:rPr lang="en-US" dirty="0"/>
              <a:t>“Environmental Justice </a:t>
            </a:r>
            <a:br>
              <a:rPr lang="en-US" dirty="0"/>
            </a:br>
            <a:r>
              <a:rPr lang="en-US" dirty="0"/>
              <a:t>in Action”</a:t>
            </a:r>
          </a:p>
        </p:txBody>
      </p:sp>
      <p:sp>
        <p:nvSpPr>
          <p:cNvPr id="3" name="Subtitle 2">
            <a:extLst>
              <a:ext uri="{FF2B5EF4-FFF2-40B4-BE49-F238E27FC236}">
                <a16:creationId xmlns:a16="http://schemas.microsoft.com/office/drawing/2014/main" id="{9D154EA7-5977-4E2D-A2A7-4DC4BC03975B}"/>
              </a:ext>
            </a:extLst>
          </p:cNvPr>
          <p:cNvSpPr>
            <a:spLocks noGrp="1"/>
          </p:cNvSpPr>
          <p:nvPr>
            <p:ph type="subTitle" idx="1"/>
          </p:nvPr>
        </p:nvSpPr>
        <p:spPr>
          <a:xfrm>
            <a:off x="1983422" y="2717186"/>
            <a:ext cx="8915399" cy="1126283"/>
          </a:xfrm>
        </p:spPr>
        <p:txBody>
          <a:bodyPr>
            <a:noAutofit/>
          </a:bodyPr>
          <a:lstStyle/>
          <a:p>
            <a:r>
              <a:rPr lang="en-US" sz="2000" dirty="0">
                <a:solidFill>
                  <a:schemeClr val="tx1"/>
                </a:solidFill>
              </a:rPr>
              <a:t>Panelists:  Krystal Pree Hepburn, Ph.D., Principal Investigator, SWA</a:t>
            </a:r>
          </a:p>
          <a:p>
            <a:r>
              <a:rPr lang="en-US" sz="2000" dirty="0">
                <a:solidFill>
                  <a:schemeClr val="tx1"/>
                </a:solidFill>
              </a:rPr>
              <a:t>		     David Casavant, CEO/Founder, SWA		</a:t>
            </a:r>
          </a:p>
          <a:p>
            <a:r>
              <a:rPr lang="en-US" sz="2000" dirty="0">
                <a:solidFill>
                  <a:schemeClr val="tx1"/>
                </a:solidFill>
              </a:rPr>
              <a:t>		     Miles Ballogg, Senior Principal – Brownfields, </a:t>
            </a:r>
            <a:r>
              <a:rPr lang="en-US" sz="2000" dirty="0" err="1">
                <a:solidFill>
                  <a:schemeClr val="tx1"/>
                </a:solidFill>
              </a:rPr>
              <a:t>Cardno</a:t>
            </a:r>
            <a:endParaRPr lang="en-US" sz="2000" dirty="0">
              <a:solidFill>
                <a:schemeClr val="tx1"/>
              </a:solidFill>
            </a:endParaRPr>
          </a:p>
          <a:p>
            <a:endParaRPr lang="en-US" sz="2000" dirty="0">
              <a:solidFill>
                <a:schemeClr val="tx1"/>
              </a:solidFill>
            </a:endParaRPr>
          </a:p>
          <a:p>
            <a:pPr algn="ctr"/>
            <a:r>
              <a:rPr lang="en-US" b="1" dirty="0">
                <a:solidFill>
                  <a:schemeClr val="tx1"/>
                </a:solidFill>
              </a:rPr>
              <a:t>American Industrial Hygiene Association Conference </a:t>
            </a:r>
            <a:r>
              <a:rPr lang="en-US" dirty="0">
                <a:solidFill>
                  <a:schemeClr val="tx1"/>
                </a:solidFill>
              </a:rPr>
              <a:t>- Treasure Island, FL</a:t>
            </a:r>
          </a:p>
          <a:p>
            <a:pPr algn="ctr"/>
            <a:r>
              <a:rPr lang="en-US" dirty="0">
                <a:solidFill>
                  <a:schemeClr val="tx1"/>
                </a:solidFill>
              </a:rPr>
              <a:t>October 15, 2021</a:t>
            </a:r>
          </a:p>
        </p:txBody>
      </p:sp>
      <p:pic>
        <p:nvPicPr>
          <p:cNvPr id="4" name="Picture 3" descr="A picture containing logo&#10;&#10;Description automatically generated">
            <a:extLst>
              <a:ext uri="{FF2B5EF4-FFF2-40B4-BE49-F238E27FC236}">
                <a16:creationId xmlns:a16="http://schemas.microsoft.com/office/drawing/2014/main" id="{5EC62101-E77D-4F54-855E-109E18B2D757}"/>
              </a:ext>
            </a:extLst>
          </p:cNvPr>
          <p:cNvPicPr>
            <a:picLocks noChangeAspect="1"/>
          </p:cNvPicPr>
          <p:nvPr/>
        </p:nvPicPr>
        <p:blipFill>
          <a:blip r:embed="rId3"/>
          <a:stretch>
            <a:fillRect/>
          </a:stretch>
        </p:blipFill>
        <p:spPr>
          <a:xfrm>
            <a:off x="2701468" y="5526669"/>
            <a:ext cx="1979118" cy="1036842"/>
          </a:xfrm>
          <a:prstGeom prst="rect">
            <a:avLst/>
          </a:prstGeom>
        </p:spPr>
      </p:pic>
      <p:pic>
        <p:nvPicPr>
          <p:cNvPr id="5" name="Picture 4">
            <a:extLst>
              <a:ext uri="{FF2B5EF4-FFF2-40B4-BE49-F238E27FC236}">
                <a16:creationId xmlns:a16="http://schemas.microsoft.com/office/drawing/2014/main" id="{6FE14219-96AF-4867-BFB4-EC3C7A620A1E}"/>
              </a:ext>
            </a:extLst>
          </p:cNvPr>
          <p:cNvPicPr>
            <a:picLocks noChangeAspect="1"/>
          </p:cNvPicPr>
          <p:nvPr/>
        </p:nvPicPr>
        <p:blipFill>
          <a:blip r:embed="rId4"/>
          <a:stretch>
            <a:fillRect/>
          </a:stretch>
        </p:blipFill>
        <p:spPr>
          <a:xfrm>
            <a:off x="10062032" y="312316"/>
            <a:ext cx="1813738" cy="952212"/>
          </a:xfrm>
          <a:prstGeom prst="rect">
            <a:avLst/>
          </a:prstGeom>
        </p:spPr>
      </p:pic>
      <p:pic>
        <p:nvPicPr>
          <p:cNvPr id="6" name="Picture 5">
            <a:extLst>
              <a:ext uri="{FF2B5EF4-FFF2-40B4-BE49-F238E27FC236}">
                <a16:creationId xmlns:a16="http://schemas.microsoft.com/office/drawing/2014/main" id="{01856B95-F353-4C30-9F27-0176FAEEA16A}"/>
              </a:ext>
            </a:extLst>
          </p:cNvPr>
          <p:cNvPicPr>
            <a:picLocks noChangeAspect="1"/>
          </p:cNvPicPr>
          <p:nvPr/>
        </p:nvPicPr>
        <p:blipFill>
          <a:blip r:embed="rId5"/>
          <a:stretch>
            <a:fillRect/>
          </a:stretch>
        </p:blipFill>
        <p:spPr>
          <a:xfrm>
            <a:off x="6315075" y="5842140"/>
            <a:ext cx="3343275" cy="721371"/>
          </a:xfrm>
          <a:prstGeom prst="rect">
            <a:avLst/>
          </a:prstGeom>
        </p:spPr>
      </p:pic>
    </p:spTree>
    <p:extLst>
      <p:ext uri="{BB962C8B-B14F-4D97-AF65-F5344CB8AC3E}">
        <p14:creationId xmlns:p14="http://schemas.microsoft.com/office/powerpoint/2010/main" val="2783656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DAC4-4869-45A7-B2DF-4122407D5E08}"/>
              </a:ext>
            </a:extLst>
          </p:cNvPr>
          <p:cNvSpPr>
            <a:spLocks noGrp="1"/>
          </p:cNvSpPr>
          <p:nvPr>
            <p:ph type="title"/>
          </p:nvPr>
        </p:nvSpPr>
        <p:spPr>
          <a:xfrm>
            <a:off x="2592925" y="309785"/>
            <a:ext cx="8911687" cy="1280890"/>
          </a:xfrm>
        </p:spPr>
        <p:txBody>
          <a:bodyPr/>
          <a:lstStyle/>
          <a:p>
            <a:r>
              <a:rPr lang="en-US" dirty="0"/>
              <a:t>Biden Administration’s J40 Initiative</a:t>
            </a:r>
          </a:p>
        </p:txBody>
      </p:sp>
      <p:pic>
        <p:nvPicPr>
          <p:cNvPr id="4" name="Picture 3">
            <a:extLst>
              <a:ext uri="{FF2B5EF4-FFF2-40B4-BE49-F238E27FC236}">
                <a16:creationId xmlns:a16="http://schemas.microsoft.com/office/drawing/2014/main" id="{3A4D07A6-D445-4243-92A9-C2418D7851E5}"/>
              </a:ext>
            </a:extLst>
          </p:cNvPr>
          <p:cNvPicPr>
            <a:picLocks noChangeAspect="1"/>
          </p:cNvPicPr>
          <p:nvPr/>
        </p:nvPicPr>
        <p:blipFill>
          <a:blip r:embed="rId3"/>
          <a:stretch>
            <a:fillRect/>
          </a:stretch>
        </p:blipFill>
        <p:spPr>
          <a:xfrm>
            <a:off x="2693068" y="1351208"/>
            <a:ext cx="7567863" cy="5050093"/>
          </a:xfrm>
          <a:prstGeom prst="rect">
            <a:avLst/>
          </a:prstGeom>
          <a:ln>
            <a:solidFill>
              <a:schemeClr val="tx1"/>
            </a:solidFill>
          </a:ln>
        </p:spPr>
      </p:pic>
      <p:sp>
        <p:nvSpPr>
          <p:cNvPr id="6" name="Slide Number Placeholder 5">
            <a:extLst>
              <a:ext uri="{FF2B5EF4-FFF2-40B4-BE49-F238E27FC236}">
                <a16:creationId xmlns:a16="http://schemas.microsoft.com/office/drawing/2014/main" id="{8D6F2B0E-2AF4-424D-95AE-0060070589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05339-02E8-43BA-A387-32C7D6624F1E}"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0370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1B860BB-F934-4DE1-A930-090DD475F1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61927C55-8047-466F-9FE4-B42D3D1AF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E914D83D-75AE-426B-90AC-E37CBA2BD7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DDB740D6-20EA-4164-9EDB-243B210E8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0843EF7D-8FF7-4B1B-810B-AA92D132E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F995A1BF-26D5-42BA-83D6-B74B0793A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706BB22B-358C-43E3-A01E-2CCD2EFD4A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09828090-C04F-4B25-BD86-CE7A94A346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B062093C-CFDD-4759-8CD6-EB2CCD1DB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FB33C2A8-7609-427D-BC55-13F956201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9FF51B36-24F3-42B4-9ACD-2B83F4B57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6EBCB31E-7CBF-45FC-B7A3-7FE8E8C8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404CB86A-82A5-40B9-8D4B-159ED1A3C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DD17BCFA-C80F-4670-B8B9-034B5B1C8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28" name="Freeform 27">
              <a:extLst>
                <a:ext uri="{FF2B5EF4-FFF2-40B4-BE49-F238E27FC236}">
                  <a16:creationId xmlns:a16="http://schemas.microsoft.com/office/drawing/2014/main" id="{F705DA76-B301-4098-9966-310A00C31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7484AECD-B027-45E9-8764-6E1A4A4A0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CB341AF9-DEB1-42CB-8D1D-F262CFE46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1C7213C3-CCDC-48BD-BF51-7AB8EE57A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7568F4E5-84C7-4F79-A40F-AC4885CB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81654B91-DAE7-4763-8F60-7A35727C2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E9C665F1-5409-4590-AA69-79EABC1EA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C3192F7D-0C18-4DB2-A88B-EBF562748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86BE4725-AC90-44AE-8B17-D13BA4BF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2C0C171A-856F-4606-9D98-B5318639A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B6D57E3C-42A8-4054-B617-CE82DD8B7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C0A815A3-B7C7-4090-88EA-DA48AE474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AE2F7D72-C98C-4C79-88A4-1DD7AAE7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6">
            <a:extLst>
              <a:ext uri="{FF2B5EF4-FFF2-40B4-BE49-F238E27FC236}">
                <a16:creationId xmlns:a16="http://schemas.microsoft.com/office/drawing/2014/main" id="{C03B0394-07A3-4767-BDD5-04B2F3E6B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5" name="Rectangle 44">
            <a:extLst>
              <a:ext uri="{FF2B5EF4-FFF2-40B4-BE49-F238E27FC236}">
                <a16:creationId xmlns:a16="http://schemas.microsoft.com/office/drawing/2014/main" id="{EA50189A-2FD4-4608-A527-341A1811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7" name="Rectangle 46">
            <a:extLst>
              <a:ext uri="{FF2B5EF4-FFF2-40B4-BE49-F238E27FC236}">
                <a16:creationId xmlns:a16="http://schemas.microsoft.com/office/drawing/2014/main" id="{95ECFC88-1E40-4C47-960F-87C500F10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031CF73-AD5C-434F-B5D7-999A68E4F3B0}"/>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3100" dirty="0">
                <a:solidFill>
                  <a:srgbClr val="FEFFFF"/>
                </a:solidFill>
              </a:rPr>
              <a:t>Advancing Environmental Justice: </a:t>
            </a:r>
            <a:br>
              <a:rPr lang="en-US" sz="3100" dirty="0">
                <a:solidFill>
                  <a:srgbClr val="FEFFFF"/>
                </a:solidFill>
              </a:rPr>
            </a:br>
            <a:br>
              <a:rPr lang="en-US" sz="3100" dirty="0">
                <a:solidFill>
                  <a:srgbClr val="FEFFFF"/>
                </a:solidFill>
              </a:rPr>
            </a:br>
            <a:r>
              <a:rPr lang="en-US" sz="3100" dirty="0">
                <a:solidFill>
                  <a:srgbClr val="FEFFFF"/>
                </a:solidFill>
              </a:rPr>
              <a:t>Environmental Career Worker Training Program (ECWTP)</a:t>
            </a:r>
          </a:p>
        </p:txBody>
      </p:sp>
      <p:sp>
        <p:nvSpPr>
          <p:cNvPr id="49" name="Freeform 5">
            <a:extLst>
              <a:ext uri="{FF2B5EF4-FFF2-40B4-BE49-F238E27FC236}">
                <a16:creationId xmlns:a16="http://schemas.microsoft.com/office/drawing/2014/main" id="{3B61BD80-022D-4577-9D14-EAD5DFD1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1F71826D-38CF-411A-88DC-10F7BEE244B7}"/>
              </a:ext>
            </a:extLst>
          </p:cNvPr>
          <p:cNvPicPr>
            <a:picLocks noChangeAspect="1"/>
          </p:cNvPicPr>
          <p:nvPr/>
        </p:nvPicPr>
        <p:blipFill>
          <a:blip r:embed="rId3"/>
          <a:stretch>
            <a:fillRect/>
          </a:stretch>
        </p:blipFill>
        <p:spPr>
          <a:xfrm>
            <a:off x="6465626" y="9223"/>
            <a:ext cx="3855749" cy="6858000"/>
          </a:xfrm>
          <a:prstGeom prst="rect">
            <a:avLst/>
          </a:prstGeom>
          <a:ln>
            <a:solidFill>
              <a:schemeClr val="tx1"/>
            </a:solidFill>
          </a:ln>
        </p:spPr>
      </p:pic>
      <p:sp>
        <p:nvSpPr>
          <p:cNvPr id="5" name="Slide Number Placeholder 4">
            <a:extLst>
              <a:ext uri="{FF2B5EF4-FFF2-40B4-BE49-F238E27FC236}">
                <a16:creationId xmlns:a16="http://schemas.microsoft.com/office/drawing/2014/main" id="{323604A8-879C-4FF5-8078-2A476ED3B255}"/>
              </a:ext>
            </a:extLst>
          </p:cNvPr>
          <p:cNvSpPr>
            <a:spLocks noGrp="1"/>
          </p:cNvSpPr>
          <p:nvPr>
            <p:ph type="sldNum" sz="quarter" idx="12"/>
          </p:nvPr>
        </p:nvSpPr>
        <p:spPr>
          <a:xfrm>
            <a:off x="579270" y="374703"/>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382F4-77E6-4A1B-A820-179670ABCB30}"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14556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CF73-AD5C-434F-B5D7-999A68E4F3B0}"/>
              </a:ext>
            </a:extLst>
          </p:cNvPr>
          <p:cNvSpPr>
            <a:spLocks noGrp="1"/>
          </p:cNvSpPr>
          <p:nvPr>
            <p:ph type="title"/>
          </p:nvPr>
        </p:nvSpPr>
        <p:spPr>
          <a:xfrm>
            <a:off x="2496352" y="44975"/>
            <a:ext cx="8911687" cy="1280890"/>
          </a:xfrm>
        </p:spPr>
        <p:txBody>
          <a:bodyPr/>
          <a:lstStyle/>
          <a:p>
            <a:r>
              <a:rPr lang="en-US" dirty="0"/>
              <a:t>ECWTP: Summary</a:t>
            </a:r>
          </a:p>
        </p:txBody>
      </p:sp>
      <p:sp>
        <p:nvSpPr>
          <p:cNvPr id="3" name="Content Placeholder 2">
            <a:extLst>
              <a:ext uri="{FF2B5EF4-FFF2-40B4-BE49-F238E27FC236}">
                <a16:creationId xmlns:a16="http://schemas.microsoft.com/office/drawing/2014/main" id="{7B7597CF-1876-4CA9-A949-B5A290FB4ADF}"/>
              </a:ext>
            </a:extLst>
          </p:cNvPr>
          <p:cNvSpPr>
            <a:spLocks noGrp="1"/>
          </p:cNvSpPr>
          <p:nvPr>
            <p:ph idx="1"/>
          </p:nvPr>
        </p:nvSpPr>
        <p:spPr/>
        <p:txBody>
          <a:bodyPr>
            <a:normAutofit/>
          </a:bodyPr>
          <a:lstStyle/>
          <a:p>
            <a:pPr marL="0" indent="0">
              <a:buNone/>
            </a:pPr>
            <a:endParaRPr lang="en-US" sz="1800" b="0" i="0" u="none" strike="noStrike" baseline="0">
              <a:solidFill>
                <a:srgbClr val="000000"/>
              </a:solidFill>
              <a:latin typeface="Arial" panose="020B0604020202020204" pitchFamily="34" charset="0"/>
            </a:endParaRPr>
          </a:p>
          <a:p>
            <a:endParaRPr lang="en-US" sz="1800" b="0" i="0" u="none" strike="noStrike" baseline="0">
              <a:solidFill>
                <a:srgbClr val="000000"/>
              </a:solidFill>
              <a:latin typeface="Arial" panose="020B0604020202020204" pitchFamily="34" charset="0"/>
            </a:endParaRPr>
          </a:p>
          <a:p>
            <a:endParaRPr lang="en-US" sz="1800" b="0" i="0" u="none" strike="noStrike" baseline="0">
              <a:solidFill>
                <a:srgbClr val="000000"/>
              </a:solidFill>
              <a:latin typeface="Arial" panose="020B0604020202020204" pitchFamily="34" charset="0"/>
            </a:endParaRPr>
          </a:p>
          <a:p>
            <a:endParaRPr lang="en-US" dirty="0"/>
          </a:p>
        </p:txBody>
      </p:sp>
      <p:graphicFrame>
        <p:nvGraphicFramePr>
          <p:cNvPr id="4" name="Table 3">
            <a:extLst>
              <a:ext uri="{FF2B5EF4-FFF2-40B4-BE49-F238E27FC236}">
                <a16:creationId xmlns:a16="http://schemas.microsoft.com/office/drawing/2014/main" id="{ADDBD871-ABB3-48FF-AA45-48F6A01933E7}"/>
              </a:ext>
            </a:extLst>
          </p:cNvPr>
          <p:cNvGraphicFramePr>
            <a:graphicFrameLocks noGrp="1"/>
          </p:cNvGraphicFramePr>
          <p:nvPr/>
        </p:nvGraphicFramePr>
        <p:xfrm>
          <a:off x="1941389" y="814677"/>
          <a:ext cx="9694335" cy="5684649"/>
        </p:xfrm>
        <a:graphic>
          <a:graphicData uri="http://schemas.openxmlformats.org/drawingml/2006/table">
            <a:tbl>
              <a:tblPr firstRow="1" firstCol="1" bandRow="1">
                <a:tableStyleId>{5C22544A-7EE6-4342-B048-85BDC9FD1C3A}</a:tableStyleId>
              </a:tblPr>
              <a:tblGrid>
                <a:gridCol w="4357104">
                  <a:extLst>
                    <a:ext uri="{9D8B030D-6E8A-4147-A177-3AD203B41FA5}">
                      <a16:colId xmlns:a16="http://schemas.microsoft.com/office/drawing/2014/main" val="2269188819"/>
                    </a:ext>
                  </a:extLst>
                </a:gridCol>
                <a:gridCol w="2263199">
                  <a:extLst>
                    <a:ext uri="{9D8B030D-6E8A-4147-A177-3AD203B41FA5}">
                      <a16:colId xmlns:a16="http://schemas.microsoft.com/office/drawing/2014/main" val="3079139994"/>
                    </a:ext>
                  </a:extLst>
                </a:gridCol>
                <a:gridCol w="1746407">
                  <a:extLst>
                    <a:ext uri="{9D8B030D-6E8A-4147-A177-3AD203B41FA5}">
                      <a16:colId xmlns:a16="http://schemas.microsoft.com/office/drawing/2014/main" val="2527922156"/>
                    </a:ext>
                  </a:extLst>
                </a:gridCol>
                <a:gridCol w="1327625">
                  <a:extLst>
                    <a:ext uri="{9D8B030D-6E8A-4147-A177-3AD203B41FA5}">
                      <a16:colId xmlns:a16="http://schemas.microsoft.com/office/drawing/2014/main" val="226679956"/>
                    </a:ext>
                  </a:extLst>
                </a:gridCol>
              </a:tblGrid>
              <a:tr h="363086">
                <a:tc>
                  <a:txBody>
                    <a:bodyPr/>
                    <a:lstStyle/>
                    <a:p>
                      <a:pPr marL="0" marR="0" algn="ctr">
                        <a:lnSpc>
                          <a:spcPct val="107000"/>
                        </a:lnSpc>
                        <a:spcBef>
                          <a:spcPts val="0"/>
                        </a:spcBef>
                        <a:spcAft>
                          <a:spcPts val="0"/>
                        </a:spcAft>
                      </a:pPr>
                      <a:r>
                        <a:rPr lang="en-US" sz="1200" dirty="0">
                          <a:solidFill>
                            <a:schemeClr val="tx1"/>
                          </a:solidFill>
                          <a:effectLst/>
                        </a:rPr>
                        <a:t>Course Name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tc>
                  <a:txBody>
                    <a:bodyPr/>
                    <a:lstStyle/>
                    <a:p>
                      <a:pPr marL="0" marR="0" algn="ctr">
                        <a:lnSpc>
                          <a:spcPct val="107000"/>
                        </a:lnSpc>
                        <a:spcBef>
                          <a:spcPts val="0"/>
                        </a:spcBef>
                        <a:spcAft>
                          <a:spcPts val="0"/>
                        </a:spcAft>
                      </a:pPr>
                      <a:r>
                        <a:rPr lang="en-US" sz="1200" dirty="0">
                          <a:solidFill>
                            <a:schemeClr val="tx1"/>
                          </a:solidFill>
                          <a:effectLst/>
                        </a:rPr>
                        <a:t>Trainees that Completed this Course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tc>
                  <a:txBody>
                    <a:bodyPr/>
                    <a:lstStyle/>
                    <a:p>
                      <a:pPr marL="0" marR="0" algn="ctr">
                        <a:lnSpc>
                          <a:spcPct val="107000"/>
                        </a:lnSpc>
                        <a:spcBef>
                          <a:spcPts val="0"/>
                        </a:spcBef>
                        <a:spcAft>
                          <a:spcPts val="0"/>
                        </a:spcAft>
                      </a:pPr>
                      <a:r>
                        <a:rPr lang="en-US" sz="1200">
                          <a:solidFill>
                            <a:schemeClr val="tx1"/>
                          </a:solidFill>
                          <a:effectLst/>
                        </a:rPr>
                        <a:t>Contact Hours per Course</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tc>
                  <a:txBody>
                    <a:bodyPr/>
                    <a:lstStyle/>
                    <a:p>
                      <a:pPr marL="0" marR="0" algn="ctr">
                        <a:lnSpc>
                          <a:spcPct val="107000"/>
                        </a:lnSpc>
                        <a:spcBef>
                          <a:spcPts val="0"/>
                        </a:spcBef>
                        <a:spcAft>
                          <a:spcPts val="0"/>
                        </a:spcAft>
                      </a:pPr>
                      <a:r>
                        <a:rPr lang="en-US" sz="1200" dirty="0">
                          <a:solidFill>
                            <a:schemeClr val="tx1"/>
                          </a:solidFill>
                          <a:effectLst/>
                        </a:rPr>
                        <a:t>Total Contact Hours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extLst>
                  <a:ext uri="{0D108BD9-81ED-4DB2-BD59-A6C34878D82A}">
                    <a16:rowId xmlns:a16="http://schemas.microsoft.com/office/drawing/2014/main" val="2176006173"/>
                  </a:ext>
                </a:extLst>
              </a:tr>
              <a:tr h="176857">
                <a:tc>
                  <a:txBody>
                    <a:bodyPr/>
                    <a:lstStyle/>
                    <a:p>
                      <a:pPr marL="0" marR="0">
                        <a:lnSpc>
                          <a:spcPct val="107000"/>
                        </a:lnSpc>
                        <a:spcBef>
                          <a:spcPts val="0"/>
                        </a:spcBef>
                        <a:spcAft>
                          <a:spcPts val="0"/>
                        </a:spcAft>
                      </a:pPr>
                      <a:r>
                        <a:rPr lang="en-US" sz="1200" dirty="0">
                          <a:solidFill>
                            <a:schemeClr val="tx1"/>
                          </a:solidFill>
                          <a:effectLst/>
                        </a:rPr>
                        <a:t>HAZWOPER Site Worker 40 Hour</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dirty="0">
                          <a:effectLst/>
                        </a:rPr>
                        <a:t>40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320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74271156"/>
                  </a:ext>
                </a:extLst>
              </a:tr>
              <a:tr h="176857">
                <a:tc>
                  <a:txBody>
                    <a:bodyPr/>
                    <a:lstStyle/>
                    <a:p>
                      <a:pPr marL="0" marR="0">
                        <a:lnSpc>
                          <a:spcPct val="107000"/>
                        </a:lnSpc>
                        <a:spcBef>
                          <a:spcPts val="0"/>
                        </a:spcBef>
                        <a:spcAft>
                          <a:spcPts val="0"/>
                        </a:spcAft>
                      </a:pPr>
                      <a:r>
                        <a:rPr lang="en-US" sz="1200">
                          <a:solidFill>
                            <a:schemeClr val="tx1"/>
                          </a:solidFill>
                          <a:effectLst/>
                        </a:rPr>
                        <a:t>OSHA Certification 10 Hour (Construction)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397982606"/>
                  </a:ext>
                </a:extLst>
              </a:tr>
              <a:tr h="176857">
                <a:tc>
                  <a:txBody>
                    <a:bodyPr/>
                    <a:lstStyle/>
                    <a:p>
                      <a:pPr marL="0" marR="0">
                        <a:lnSpc>
                          <a:spcPct val="107000"/>
                        </a:lnSpc>
                        <a:spcBef>
                          <a:spcPts val="0"/>
                        </a:spcBef>
                        <a:spcAft>
                          <a:spcPts val="0"/>
                        </a:spcAft>
                      </a:pPr>
                      <a:r>
                        <a:rPr lang="en-US" sz="1200">
                          <a:solidFill>
                            <a:schemeClr val="tx1"/>
                          </a:solidFill>
                          <a:effectLst/>
                        </a:rPr>
                        <a:t>Powered Industrial Truck (Forklift)</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334678620"/>
                  </a:ext>
                </a:extLst>
              </a:tr>
              <a:tr h="363086">
                <a:tc>
                  <a:txBody>
                    <a:bodyPr/>
                    <a:lstStyle/>
                    <a:p>
                      <a:pPr marL="0" marR="0">
                        <a:lnSpc>
                          <a:spcPct val="107000"/>
                        </a:lnSpc>
                        <a:spcBef>
                          <a:spcPts val="0"/>
                        </a:spcBef>
                        <a:spcAft>
                          <a:spcPts val="0"/>
                        </a:spcAft>
                      </a:pPr>
                      <a:r>
                        <a:rPr lang="en-US" sz="1200" dirty="0">
                          <a:solidFill>
                            <a:schemeClr val="tx1"/>
                          </a:solidFill>
                          <a:effectLst/>
                        </a:rPr>
                        <a:t>Certified Lead, Asbestos and Mold Remediation (CLAM) Worker</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160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433814682"/>
                  </a:ext>
                </a:extLst>
              </a:tr>
              <a:tr h="176857">
                <a:tc>
                  <a:txBody>
                    <a:bodyPr/>
                    <a:lstStyle/>
                    <a:p>
                      <a:pPr marL="0" marR="0">
                        <a:lnSpc>
                          <a:spcPct val="107000"/>
                        </a:lnSpc>
                        <a:spcBef>
                          <a:spcPts val="0"/>
                        </a:spcBef>
                        <a:spcAft>
                          <a:spcPts val="0"/>
                        </a:spcAft>
                      </a:pPr>
                      <a:r>
                        <a:rPr lang="en-US" sz="1200">
                          <a:solidFill>
                            <a:schemeClr val="tx1"/>
                          </a:solidFill>
                          <a:effectLst/>
                        </a:rPr>
                        <a:t>Water Sampling</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940842215"/>
                  </a:ext>
                </a:extLst>
              </a:tr>
              <a:tr h="176857">
                <a:tc>
                  <a:txBody>
                    <a:bodyPr/>
                    <a:lstStyle/>
                    <a:p>
                      <a:pPr marL="0" marR="0">
                        <a:lnSpc>
                          <a:spcPct val="107000"/>
                        </a:lnSpc>
                        <a:spcBef>
                          <a:spcPts val="0"/>
                        </a:spcBef>
                        <a:spcAft>
                          <a:spcPts val="0"/>
                        </a:spcAft>
                      </a:pPr>
                      <a:r>
                        <a:rPr lang="en-US" sz="1200">
                          <a:solidFill>
                            <a:schemeClr val="tx1"/>
                          </a:solidFill>
                          <a:effectLst/>
                        </a:rPr>
                        <a:t>First Aid, CPR &amp; BB Pathogens</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928794085"/>
                  </a:ext>
                </a:extLst>
              </a:tr>
              <a:tr h="176857">
                <a:tc>
                  <a:txBody>
                    <a:bodyPr/>
                    <a:lstStyle/>
                    <a:p>
                      <a:pPr marL="0" marR="0">
                        <a:lnSpc>
                          <a:spcPct val="107000"/>
                        </a:lnSpc>
                        <a:spcBef>
                          <a:spcPts val="0"/>
                        </a:spcBef>
                        <a:spcAft>
                          <a:spcPts val="0"/>
                        </a:spcAft>
                      </a:pPr>
                      <a:r>
                        <a:rPr lang="en-US" sz="1200">
                          <a:solidFill>
                            <a:schemeClr val="tx1"/>
                          </a:solidFill>
                          <a:effectLst/>
                        </a:rPr>
                        <a:t>Environmental Technician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36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478812886"/>
                  </a:ext>
                </a:extLst>
              </a:tr>
              <a:tr h="176857">
                <a:tc>
                  <a:txBody>
                    <a:bodyPr/>
                    <a:lstStyle/>
                    <a:p>
                      <a:pPr marL="0" marR="0">
                        <a:lnSpc>
                          <a:spcPct val="107000"/>
                        </a:lnSpc>
                        <a:spcBef>
                          <a:spcPts val="0"/>
                        </a:spcBef>
                        <a:spcAft>
                          <a:spcPts val="0"/>
                        </a:spcAft>
                      </a:pPr>
                      <a:r>
                        <a:rPr lang="en-US" sz="1200">
                          <a:solidFill>
                            <a:schemeClr val="tx1"/>
                          </a:solidFill>
                          <a:effectLst/>
                        </a:rPr>
                        <a:t>OSHA Disaster Site Worker (#7600)</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347845975"/>
                  </a:ext>
                </a:extLst>
              </a:tr>
              <a:tr h="176857">
                <a:tc>
                  <a:txBody>
                    <a:bodyPr/>
                    <a:lstStyle/>
                    <a:p>
                      <a:pPr marL="0" marR="0">
                        <a:lnSpc>
                          <a:spcPct val="107000"/>
                        </a:lnSpc>
                        <a:spcBef>
                          <a:spcPts val="0"/>
                        </a:spcBef>
                        <a:spcAft>
                          <a:spcPts val="0"/>
                        </a:spcAft>
                      </a:pPr>
                      <a:r>
                        <a:rPr lang="en-US" sz="1200" dirty="0">
                          <a:solidFill>
                            <a:schemeClr val="tx1"/>
                          </a:solidFill>
                          <a:effectLst/>
                        </a:rPr>
                        <a:t>Life Skills and Goal Setting</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60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940733477"/>
                  </a:ext>
                </a:extLst>
              </a:tr>
              <a:tr h="176857">
                <a:tc>
                  <a:txBody>
                    <a:bodyPr/>
                    <a:lstStyle/>
                    <a:p>
                      <a:pPr marL="0" marR="0">
                        <a:lnSpc>
                          <a:spcPct val="107000"/>
                        </a:lnSpc>
                        <a:spcBef>
                          <a:spcPts val="0"/>
                        </a:spcBef>
                        <a:spcAft>
                          <a:spcPts val="0"/>
                        </a:spcAft>
                      </a:pPr>
                      <a:r>
                        <a:rPr lang="en-US" sz="1200">
                          <a:solidFill>
                            <a:schemeClr val="tx1"/>
                          </a:solidFill>
                          <a:effectLst/>
                        </a:rPr>
                        <a:t>HazMat Chemistry</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41109786"/>
                  </a:ext>
                </a:extLst>
              </a:tr>
              <a:tr h="176857">
                <a:tc>
                  <a:txBody>
                    <a:bodyPr/>
                    <a:lstStyle/>
                    <a:p>
                      <a:pPr marL="0" marR="0">
                        <a:lnSpc>
                          <a:spcPct val="107000"/>
                        </a:lnSpc>
                        <a:spcBef>
                          <a:spcPts val="0"/>
                        </a:spcBef>
                        <a:spcAft>
                          <a:spcPts val="0"/>
                        </a:spcAft>
                      </a:pPr>
                      <a:r>
                        <a:rPr lang="en-US" sz="1200">
                          <a:solidFill>
                            <a:schemeClr val="tx1"/>
                          </a:solidFill>
                          <a:effectLst/>
                        </a:rPr>
                        <a:t>Mentoring/Career Guidance</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413359658"/>
                  </a:ext>
                </a:extLst>
              </a:tr>
              <a:tr h="176857">
                <a:tc>
                  <a:txBody>
                    <a:bodyPr/>
                    <a:lstStyle/>
                    <a:p>
                      <a:pPr marL="0" marR="0">
                        <a:lnSpc>
                          <a:spcPct val="107000"/>
                        </a:lnSpc>
                        <a:spcBef>
                          <a:spcPts val="0"/>
                        </a:spcBef>
                        <a:spcAft>
                          <a:spcPts val="0"/>
                        </a:spcAft>
                      </a:pPr>
                      <a:r>
                        <a:rPr lang="en-US" sz="1200" dirty="0">
                          <a:solidFill>
                            <a:schemeClr val="tx1"/>
                          </a:solidFill>
                          <a:effectLst/>
                        </a:rPr>
                        <a:t>Intro to Environmental Justice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628345339"/>
                  </a:ext>
                </a:extLst>
              </a:tr>
              <a:tr h="245392">
                <a:tc>
                  <a:txBody>
                    <a:bodyPr/>
                    <a:lstStyle/>
                    <a:p>
                      <a:pPr marL="0" marR="0" algn="r">
                        <a:lnSpc>
                          <a:spcPct val="107000"/>
                        </a:lnSpc>
                        <a:spcBef>
                          <a:spcPts val="0"/>
                        </a:spcBef>
                        <a:spcAft>
                          <a:spcPts val="0"/>
                        </a:spcAft>
                      </a:pPr>
                      <a:r>
                        <a:rPr lang="en-US" sz="1200" dirty="0">
                          <a:solidFill>
                            <a:schemeClr val="tx1"/>
                          </a:solidFill>
                          <a:effectLst/>
                        </a:rPr>
                        <a:t>ECWTP Cohort 1 Totals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138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1,201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6484093"/>
                  </a:ext>
                </a:extLst>
              </a:tr>
              <a:tr h="176857">
                <a:tc>
                  <a:txBody>
                    <a:bodyPr/>
                    <a:lstStyle/>
                    <a:p>
                      <a:pPr marL="0" marR="0">
                        <a:lnSpc>
                          <a:spcPct val="107000"/>
                        </a:lnSpc>
                        <a:spcBef>
                          <a:spcPts val="0"/>
                        </a:spcBef>
                        <a:spcAft>
                          <a:spcPts val="0"/>
                        </a:spcAft>
                      </a:pPr>
                      <a:r>
                        <a:rPr lang="en-US" sz="1200" dirty="0">
                          <a:solidFill>
                            <a:schemeClr val="tx1"/>
                          </a:solidFill>
                          <a:effectLst/>
                        </a:rPr>
                        <a:t>HAZWOPER Site Worker 40 Hour</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a:effectLst/>
                        </a:rPr>
                        <a:t>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a:effectLst/>
                        </a:rPr>
                        <a:t>400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04558325"/>
                  </a:ext>
                </a:extLst>
              </a:tr>
              <a:tr h="176857">
                <a:tc>
                  <a:txBody>
                    <a:bodyPr/>
                    <a:lstStyle/>
                    <a:p>
                      <a:pPr marL="0" marR="0">
                        <a:lnSpc>
                          <a:spcPct val="107000"/>
                        </a:lnSpc>
                        <a:spcBef>
                          <a:spcPts val="0"/>
                        </a:spcBef>
                        <a:spcAft>
                          <a:spcPts val="0"/>
                        </a:spcAft>
                      </a:pPr>
                      <a:r>
                        <a:rPr lang="en-US" sz="1200">
                          <a:solidFill>
                            <a:schemeClr val="tx1"/>
                          </a:solidFill>
                          <a:effectLst/>
                        </a:rPr>
                        <a:t>OSHA Certification 10 Hour (Construction)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1528621619"/>
                  </a:ext>
                </a:extLst>
              </a:tr>
              <a:tr h="176857">
                <a:tc>
                  <a:txBody>
                    <a:bodyPr/>
                    <a:lstStyle/>
                    <a:p>
                      <a:pPr marL="0" marR="0">
                        <a:lnSpc>
                          <a:spcPct val="107000"/>
                        </a:lnSpc>
                        <a:spcBef>
                          <a:spcPts val="0"/>
                        </a:spcBef>
                        <a:spcAft>
                          <a:spcPts val="0"/>
                        </a:spcAft>
                      </a:pPr>
                      <a:r>
                        <a:rPr lang="en-US" sz="1200">
                          <a:solidFill>
                            <a:schemeClr val="tx1"/>
                          </a:solidFill>
                          <a:effectLst/>
                        </a:rPr>
                        <a:t>Powered Industrial Truck (Forklift)</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852182189"/>
                  </a:ext>
                </a:extLst>
              </a:tr>
              <a:tr h="363086">
                <a:tc>
                  <a:txBody>
                    <a:bodyPr/>
                    <a:lstStyle/>
                    <a:p>
                      <a:pPr marL="0" marR="0">
                        <a:lnSpc>
                          <a:spcPct val="107000"/>
                        </a:lnSpc>
                        <a:spcBef>
                          <a:spcPts val="0"/>
                        </a:spcBef>
                        <a:spcAft>
                          <a:spcPts val="0"/>
                        </a:spcAft>
                      </a:pPr>
                      <a:r>
                        <a:rPr lang="en-US" sz="1200" dirty="0">
                          <a:solidFill>
                            <a:schemeClr val="tx1"/>
                          </a:solidFill>
                          <a:effectLst/>
                        </a:rPr>
                        <a:t>Certified Lead, Asbestos and Mold Remediation (CLAM) Worker</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647147346"/>
                  </a:ext>
                </a:extLst>
              </a:tr>
              <a:tr h="176857">
                <a:tc>
                  <a:txBody>
                    <a:bodyPr/>
                    <a:lstStyle/>
                    <a:p>
                      <a:pPr marL="0" marR="0">
                        <a:lnSpc>
                          <a:spcPct val="107000"/>
                        </a:lnSpc>
                        <a:spcBef>
                          <a:spcPts val="0"/>
                        </a:spcBef>
                        <a:spcAft>
                          <a:spcPts val="0"/>
                        </a:spcAft>
                      </a:pPr>
                      <a:r>
                        <a:rPr lang="en-US" sz="1200">
                          <a:solidFill>
                            <a:schemeClr val="tx1"/>
                          </a:solidFill>
                          <a:effectLst/>
                        </a:rPr>
                        <a:t>Water Sampling</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1977461620"/>
                  </a:ext>
                </a:extLst>
              </a:tr>
              <a:tr h="176857">
                <a:tc>
                  <a:txBody>
                    <a:bodyPr/>
                    <a:lstStyle/>
                    <a:p>
                      <a:pPr marL="0" marR="0">
                        <a:lnSpc>
                          <a:spcPct val="107000"/>
                        </a:lnSpc>
                        <a:spcBef>
                          <a:spcPts val="0"/>
                        </a:spcBef>
                        <a:spcAft>
                          <a:spcPts val="0"/>
                        </a:spcAft>
                      </a:pPr>
                      <a:r>
                        <a:rPr lang="en-US" sz="1200">
                          <a:solidFill>
                            <a:schemeClr val="tx1"/>
                          </a:solidFill>
                          <a:effectLst/>
                        </a:rPr>
                        <a:t>First Aid, CPR &amp; BB Pathogens</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4044360419"/>
                  </a:ext>
                </a:extLst>
              </a:tr>
              <a:tr h="176857">
                <a:tc>
                  <a:txBody>
                    <a:bodyPr/>
                    <a:lstStyle/>
                    <a:p>
                      <a:pPr marL="0" marR="0">
                        <a:lnSpc>
                          <a:spcPct val="107000"/>
                        </a:lnSpc>
                        <a:spcBef>
                          <a:spcPts val="0"/>
                        </a:spcBef>
                        <a:spcAft>
                          <a:spcPts val="0"/>
                        </a:spcAft>
                      </a:pPr>
                      <a:r>
                        <a:rPr lang="en-US" sz="1200">
                          <a:solidFill>
                            <a:schemeClr val="tx1"/>
                          </a:solidFill>
                          <a:effectLst/>
                        </a:rPr>
                        <a:t>Environmental Technician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015017604"/>
                  </a:ext>
                </a:extLst>
              </a:tr>
              <a:tr h="176857">
                <a:tc>
                  <a:txBody>
                    <a:bodyPr/>
                    <a:lstStyle/>
                    <a:p>
                      <a:pPr marL="0" marR="0">
                        <a:lnSpc>
                          <a:spcPct val="107000"/>
                        </a:lnSpc>
                        <a:spcBef>
                          <a:spcPts val="0"/>
                        </a:spcBef>
                        <a:spcAft>
                          <a:spcPts val="0"/>
                        </a:spcAft>
                      </a:pPr>
                      <a:r>
                        <a:rPr lang="en-US" sz="1200" dirty="0">
                          <a:solidFill>
                            <a:schemeClr val="tx1"/>
                          </a:solidFill>
                          <a:effectLst/>
                        </a:rPr>
                        <a:t>OSHA Disaster Site Worker (#7600)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688156428"/>
                  </a:ext>
                </a:extLst>
              </a:tr>
              <a:tr h="176857">
                <a:tc>
                  <a:txBody>
                    <a:bodyPr/>
                    <a:lstStyle/>
                    <a:p>
                      <a:pPr marL="0" marR="0">
                        <a:lnSpc>
                          <a:spcPct val="107000"/>
                        </a:lnSpc>
                        <a:spcBef>
                          <a:spcPts val="0"/>
                        </a:spcBef>
                        <a:spcAft>
                          <a:spcPts val="0"/>
                        </a:spcAft>
                      </a:pPr>
                      <a:r>
                        <a:rPr lang="en-US" sz="1200">
                          <a:solidFill>
                            <a:schemeClr val="tx1"/>
                          </a:solidFill>
                          <a:effectLst/>
                        </a:rPr>
                        <a:t>Life Skills and Goal Setting</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dirty="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54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40141518"/>
                  </a:ext>
                </a:extLst>
              </a:tr>
              <a:tr h="176857">
                <a:tc>
                  <a:txBody>
                    <a:bodyPr/>
                    <a:lstStyle/>
                    <a:p>
                      <a:pPr marL="0" marR="0">
                        <a:lnSpc>
                          <a:spcPct val="107000"/>
                        </a:lnSpc>
                        <a:spcBef>
                          <a:spcPts val="0"/>
                        </a:spcBef>
                        <a:spcAft>
                          <a:spcPts val="0"/>
                        </a:spcAft>
                      </a:pPr>
                      <a:r>
                        <a:rPr lang="en-US" sz="1200" dirty="0">
                          <a:solidFill>
                            <a:schemeClr val="tx1"/>
                          </a:solidFill>
                          <a:effectLst/>
                        </a:rPr>
                        <a:t>HazMat Chemistry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995782349"/>
                  </a:ext>
                </a:extLst>
              </a:tr>
              <a:tr h="185269">
                <a:tc>
                  <a:txBody>
                    <a:bodyPr/>
                    <a:lstStyle/>
                    <a:p>
                      <a:pPr marL="0" marR="0">
                        <a:lnSpc>
                          <a:spcPct val="107000"/>
                        </a:lnSpc>
                        <a:spcBef>
                          <a:spcPts val="0"/>
                        </a:spcBef>
                        <a:spcAft>
                          <a:spcPts val="0"/>
                        </a:spcAft>
                      </a:pPr>
                      <a:r>
                        <a:rPr lang="en-US" sz="1200" dirty="0">
                          <a:solidFill>
                            <a:schemeClr val="tx1"/>
                          </a:solidFill>
                          <a:effectLst/>
                        </a:rPr>
                        <a:t>Mentoring/Career Guidance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a:effectLst/>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3404814292"/>
                  </a:ext>
                </a:extLst>
              </a:tr>
              <a:tr h="209194">
                <a:tc>
                  <a:txBody>
                    <a:bodyPr/>
                    <a:lstStyle/>
                    <a:p>
                      <a:pPr marL="0" marR="0">
                        <a:lnSpc>
                          <a:spcPct val="107000"/>
                        </a:lnSpc>
                        <a:spcBef>
                          <a:spcPts val="0"/>
                        </a:spcBef>
                        <a:spcAft>
                          <a:spcPts val="0"/>
                        </a:spcAft>
                      </a:pPr>
                      <a:r>
                        <a:rPr lang="en-US" sz="1200" dirty="0">
                          <a:solidFill>
                            <a:schemeClr val="tx1"/>
                          </a:solidFill>
                          <a:effectLst/>
                        </a:rPr>
                        <a:t>Intro to Environmental Justice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b="0">
                          <a:effectLst/>
                        </a:rPr>
                        <a:t>11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b="0">
                          <a:effectLst/>
                        </a:rPr>
                        <a:t>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b="0" dirty="0">
                          <a:effectLst/>
                        </a:rPr>
                        <a:t>33</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244619931"/>
                  </a:ext>
                </a:extLst>
              </a:tr>
              <a:tr h="47214">
                <a:tc>
                  <a:txBody>
                    <a:bodyPr/>
                    <a:lstStyle/>
                    <a:p>
                      <a:pPr marL="0" marR="0" algn="r">
                        <a:lnSpc>
                          <a:spcPct val="107000"/>
                        </a:lnSpc>
                        <a:spcBef>
                          <a:spcPts val="0"/>
                        </a:spcBef>
                        <a:spcAft>
                          <a:spcPts val="0"/>
                        </a:spcAft>
                      </a:pPr>
                      <a:r>
                        <a:rPr lang="en-US" sz="1200" dirty="0">
                          <a:solidFill>
                            <a:schemeClr val="tx1"/>
                          </a:solidFill>
                          <a:effectLst/>
                        </a:rPr>
                        <a:t>ECWTP Cohort 2 Totals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b="1" dirty="0">
                          <a:effectLst/>
                        </a:rPr>
                        <a:t>10*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b="1" dirty="0">
                          <a:effectLst/>
                        </a:rPr>
                        <a:t>138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tc>
                  <a:txBody>
                    <a:bodyPr/>
                    <a:lstStyle/>
                    <a:p>
                      <a:pPr marL="0" marR="0" algn="ctr">
                        <a:lnSpc>
                          <a:spcPct val="107000"/>
                        </a:lnSpc>
                        <a:spcBef>
                          <a:spcPts val="0"/>
                        </a:spcBef>
                        <a:spcAft>
                          <a:spcPts val="0"/>
                        </a:spcAft>
                      </a:pPr>
                      <a:r>
                        <a:rPr lang="en-US" sz="1200" b="1" dirty="0">
                          <a:effectLst/>
                        </a:rPr>
                        <a:t>1,353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b"/>
                </a:tc>
                <a:extLst>
                  <a:ext uri="{0D108BD9-81ED-4DB2-BD59-A6C34878D82A}">
                    <a16:rowId xmlns:a16="http://schemas.microsoft.com/office/drawing/2014/main" val="1270505156"/>
                  </a:ext>
                </a:extLst>
              </a:tr>
            </a:tbl>
          </a:graphicData>
        </a:graphic>
      </p:graphicFrame>
      <p:sp>
        <p:nvSpPr>
          <p:cNvPr id="5" name="TextBox 4">
            <a:extLst>
              <a:ext uri="{FF2B5EF4-FFF2-40B4-BE49-F238E27FC236}">
                <a16:creationId xmlns:a16="http://schemas.microsoft.com/office/drawing/2014/main" id="{2F5FD97D-6932-4056-87F9-FC99369F7AB3}"/>
              </a:ext>
            </a:extLst>
          </p:cNvPr>
          <p:cNvSpPr txBox="1"/>
          <p:nvPr/>
        </p:nvSpPr>
        <p:spPr>
          <a:xfrm>
            <a:off x="6524017" y="6566804"/>
            <a:ext cx="278859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mn-cs"/>
              </a:rPr>
              <a:t>*completed tryout</a:t>
            </a:r>
          </a:p>
        </p:txBody>
      </p:sp>
      <p:sp>
        <p:nvSpPr>
          <p:cNvPr id="6" name="Slide Number Placeholder 5">
            <a:extLst>
              <a:ext uri="{FF2B5EF4-FFF2-40B4-BE49-F238E27FC236}">
                <a16:creationId xmlns:a16="http://schemas.microsoft.com/office/drawing/2014/main" id="{29976575-BD33-4676-95C4-AFE11B20F6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382F4-77E6-4A1B-A820-179670ABCB30}"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988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9101-1E4D-4565-9379-A36F117D5457}"/>
              </a:ext>
            </a:extLst>
          </p:cNvPr>
          <p:cNvSpPr>
            <a:spLocks noGrp="1"/>
          </p:cNvSpPr>
          <p:nvPr>
            <p:ph type="title"/>
          </p:nvPr>
        </p:nvSpPr>
        <p:spPr/>
        <p:txBody>
          <a:bodyPr/>
          <a:lstStyle/>
          <a:p>
            <a:r>
              <a:rPr lang="en-US" dirty="0"/>
              <a:t>ECWTP: Job Placement / Occupation</a:t>
            </a:r>
          </a:p>
        </p:txBody>
      </p:sp>
      <p:graphicFrame>
        <p:nvGraphicFramePr>
          <p:cNvPr id="4" name="Content Placeholder 3">
            <a:extLst>
              <a:ext uri="{FF2B5EF4-FFF2-40B4-BE49-F238E27FC236}">
                <a16:creationId xmlns:a16="http://schemas.microsoft.com/office/drawing/2014/main" id="{E631FAC8-173F-4195-9ACA-561AB2AD9A6D}"/>
              </a:ext>
            </a:extLst>
          </p:cNvPr>
          <p:cNvGraphicFramePr>
            <a:graphicFrameLocks noGrp="1"/>
          </p:cNvGraphicFramePr>
          <p:nvPr>
            <p:ph idx="1"/>
          </p:nvPr>
        </p:nvGraphicFramePr>
        <p:xfrm>
          <a:off x="1922834" y="1765931"/>
          <a:ext cx="8985115" cy="3902035"/>
        </p:xfrm>
        <a:graphic>
          <a:graphicData uri="http://schemas.openxmlformats.org/drawingml/2006/table">
            <a:tbl>
              <a:tblPr firstRow="1" firstCol="1" bandRow="1">
                <a:tableStyleId>{BC89EF96-8CEA-46FF-86C4-4CE0E7609802}</a:tableStyleId>
              </a:tblPr>
              <a:tblGrid>
                <a:gridCol w="2389534">
                  <a:extLst>
                    <a:ext uri="{9D8B030D-6E8A-4147-A177-3AD203B41FA5}">
                      <a16:colId xmlns:a16="http://schemas.microsoft.com/office/drawing/2014/main" val="2414116639"/>
                    </a:ext>
                  </a:extLst>
                </a:gridCol>
                <a:gridCol w="2822223">
                  <a:extLst>
                    <a:ext uri="{9D8B030D-6E8A-4147-A177-3AD203B41FA5}">
                      <a16:colId xmlns:a16="http://schemas.microsoft.com/office/drawing/2014/main" val="2673125705"/>
                    </a:ext>
                  </a:extLst>
                </a:gridCol>
                <a:gridCol w="3773358">
                  <a:extLst>
                    <a:ext uri="{9D8B030D-6E8A-4147-A177-3AD203B41FA5}">
                      <a16:colId xmlns:a16="http://schemas.microsoft.com/office/drawing/2014/main" val="3035655259"/>
                    </a:ext>
                  </a:extLst>
                </a:gridCol>
              </a:tblGrid>
              <a:tr h="341729">
                <a:tc>
                  <a:txBody>
                    <a:bodyPr/>
                    <a:lstStyle/>
                    <a:p>
                      <a:pPr marL="0" marR="0" algn="ctr">
                        <a:lnSpc>
                          <a:spcPct val="107000"/>
                        </a:lnSpc>
                        <a:spcBef>
                          <a:spcPts val="0"/>
                        </a:spcBef>
                        <a:spcAft>
                          <a:spcPts val="0"/>
                        </a:spcAft>
                      </a:pPr>
                      <a:r>
                        <a:rPr lang="en-US" sz="1600" dirty="0">
                          <a:effectLst/>
                        </a:rPr>
                        <a:t>Type of Employment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Hourly Wage / Salary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Type of 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05082867"/>
                  </a:ext>
                </a:extLst>
              </a:tr>
              <a:tr h="297418">
                <a:tc>
                  <a:txBody>
                    <a:bodyPr/>
                    <a:lstStyle/>
                    <a:p>
                      <a:pPr marL="0" marR="0">
                        <a:lnSpc>
                          <a:spcPct val="107000"/>
                        </a:lnSpc>
                        <a:spcBef>
                          <a:spcPts val="0"/>
                        </a:spcBef>
                        <a:spcAft>
                          <a:spcPts val="0"/>
                        </a:spcAft>
                      </a:pPr>
                      <a:r>
                        <a:rPr lang="en-US" sz="1600" dirty="0">
                          <a:effectLst/>
                        </a:rPr>
                        <a:t>Clerk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a:effectLst/>
                        </a:rPr>
                        <a:t>$9.00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dirty="0">
                          <a:effectLst/>
                        </a:rPr>
                        <a:t>Office Assistant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77660862"/>
                  </a:ext>
                </a:extLst>
              </a:tr>
              <a:tr h="297418">
                <a:tc>
                  <a:txBody>
                    <a:bodyPr/>
                    <a:lstStyle/>
                    <a:p>
                      <a:pPr marL="0" marR="0">
                        <a:lnSpc>
                          <a:spcPct val="107000"/>
                        </a:lnSpc>
                        <a:spcBef>
                          <a:spcPts val="0"/>
                        </a:spcBef>
                        <a:spcAft>
                          <a:spcPts val="0"/>
                        </a:spcAft>
                      </a:pPr>
                      <a:r>
                        <a:rPr lang="en-US" sz="1600" dirty="0">
                          <a:effectLst/>
                        </a:rPr>
                        <a:t>Laborer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a:effectLst/>
                        </a:rPr>
                        <a:t>Cleaner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21248156"/>
                  </a:ext>
                </a:extLst>
              </a:tr>
              <a:tr h="297418">
                <a:tc>
                  <a:txBody>
                    <a:bodyPr/>
                    <a:lstStyle/>
                    <a:p>
                      <a:pPr marL="0" marR="0">
                        <a:lnSpc>
                          <a:spcPct val="107000"/>
                        </a:lnSpc>
                        <a:spcBef>
                          <a:spcPts val="0"/>
                        </a:spcBef>
                        <a:spcAft>
                          <a:spcPts val="0"/>
                        </a:spcAft>
                      </a:pPr>
                      <a:r>
                        <a:rPr lang="en-US" sz="1600">
                          <a:effectLst/>
                        </a:rPr>
                        <a:t>Clerk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$12.00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a:effectLst/>
                        </a:rPr>
                        <a:t>Account Executive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46560635"/>
                  </a:ext>
                </a:extLst>
              </a:tr>
              <a:tr h="297418">
                <a:tc>
                  <a:txBody>
                    <a:bodyPr/>
                    <a:lstStyle/>
                    <a:p>
                      <a:pPr marL="0" marR="0">
                        <a:lnSpc>
                          <a:spcPct val="107000"/>
                        </a:lnSpc>
                        <a:spcBef>
                          <a:spcPts val="0"/>
                        </a:spcBef>
                        <a:spcAft>
                          <a:spcPts val="0"/>
                        </a:spcAft>
                      </a:pPr>
                      <a:r>
                        <a:rPr lang="en-US" sz="1600">
                          <a:effectLst/>
                        </a:rPr>
                        <a:t>Laborer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$13.00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dirty="0">
                          <a:effectLst/>
                        </a:rPr>
                        <a:t>Production Technician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30788644"/>
                  </a:ext>
                </a:extLst>
              </a:tr>
              <a:tr h="297418">
                <a:tc>
                  <a:txBody>
                    <a:bodyPr/>
                    <a:lstStyle/>
                    <a:p>
                      <a:pPr marL="0" marR="0">
                        <a:lnSpc>
                          <a:spcPct val="107000"/>
                        </a:lnSpc>
                        <a:spcBef>
                          <a:spcPts val="0"/>
                        </a:spcBef>
                        <a:spcAft>
                          <a:spcPts val="0"/>
                        </a:spcAft>
                      </a:pPr>
                      <a:r>
                        <a:rPr lang="en-US" sz="1600" dirty="0">
                          <a:effectLst/>
                        </a:rPr>
                        <a:t>Other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$14.00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dirty="0">
                          <a:effectLst/>
                        </a:rPr>
                        <a:t>Technician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683613"/>
                  </a:ext>
                </a:extLst>
              </a:tr>
              <a:tr h="301703">
                <a:tc>
                  <a:txBody>
                    <a:bodyPr/>
                    <a:lstStyle/>
                    <a:p>
                      <a:pPr marL="0" marR="0">
                        <a:lnSpc>
                          <a:spcPct val="107000"/>
                        </a:lnSpc>
                        <a:spcBef>
                          <a:spcPts val="0"/>
                        </a:spcBef>
                        <a:spcAft>
                          <a:spcPts val="0"/>
                        </a:spcAft>
                      </a:pPr>
                      <a:r>
                        <a:rPr lang="en-US" sz="1600" dirty="0">
                          <a:effectLst/>
                        </a:rPr>
                        <a:t>Other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$15.00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a:effectLst/>
                        </a:rPr>
                        <a:t>Remediation Training Admin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00835626"/>
                  </a:ext>
                </a:extLst>
              </a:tr>
              <a:tr h="297418">
                <a:tc>
                  <a:txBody>
                    <a:bodyPr/>
                    <a:lstStyle/>
                    <a:p>
                      <a:pPr marL="0" marR="0">
                        <a:lnSpc>
                          <a:spcPct val="107000"/>
                        </a:lnSpc>
                        <a:spcBef>
                          <a:spcPts val="0"/>
                        </a:spcBef>
                        <a:spcAft>
                          <a:spcPts val="0"/>
                        </a:spcAft>
                      </a:pPr>
                      <a:r>
                        <a:rPr lang="en-US" sz="1600" dirty="0">
                          <a:effectLst/>
                        </a:rPr>
                        <a:t>Other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$15.00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a:effectLst/>
                        </a:rPr>
                        <a:t>Mover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03720386"/>
                  </a:ext>
                </a:extLst>
              </a:tr>
              <a:tr h="297418">
                <a:tc>
                  <a:txBody>
                    <a:bodyPr/>
                    <a:lstStyle/>
                    <a:p>
                      <a:pPr marL="0" marR="0">
                        <a:lnSpc>
                          <a:spcPct val="107000"/>
                        </a:lnSpc>
                        <a:spcBef>
                          <a:spcPts val="0"/>
                        </a:spcBef>
                        <a:spcAft>
                          <a:spcPts val="0"/>
                        </a:spcAft>
                      </a:pPr>
                      <a:r>
                        <a:rPr lang="en-US" sz="1600">
                          <a:effectLst/>
                        </a:rPr>
                        <a:t>Environmental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$16.00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a:effectLst/>
                        </a:rPr>
                        <a:t>Field Services Technician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02605589"/>
                  </a:ext>
                </a:extLst>
              </a:tr>
              <a:tr h="284423">
                <a:tc>
                  <a:txBody>
                    <a:bodyPr/>
                    <a:lstStyle/>
                    <a:p>
                      <a:pPr marL="0" marR="0">
                        <a:lnSpc>
                          <a:spcPct val="107000"/>
                        </a:lnSpc>
                        <a:spcBef>
                          <a:spcPts val="0"/>
                        </a:spcBef>
                        <a:spcAft>
                          <a:spcPts val="0"/>
                        </a:spcAft>
                      </a:pPr>
                      <a:r>
                        <a:rPr lang="en-US" sz="1600" dirty="0">
                          <a:effectLst/>
                        </a:rPr>
                        <a:t>Environmental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$16.00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a:effectLst/>
                        </a:rPr>
                        <a:t>Line Maintenance Technician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82506722"/>
                  </a:ext>
                </a:extLst>
              </a:tr>
              <a:tr h="297418">
                <a:tc>
                  <a:txBody>
                    <a:bodyPr/>
                    <a:lstStyle/>
                    <a:p>
                      <a:pPr marL="0" marR="0">
                        <a:lnSpc>
                          <a:spcPct val="107000"/>
                        </a:lnSpc>
                        <a:spcBef>
                          <a:spcPts val="0"/>
                        </a:spcBef>
                        <a:spcAft>
                          <a:spcPts val="0"/>
                        </a:spcAft>
                      </a:pPr>
                      <a:r>
                        <a:rPr lang="en-US" sz="1600" dirty="0">
                          <a:effectLst/>
                        </a:rPr>
                        <a:t>Environmental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$17.00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a:effectLst/>
                        </a:rPr>
                        <a:t>Field Technician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10815144"/>
                  </a:ext>
                </a:extLst>
              </a:tr>
              <a:tr h="297418">
                <a:tc>
                  <a:txBody>
                    <a:bodyPr/>
                    <a:lstStyle/>
                    <a:p>
                      <a:pPr marL="0" marR="0">
                        <a:lnSpc>
                          <a:spcPct val="107000"/>
                        </a:lnSpc>
                        <a:spcBef>
                          <a:spcPts val="0"/>
                        </a:spcBef>
                        <a:spcAft>
                          <a:spcPts val="0"/>
                        </a:spcAft>
                      </a:pPr>
                      <a:r>
                        <a:rPr lang="en-US" sz="1600">
                          <a:effectLst/>
                        </a:rPr>
                        <a:t>Engineer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$28.00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dirty="0">
                          <a:effectLst/>
                        </a:rPr>
                        <a:t>Engineer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77516622"/>
                  </a:ext>
                </a:extLst>
              </a:tr>
              <a:tr h="297418">
                <a:tc>
                  <a:txBody>
                    <a:bodyPr/>
                    <a:lstStyle/>
                    <a:p>
                      <a:pPr marL="0" marR="0">
                        <a:lnSpc>
                          <a:spcPct val="107000"/>
                        </a:lnSpc>
                        <a:spcBef>
                          <a:spcPts val="0"/>
                        </a:spcBef>
                        <a:spcAft>
                          <a:spcPts val="0"/>
                        </a:spcAft>
                      </a:pPr>
                      <a:r>
                        <a:rPr lang="en-US" sz="1600">
                          <a:effectLst/>
                        </a:rPr>
                        <a:t>Laborer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$30.00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600" dirty="0">
                          <a:effectLst/>
                        </a:rPr>
                        <a:t>Remodeling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87285709"/>
                  </a:ext>
                </a:extLst>
              </a:tr>
            </a:tbl>
          </a:graphicData>
        </a:graphic>
      </p:graphicFrame>
      <p:sp>
        <p:nvSpPr>
          <p:cNvPr id="5" name="Slide Number Placeholder 4">
            <a:extLst>
              <a:ext uri="{FF2B5EF4-FFF2-40B4-BE49-F238E27FC236}">
                <a16:creationId xmlns:a16="http://schemas.microsoft.com/office/drawing/2014/main" id="{CDAEDB67-0518-47A3-8A73-AD548EE4A3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382F4-77E6-4A1B-A820-179670ABCB30}"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99267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1DCE-0916-4465-8F6E-429D355C5099}"/>
              </a:ext>
            </a:extLst>
          </p:cNvPr>
          <p:cNvSpPr>
            <a:spLocks noGrp="1"/>
          </p:cNvSpPr>
          <p:nvPr>
            <p:ph type="title"/>
          </p:nvPr>
        </p:nvSpPr>
        <p:spPr/>
        <p:txBody>
          <a:bodyPr/>
          <a:lstStyle/>
          <a:p>
            <a:r>
              <a:rPr lang="en-US" dirty="0"/>
              <a:t>ECWTP: Demographics</a:t>
            </a:r>
          </a:p>
        </p:txBody>
      </p:sp>
      <p:graphicFrame>
        <p:nvGraphicFramePr>
          <p:cNvPr id="6" name="Content Placeholder 3">
            <a:extLst>
              <a:ext uri="{FF2B5EF4-FFF2-40B4-BE49-F238E27FC236}">
                <a16:creationId xmlns:a16="http://schemas.microsoft.com/office/drawing/2014/main" id="{D47D6111-40D3-42D9-B6E9-4A56F75E5A86}"/>
              </a:ext>
            </a:extLst>
          </p:cNvPr>
          <p:cNvGraphicFramePr>
            <a:graphicFrameLocks noGrp="1"/>
          </p:cNvGraphicFramePr>
          <p:nvPr>
            <p:ph idx="1"/>
          </p:nvPr>
        </p:nvGraphicFramePr>
        <p:xfrm>
          <a:off x="6644216" y="1409246"/>
          <a:ext cx="5357283" cy="43438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882D8D2-E905-434B-9AFE-90CB90920854}"/>
              </a:ext>
            </a:extLst>
          </p:cNvPr>
          <p:cNvGraphicFramePr>
            <a:graphicFrameLocks/>
          </p:cNvGraphicFramePr>
          <p:nvPr/>
        </p:nvGraphicFramePr>
        <p:xfrm>
          <a:off x="794019" y="1513116"/>
          <a:ext cx="6178549" cy="4343854"/>
        </p:xfrm>
        <a:graphic>
          <a:graphicData uri="http://schemas.openxmlformats.org/drawingml/2006/chart">
            <c:chart xmlns:c="http://schemas.openxmlformats.org/drawingml/2006/chart" xmlns:r="http://schemas.openxmlformats.org/officeDocument/2006/relationships" r:id="rId4"/>
          </a:graphicData>
        </a:graphic>
      </p:graphicFrame>
      <p:sp>
        <p:nvSpPr>
          <p:cNvPr id="8" name="Slide Number Placeholder 7">
            <a:extLst>
              <a:ext uri="{FF2B5EF4-FFF2-40B4-BE49-F238E27FC236}">
                <a16:creationId xmlns:a16="http://schemas.microsoft.com/office/drawing/2014/main" id="{5943C771-A2B6-491E-8F56-8DD900B46A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382F4-77E6-4A1B-A820-179670ABCB30}"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3B1BDF4A-B50B-48D9-BF1C-7D9E499D0DE6}"/>
              </a:ext>
            </a:extLst>
          </p:cNvPr>
          <p:cNvSpPr txBox="1"/>
          <p:nvPr/>
        </p:nvSpPr>
        <p:spPr>
          <a:xfrm>
            <a:off x="1473200" y="5960840"/>
            <a:ext cx="2921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Occupations</a:t>
            </a:r>
          </a:p>
        </p:txBody>
      </p:sp>
      <p:sp>
        <p:nvSpPr>
          <p:cNvPr id="11" name="TextBox 10">
            <a:extLst>
              <a:ext uri="{FF2B5EF4-FFF2-40B4-BE49-F238E27FC236}">
                <a16:creationId xmlns:a16="http://schemas.microsoft.com/office/drawing/2014/main" id="{7A2B69B6-96E0-49FC-88D2-D64C458DE339}"/>
              </a:ext>
            </a:extLst>
          </p:cNvPr>
          <p:cNvSpPr txBox="1"/>
          <p:nvPr/>
        </p:nvSpPr>
        <p:spPr>
          <a:xfrm>
            <a:off x="7556502" y="5960840"/>
            <a:ext cx="2921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Age Groups</a:t>
            </a:r>
          </a:p>
        </p:txBody>
      </p:sp>
    </p:spTree>
    <p:extLst>
      <p:ext uri="{BB962C8B-B14F-4D97-AF65-F5344CB8AC3E}">
        <p14:creationId xmlns:p14="http://schemas.microsoft.com/office/powerpoint/2010/main" val="2700304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C9F670-D457-4F9E-BDA1-B6468C778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8264F3D-6991-4E6A-91A8-394EB9D4B997}"/>
              </a:ext>
            </a:extLst>
          </p:cNvPr>
          <p:cNvSpPr>
            <a:spLocks noGrp="1"/>
          </p:cNvSpPr>
          <p:nvPr>
            <p:ph type="title"/>
          </p:nvPr>
        </p:nvSpPr>
        <p:spPr>
          <a:xfrm>
            <a:off x="1794897" y="624110"/>
            <a:ext cx="9712998" cy="1280890"/>
          </a:xfrm>
        </p:spPr>
        <p:txBody>
          <a:bodyPr>
            <a:normAutofit/>
          </a:bodyPr>
          <a:lstStyle/>
          <a:p>
            <a:r>
              <a:rPr lang="en-US" dirty="0"/>
              <a:t>ECWTP: Demographics</a:t>
            </a:r>
          </a:p>
        </p:txBody>
      </p:sp>
      <p:sp>
        <p:nvSpPr>
          <p:cNvPr id="12" name="Rectangle 11">
            <a:extLst>
              <a:ext uri="{FF2B5EF4-FFF2-40B4-BE49-F238E27FC236}">
                <a16:creationId xmlns:a16="http://schemas.microsoft.com/office/drawing/2014/main" id="{240E2333-C7BB-42CB-A674-0BE0C8ED7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6CADF7DA-72EF-4990-9F27-D443BAF7D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7" name="Content Placeholder 3">
            <a:extLst>
              <a:ext uri="{FF2B5EF4-FFF2-40B4-BE49-F238E27FC236}">
                <a16:creationId xmlns:a16="http://schemas.microsoft.com/office/drawing/2014/main" id="{C8C0B449-57B2-456E-B288-6700E1878951}"/>
              </a:ext>
            </a:extLst>
          </p:cNvPr>
          <p:cNvGraphicFramePr>
            <a:graphicFrameLocks noGrp="1"/>
          </p:cNvGraphicFramePr>
          <p:nvPr>
            <p:ph idx="1"/>
          </p:nvPr>
        </p:nvGraphicFramePr>
        <p:xfrm>
          <a:off x="1174750" y="1905000"/>
          <a:ext cx="10007599" cy="417195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D2DE671C-7853-4087-AC46-48A694CA34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382F4-77E6-4A1B-A820-179670ABCB30}"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10409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41F2-2E6E-41C9-9B4D-DD8406D49435}"/>
              </a:ext>
            </a:extLst>
          </p:cNvPr>
          <p:cNvSpPr>
            <a:spLocks noGrp="1"/>
          </p:cNvSpPr>
          <p:nvPr>
            <p:ph type="title"/>
          </p:nvPr>
        </p:nvSpPr>
        <p:spPr/>
        <p:txBody>
          <a:bodyPr/>
          <a:lstStyle/>
          <a:p>
            <a:r>
              <a:rPr lang="en-US" dirty="0"/>
              <a:t>ECWTP: Success Stories</a:t>
            </a:r>
          </a:p>
        </p:txBody>
      </p:sp>
      <p:pic>
        <p:nvPicPr>
          <p:cNvPr id="4" name="Picture 3">
            <a:extLst>
              <a:ext uri="{FF2B5EF4-FFF2-40B4-BE49-F238E27FC236}">
                <a16:creationId xmlns:a16="http://schemas.microsoft.com/office/drawing/2014/main" id="{8D6B85EE-8556-479E-8B93-5A909A138F32}"/>
              </a:ext>
            </a:extLst>
          </p:cNvPr>
          <p:cNvPicPr>
            <a:picLocks noChangeAspect="1"/>
          </p:cNvPicPr>
          <p:nvPr/>
        </p:nvPicPr>
        <p:blipFill>
          <a:blip r:embed="rId3"/>
          <a:stretch>
            <a:fillRect/>
          </a:stretch>
        </p:blipFill>
        <p:spPr>
          <a:xfrm>
            <a:off x="2592925" y="1813761"/>
            <a:ext cx="2672348" cy="2918277"/>
          </a:xfrm>
          <a:prstGeom prst="rect">
            <a:avLst/>
          </a:prstGeom>
          <a:ln>
            <a:solidFill>
              <a:schemeClr val="tx1"/>
            </a:solidFill>
          </a:ln>
        </p:spPr>
      </p:pic>
      <p:pic>
        <p:nvPicPr>
          <p:cNvPr id="5" name="Picture 4">
            <a:extLst>
              <a:ext uri="{FF2B5EF4-FFF2-40B4-BE49-F238E27FC236}">
                <a16:creationId xmlns:a16="http://schemas.microsoft.com/office/drawing/2014/main" id="{CBCF1A90-A673-4080-A5F1-6916A7D0908A}"/>
              </a:ext>
            </a:extLst>
          </p:cNvPr>
          <p:cNvPicPr>
            <a:picLocks noChangeAspect="1"/>
          </p:cNvPicPr>
          <p:nvPr/>
        </p:nvPicPr>
        <p:blipFill>
          <a:blip r:embed="rId4"/>
          <a:stretch>
            <a:fillRect/>
          </a:stretch>
        </p:blipFill>
        <p:spPr>
          <a:xfrm>
            <a:off x="6121426" y="1809174"/>
            <a:ext cx="3197202" cy="2922864"/>
          </a:xfrm>
          <a:prstGeom prst="rect">
            <a:avLst/>
          </a:prstGeom>
          <a:ln>
            <a:solidFill>
              <a:schemeClr val="tx1"/>
            </a:solidFill>
          </a:ln>
        </p:spPr>
      </p:pic>
      <p:sp>
        <p:nvSpPr>
          <p:cNvPr id="6" name="TextBox 5">
            <a:extLst>
              <a:ext uri="{FF2B5EF4-FFF2-40B4-BE49-F238E27FC236}">
                <a16:creationId xmlns:a16="http://schemas.microsoft.com/office/drawing/2014/main" id="{10D1A944-3F59-4F2A-B0D4-D9AAD837435C}"/>
              </a:ext>
            </a:extLst>
          </p:cNvPr>
          <p:cNvSpPr txBox="1"/>
          <p:nvPr/>
        </p:nvSpPr>
        <p:spPr>
          <a:xfrm>
            <a:off x="6754632" y="4868329"/>
            <a:ext cx="23368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Vincent Wade</a:t>
            </a:r>
          </a:p>
        </p:txBody>
      </p:sp>
      <p:sp>
        <p:nvSpPr>
          <p:cNvPr id="7" name="TextBox 6">
            <a:extLst>
              <a:ext uri="{FF2B5EF4-FFF2-40B4-BE49-F238E27FC236}">
                <a16:creationId xmlns:a16="http://schemas.microsoft.com/office/drawing/2014/main" id="{9466CCAC-F896-4199-A624-3D072390F2CF}"/>
              </a:ext>
            </a:extLst>
          </p:cNvPr>
          <p:cNvSpPr txBox="1"/>
          <p:nvPr/>
        </p:nvSpPr>
        <p:spPr>
          <a:xfrm>
            <a:off x="2910766" y="4868329"/>
            <a:ext cx="2336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Stephanie Mikan</a:t>
            </a:r>
          </a:p>
        </p:txBody>
      </p:sp>
      <p:sp>
        <p:nvSpPr>
          <p:cNvPr id="8" name="Slide Number Placeholder 7">
            <a:extLst>
              <a:ext uri="{FF2B5EF4-FFF2-40B4-BE49-F238E27FC236}">
                <a16:creationId xmlns:a16="http://schemas.microsoft.com/office/drawing/2014/main" id="{76C40F13-88B5-429D-BDD9-143A02D2B8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382F4-77E6-4A1B-A820-179670ABCB30}"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002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70"/>
          <p:cNvSpPr>
            <a:spLocks noChangeAspect="1" noChangeArrowheads="1" noTextEdit="1"/>
          </p:cNvSpPr>
          <p:nvPr/>
        </p:nvSpPr>
        <p:spPr bwMode="auto">
          <a:xfrm>
            <a:off x="1528764" y="0"/>
            <a:ext cx="9134475" cy="68580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026" name="AutoShape 62"/>
          <p:cNvSpPr>
            <a:spLocks noChangeAspect="1" noChangeArrowheads="1"/>
          </p:cNvSpPr>
          <p:nvPr/>
        </p:nvSpPr>
        <p:spPr bwMode="auto">
          <a:xfrm>
            <a:off x="1528764" y="0"/>
            <a:ext cx="9134475" cy="685800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1" name="Title 17">
            <a:extLst>
              <a:ext uri="{FF2B5EF4-FFF2-40B4-BE49-F238E27FC236}">
                <a16:creationId xmlns:a16="http://schemas.microsoft.com/office/drawing/2014/main" id="{3A2B1815-90EB-4A17-A993-CCBF188A210D}"/>
              </a:ext>
            </a:extLst>
          </p:cNvPr>
          <p:cNvSpPr>
            <a:spLocks noGrp="1"/>
          </p:cNvSpPr>
          <p:nvPr>
            <p:ph type="ctrTitle"/>
          </p:nvPr>
        </p:nvSpPr>
        <p:spPr>
          <a:xfrm>
            <a:off x="5325992" y="2325727"/>
            <a:ext cx="6663081" cy="1103273"/>
          </a:xfrm>
        </p:spPr>
        <p:txBody>
          <a:bodyPr>
            <a:noAutofit/>
          </a:bodyPr>
          <a:lstStyle/>
          <a:p>
            <a:r>
              <a:rPr lang="en-US" sz="2400" b="0" i="1" dirty="0"/>
              <a:t> “Brownfields to Healthfields Transformations as an Equitable Development and Environmental Justice Catalyst”</a:t>
            </a:r>
            <a:endParaRPr lang="en-US" sz="2400" i="1" dirty="0"/>
          </a:p>
        </p:txBody>
      </p:sp>
      <p:sp>
        <p:nvSpPr>
          <p:cNvPr id="12" name="Subtitle 16">
            <a:extLst>
              <a:ext uri="{FF2B5EF4-FFF2-40B4-BE49-F238E27FC236}">
                <a16:creationId xmlns:a16="http://schemas.microsoft.com/office/drawing/2014/main" id="{11DDE715-37F1-4A60-9E21-20F78A9EF6A6}"/>
              </a:ext>
            </a:extLst>
          </p:cNvPr>
          <p:cNvSpPr>
            <a:spLocks noGrp="1"/>
          </p:cNvSpPr>
          <p:nvPr>
            <p:ph type="subTitle" idx="1"/>
          </p:nvPr>
        </p:nvSpPr>
        <p:spPr>
          <a:xfrm>
            <a:off x="5486862" y="4718871"/>
            <a:ext cx="6341343" cy="1619859"/>
          </a:xfrm>
        </p:spPr>
        <p:txBody>
          <a:bodyPr>
            <a:noAutofit/>
          </a:bodyPr>
          <a:lstStyle/>
          <a:p>
            <a:r>
              <a:rPr lang="en-US" sz="1600" b="1" dirty="0"/>
              <a:t>Miles G. Ballogg </a:t>
            </a:r>
            <a:br>
              <a:rPr lang="en-US" sz="1600" dirty="0"/>
            </a:br>
            <a:r>
              <a:rPr lang="en-US" sz="1600" dirty="0"/>
              <a:t>Senior Principal Brownfields Practice Leader – Cardno, Inc. </a:t>
            </a:r>
          </a:p>
          <a:p>
            <a:r>
              <a:rPr lang="en-US" sz="1600" dirty="0"/>
              <a:t>For:  2021 Fall Conference  American Industrial Hygiene Association</a:t>
            </a:r>
          </a:p>
          <a:p>
            <a:r>
              <a:rPr lang="en-US" sz="1600" i="1" dirty="0"/>
              <a:t>Environmental Justice In Action </a:t>
            </a:r>
          </a:p>
          <a:p>
            <a:r>
              <a:rPr lang="en-US" sz="1600" i="1" dirty="0"/>
              <a:t>October 15, 2021 </a:t>
            </a:r>
          </a:p>
        </p:txBody>
      </p:sp>
      <p:pic>
        <p:nvPicPr>
          <p:cNvPr id="3" name="Picture 2">
            <a:extLst>
              <a:ext uri="{FF2B5EF4-FFF2-40B4-BE49-F238E27FC236}">
                <a16:creationId xmlns:a16="http://schemas.microsoft.com/office/drawing/2014/main" id="{F66DC50E-DA16-44C1-A7EF-8E5E304CB02D}"/>
              </a:ext>
            </a:extLst>
          </p:cNvPr>
          <p:cNvPicPr>
            <a:picLocks noChangeAspect="1"/>
          </p:cNvPicPr>
          <p:nvPr/>
        </p:nvPicPr>
        <p:blipFill>
          <a:blip r:embed="rId3"/>
          <a:stretch>
            <a:fillRect/>
          </a:stretch>
        </p:blipFill>
        <p:spPr>
          <a:xfrm>
            <a:off x="9613556" y="98303"/>
            <a:ext cx="2284408" cy="1199314"/>
          </a:xfrm>
          <a:prstGeom prst="rect">
            <a:avLst/>
          </a:prstGeom>
        </p:spPr>
      </p:pic>
    </p:spTree>
    <p:extLst>
      <p:ext uri="{BB962C8B-B14F-4D97-AF65-F5344CB8AC3E}">
        <p14:creationId xmlns:p14="http://schemas.microsoft.com/office/powerpoint/2010/main" val="926167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EF35D0F5-21E9-DC4C-B4A0-6F3B7F2C67BC}"/>
              </a:ext>
            </a:extLst>
          </p:cNvPr>
          <p:cNvSpPr>
            <a:spLocks noGrp="1"/>
          </p:cNvSpPr>
          <p:nvPr>
            <p:ph idx="1"/>
          </p:nvPr>
        </p:nvSpPr>
        <p:spPr>
          <a:xfrm>
            <a:off x="623392" y="1601675"/>
            <a:ext cx="7910111" cy="4931376"/>
          </a:xfrm>
        </p:spPr>
        <p:txBody>
          <a:bodyPr/>
          <a:lstStyle/>
          <a:p>
            <a:r>
              <a:rPr lang="en-US" sz="2800" dirty="0"/>
              <a:t>What is a Brownfield/Heathfield Project </a:t>
            </a:r>
          </a:p>
          <a:p>
            <a:r>
              <a:rPr lang="en-US" sz="2800" dirty="0"/>
              <a:t>Environmental Justice and Equitable Development Concerns and Issues </a:t>
            </a:r>
          </a:p>
          <a:p>
            <a:r>
              <a:rPr lang="en-US" sz="2800" dirty="0"/>
              <a:t>Brownfields and Environmental Justice Grants and Resources </a:t>
            </a:r>
          </a:p>
          <a:p>
            <a:r>
              <a:rPr lang="en-US" sz="2800" dirty="0"/>
              <a:t>Successful Brownfields/Healthfields Projects </a:t>
            </a:r>
          </a:p>
        </p:txBody>
      </p:sp>
      <p:sp>
        <p:nvSpPr>
          <p:cNvPr id="3" name="Title 2"/>
          <p:cNvSpPr>
            <a:spLocks noGrp="1"/>
          </p:cNvSpPr>
          <p:nvPr>
            <p:ph type="title"/>
          </p:nvPr>
        </p:nvSpPr>
        <p:spPr/>
        <p:txBody>
          <a:bodyPr>
            <a:normAutofit/>
          </a:bodyPr>
          <a:lstStyle/>
          <a:p>
            <a:r>
              <a:rPr lang="en-US" dirty="0"/>
              <a:t>Agenda</a:t>
            </a:r>
          </a:p>
        </p:txBody>
      </p:sp>
      <p:pic>
        <p:nvPicPr>
          <p:cNvPr id="4" name="Picture Placeholder 3">
            <a:extLst>
              <a:ext uri="{FF2B5EF4-FFF2-40B4-BE49-F238E27FC236}">
                <a16:creationId xmlns:a16="http://schemas.microsoft.com/office/drawing/2014/main" id="{A10548D7-6F4B-C241-B5BC-EBC9FCE22953}"/>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l="56" r="56"/>
          <a:stretch>
            <a:fillRect/>
          </a:stretch>
        </p:blipFill>
        <p:spPr/>
      </p:pic>
      <p:sp>
        <p:nvSpPr>
          <p:cNvPr id="7" name="TextBox 6"/>
          <p:cNvSpPr txBox="1"/>
          <p:nvPr/>
        </p:nvSpPr>
        <p:spPr>
          <a:xfrm>
            <a:off x="7892322" y="963284"/>
            <a:ext cx="4219730" cy="369332"/>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93662"/>
                </a:solidFill>
                <a:effectLst/>
                <a:uLnTx/>
                <a:uFillTx/>
                <a:latin typeface="Arial Narrow" pitchFamily="34" charset="0"/>
                <a:ea typeface="+mn-ea"/>
                <a:cs typeface="Arial" charset="0"/>
              </a:rPr>
              <a:t>Remove the Junkyard from the Backyard</a:t>
            </a:r>
          </a:p>
        </p:txBody>
      </p:sp>
    </p:spTree>
    <p:extLst>
      <p:ext uri="{BB962C8B-B14F-4D97-AF65-F5344CB8AC3E}">
        <p14:creationId xmlns:p14="http://schemas.microsoft.com/office/powerpoint/2010/main" val="327136474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 Brownfield?</a:t>
            </a:r>
          </a:p>
        </p:txBody>
      </p:sp>
    </p:spTree>
    <p:extLst>
      <p:ext uri="{BB962C8B-B14F-4D97-AF65-F5344CB8AC3E}">
        <p14:creationId xmlns:p14="http://schemas.microsoft.com/office/powerpoint/2010/main" val="425339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C660-3096-4E2E-B153-7117A8FAD661}"/>
              </a:ext>
            </a:extLst>
          </p:cNvPr>
          <p:cNvSpPr>
            <a:spLocks noGrp="1"/>
          </p:cNvSpPr>
          <p:nvPr>
            <p:ph type="title"/>
          </p:nvPr>
        </p:nvSpPr>
        <p:spPr/>
        <p:txBody>
          <a:bodyPr/>
          <a:lstStyle/>
          <a:p>
            <a:r>
              <a:rPr lang="en-US" dirty="0"/>
              <a:t>What is Environmental Justice (EJ)?</a:t>
            </a:r>
          </a:p>
        </p:txBody>
      </p:sp>
      <p:pic>
        <p:nvPicPr>
          <p:cNvPr id="4" name="Picture 2" descr="See the source image">
            <a:extLst>
              <a:ext uri="{FF2B5EF4-FFF2-40B4-BE49-F238E27FC236}">
                <a16:creationId xmlns:a16="http://schemas.microsoft.com/office/drawing/2014/main" id="{D4527943-FBE6-4038-91FD-D939B57B2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9" b="9494"/>
          <a:stretch/>
        </p:blipFill>
        <p:spPr bwMode="auto">
          <a:xfrm>
            <a:off x="2094160" y="1406034"/>
            <a:ext cx="8911688" cy="46904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E8BD15-7A9D-4D77-8E62-08FB858C0599}"/>
              </a:ext>
            </a:extLst>
          </p:cNvPr>
          <p:cNvSpPr txBox="1"/>
          <p:nvPr/>
        </p:nvSpPr>
        <p:spPr>
          <a:xfrm>
            <a:off x="7346074" y="1390064"/>
            <a:ext cx="4657303" cy="1569660"/>
          </a:xfrm>
          <a:prstGeom prst="rect">
            <a:avLst/>
          </a:prstGeom>
          <a:solidFill>
            <a:schemeClr val="bg1">
              <a:alpha val="85000"/>
            </a:schemeClr>
          </a:solidFill>
        </p:spPr>
        <p:txBody>
          <a:bodyPr wrap="square" rtlCol="0">
            <a:spAutoFit/>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entury Gothic" panose="020B0502020202020204"/>
                <a:ea typeface="+mn-ea"/>
                <a:cs typeface="+mn-cs"/>
              </a:rPr>
              <a:t>“…. The fair treatment and meaningful involvement of all people regardless of race, color, national origin, or income, with respect to the development, implementation, and enforcement of environmental laws, regulations, and policies.”  - U.S. EPA</a:t>
            </a:r>
          </a:p>
        </p:txBody>
      </p:sp>
      <p:sp>
        <p:nvSpPr>
          <p:cNvPr id="6" name="TextBox 5">
            <a:extLst>
              <a:ext uri="{FF2B5EF4-FFF2-40B4-BE49-F238E27FC236}">
                <a16:creationId xmlns:a16="http://schemas.microsoft.com/office/drawing/2014/main" id="{B70BEB4E-DBB9-469B-BEF0-0F85FD0DE4C8}"/>
              </a:ext>
            </a:extLst>
          </p:cNvPr>
          <p:cNvSpPr txBox="1"/>
          <p:nvPr/>
        </p:nvSpPr>
        <p:spPr>
          <a:xfrm>
            <a:off x="3543978" y="6112502"/>
            <a:ext cx="54614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Memphis Sanitation Strike (Memphis, TN, 1968)</a:t>
            </a:r>
          </a:p>
        </p:txBody>
      </p:sp>
      <p:sp>
        <p:nvSpPr>
          <p:cNvPr id="8" name="Slide Number Placeholder 7">
            <a:extLst>
              <a:ext uri="{FF2B5EF4-FFF2-40B4-BE49-F238E27FC236}">
                <a16:creationId xmlns:a16="http://schemas.microsoft.com/office/drawing/2014/main" id="{D1C2B1BD-1962-4C48-A4AF-8893080874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05339-02E8-43BA-A387-32C7D6624F1E}"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0405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463" y="82378"/>
            <a:ext cx="10921304" cy="790921"/>
          </a:xfrm>
        </p:spPr>
        <p:txBody>
          <a:bodyPr/>
          <a:lstStyle/>
          <a:p>
            <a:r>
              <a:rPr lang="en-US" dirty="0"/>
              <a:t>What is a Brownfield?</a:t>
            </a:r>
          </a:p>
        </p:txBody>
      </p:sp>
      <p:sp>
        <p:nvSpPr>
          <p:cNvPr id="2" name="Content Placeholder 1"/>
          <p:cNvSpPr>
            <a:spLocks noGrp="1"/>
          </p:cNvSpPr>
          <p:nvPr>
            <p:ph idx="1"/>
          </p:nvPr>
        </p:nvSpPr>
        <p:spPr>
          <a:xfrm>
            <a:off x="646463" y="1124744"/>
            <a:ext cx="9726960" cy="4793704"/>
          </a:xfrm>
        </p:spPr>
        <p:txBody>
          <a:bodyPr/>
          <a:lstStyle/>
          <a:p>
            <a:r>
              <a:rPr lang="en-US" dirty="0"/>
              <a:t>EPA – A brownfield site is defined as real property, the expansion, redevelopment, or reuse of which may be complicated by the presence or potential presence of hazardous substances, pollutants, contaminants, controlled substances, petroleum or petroleum products, or is mine-scarred land.</a:t>
            </a:r>
          </a:p>
          <a:p>
            <a:r>
              <a:rPr lang="en-US" dirty="0"/>
              <a:t>FDEP – "Brownfield site" means real property, the expansion, redevelopment, or reuse of which may be complicated by actual or perceived environmental contamination.</a:t>
            </a:r>
          </a:p>
          <a:p>
            <a:r>
              <a:rPr lang="en-US" dirty="0"/>
              <a:t>FDEP – “Brownfield area” means a contiguous area of one or more brownfield sites, some of which may not be contaminated, and which has been designated by a local government by resolution. </a:t>
            </a:r>
          </a:p>
          <a:p>
            <a:r>
              <a:rPr lang="en-US" dirty="0"/>
              <a:t>AIHA – Pursuing redevelopment opportunities that result in viable economic and community development, residential and open-space/green-space, affordable and workforce housing , mixed-use projects and other community driven projects that provide direct community benefit through redevelopment . </a:t>
            </a:r>
          </a:p>
        </p:txBody>
      </p:sp>
      <p:pic>
        <p:nvPicPr>
          <p:cNvPr id="6" name="Picture 4" descr="epa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32504" y="1233417"/>
            <a:ext cx="1186666" cy="1181828"/>
          </a:xfrm>
          <a:prstGeom prst="rect">
            <a:avLst/>
          </a:prstGeom>
          <a:noFill/>
          <a:ln w="9525">
            <a:noFill/>
            <a:miter lim="800000"/>
            <a:headEnd/>
            <a:tailEnd/>
          </a:ln>
        </p:spPr>
      </p:pic>
      <p:pic>
        <p:nvPicPr>
          <p:cNvPr id="1026" name="Picture 2" descr="http://www.dep.state.fl.us/secretary/news/graphics/images/logo_print_colo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6966" y="2774072"/>
            <a:ext cx="1232204" cy="1232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C806C5A-5899-4876-8988-5B85472B96E1}"/>
              </a:ext>
            </a:extLst>
          </p:cNvPr>
          <p:cNvPicPr>
            <a:picLocks noChangeAspect="1"/>
          </p:cNvPicPr>
          <p:nvPr/>
        </p:nvPicPr>
        <p:blipFill>
          <a:blip r:embed="rId4"/>
          <a:stretch>
            <a:fillRect/>
          </a:stretch>
        </p:blipFill>
        <p:spPr>
          <a:xfrm>
            <a:off x="10373423" y="4182040"/>
            <a:ext cx="1804071" cy="947137"/>
          </a:xfrm>
          <a:prstGeom prst="rect">
            <a:avLst/>
          </a:prstGeom>
        </p:spPr>
      </p:pic>
    </p:spTree>
    <p:extLst>
      <p:ext uri="{BB962C8B-B14F-4D97-AF65-F5344CB8AC3E}">
        <p14:creationId xmlns:p14="http://schemas.microsoft.com/office/powerpoint/2010/main" val="326291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314" y="0"/>
            <a:ext cx="10933453" cy="873299"/>
          </a:xfrm>
        </p:spPr>
        <p:txBody>
          <a:bodyPr/>
          <a:lstStyle/>
          <a:p>
            <a:r>
              <a:rPr lang="en-US" dirty="0"/>
              <a:t>What is a Brownfield – Community Perspective ?</a:t>
            </a:r>
          </a:p>
        </p:txBody>
      </p:sp>
      <p:sp>
        <p:nvSpPr>
          <p:cNvPr id="2" name="Content Placeholder 1"/>
          <p:cNvSpPr>
            <a:spLocks noGrp="1"/>
          </p:cNvSpPr>
          <p:nvPr>
            <p:ph idx="1"/>
          </p:nvPr>
        </p:nvSpPr>
        <p:spPr>
          <a:xfrm>
            <a:off x="593021" y="1067078"/>
            <a:ext cx="7390434" cy="5400601"/>
          </a:xfrm>
        </p:spPr>
        <p:txBody>
          <a:bodyPr/>
          <a:lstStyle/>
          <a:p>
            <a:r>
              <a:rPr lang="en-US" dirty="0"/>
              <a:t>EPA – A brownfield site is defined as real property, the expansion, redevelopment, or reuse of which may be complicated by the </a:t>
            </a:r>
            <a:r>
              <a:rPr lang="en-US" b="1" i="1" u="sng" dirty="0"/>
              <a:t>presence or potential presence </a:t>
            </a:r>
            <a:r>
              <a:rPr lang="en-US" dirty="0"/>
              <a:t>of hazardous substances, pollutants, contaminants, controlled substances, petroleum or petroleum products, or is mine-scarred land.</a:t>
            </a:r>
          </a:p>
          <a:p>
            <a:r>
              <a:rPr lang="en-US" dirty="0"/>
              <a:t>Communities Perspective  – </a:t>
            </a:r>
            <a:r>
              <a:rPr lang="en-US" b="1" i="1" dirty="0"/>
              <a:t>Redevelopment that can result in removing Environmental Contamination and provide end uses that the Community needs from a Health, Economic and Community Development Perspective. </a:t>
            </a:r>
            <a:r>
              <a:rPr lang="en-US" i="1" u="sng" dirty="0"/>
              <a:t>Projects that make a visible difference ! </a:t>
            </a:r>
          </a:p>
          <a:p>
            <a:pPr lvl="1"/>
            <a:r>
              <a:rPr lang="en-US" dirty="0"/>
              <a:t>Projects that  lead to wholistic  improvements  to the natural and built environments and can begin to reverse years and years of environmental  injustice and resulting health disparities . </a:t>
            </a:r>
          </a:p>
          <a:p>
            <a:r>
              <a:rPr lang="en-US" dirty="0"/>
              <a:t>Transformation of  Environmentally Stigmatized Properties that results in viable and visible economic and community development, residential and open-space/green-space, affordable and workforce housing , mixed-use projects and other community driven projects that provide direct community benefit through redevelopment .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3" name="Picture 2">
            <a:extLst>
              <a:ext uri="{FF2B5EF4-FFF2-40B4-BE49-F238E27FC236}">
                <a16:creationId xmlns:a16="http://schemas.microsoft.com/office/drawing/2014/main" id="{475A170F-573C-4DF8-ADC7-845974A42212}"/>
              </a:ext>
            </a:extLst>
          </p:cNvPr>
          <p:cNvPicPr>
            <a:picLocks noChangeAspect="1"/>
          </p:cNvPicPr>
          <p:nvPr/>
        </p:nvPicPr>
        <p:blipFill>
          <a:blip r:embed="rId2"/>
          <a:stretch>
            <a:fillRect/>
          </a:stretch>
        </p:blipFill>
        <p:spPr>
          <a:xfrm>
            <a:off x="8036897" y="2042809"/>
            <a:ext cx="3986123" cy="2916948"/>
          </a:xfrm>
          <a:prstGeom prst="rect">
            <a:avLst/>
          </a:prstGeom>
        </p:spPr>
      </p:pic>
    </p:spTree>
    <p:extLst>
      <p:ext uri="{BB962C8B-B14F-4D97-AF65-F5344CB8AC3E}">
        <p14:creationId xmlns:p14="http://schemas.microsoft.com/office/powerpoint/2010/main" val="2768274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81500" y="3404394"/>
            <a:ext cx="3429000" cy="368300"/>
          </a:xfrm>
        </p:spPr>
      </p:pic>
      <p:sp>
        <p:nvSpPr>
          <p:cNvPr id="3" name="Title 2"/>
          <p:cNvSpPr>
            <a:spLocks noGrp="1"/>
          </p:cNvSpPr>
          <p:nvPr>
            <p:ph type="title"/>
          </p:nvPr>
        </p:nvSpPr>
        <p:spPr>
          <a:xfrm>
            <a:off x="624420" y="-57664"/>
            <a:ext cx="10943348" cy="930964"/>
          </a:xfrm>
        </p:spPr>
        <p:txBody>
          <a:bodyPr>
            <a:noAutofit/>
          </a:bodyPr>
          <a:lstStyle/>
          <a:p>
            <a:r>
              <a:rPr lang="en-US" dirty="0"/>
              <a:t>Understanding Opportunities for Redevelopment </a:t>
            </a:r>
            <a:br>
              <a:rPr lang="en-US" dirty="0"/>
            </a:br>
            <a:r>
              <a:rPr lang="en-US" sz="2400" i="1" dirty="0"/>
              <a:t>Former Gas Stations / Auto Repair - “Tanks a Lot”</a:t>
            </a:r>
          </a:p>
        </p:txBody>
      </p:sp>
      <p:pic>
        <p:nvPicPr>
          <p:cNvPr id="1026" name="Picture 2" descr="C:\Users\kevin.lord\AppData\Local\Microsoft\Windows\Temporary Internet Files\Content.IE5\Z724T5ZC\GLB_9792.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832750" y="1268760"/>
            <a:ext cx="6526500" cy="4771891"/>
          </a:xfrm>
          <a:prstGeom prst="rect">
            <a:avLst/>
          </a:prstGeom>
        </p:spPr>
      </p:pic>
    </p:spTree>
    <p:extLst>
      <p:ext uri="{BB962C8B-B14F-4D97-AF65-F5344CB8AC3E}">
        <p14:creationId xmlns:p14="http://schemas.microsoft.com/office/powerpoint/2010/main" val="1624915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rmAutofit/>
          </a:bodyPr>
          <a:lstStyle/>
          <a:p>
            <a:r>
              <a:rPr lang="en-US" dirty="0"/>
              <a:t>Understanding Opportunities for Redevelopment </a:t>
            </a:r>
            <a:br>
              <a:rPr lang="en-US" dirty="0"/>
            </a:br>
            <a:r>
              <a:rPr lang="en-US" sz="2400" i="1" dirty="0"/>
              <a:t>Petroleum and Solvent Contamination Sources</a:t>
            </a:r>
          </a:p>
        </p:txBody>
      </p:sp>
      <p:sp>
        <p:nvSpPr>
          <p:cNvPr id="14" name="Content Placeholder 13">
            <a:extLst>
              <a:ext uri="{FF2B5EF4-FFF2-40B4-BE49-F238E27FC236}">
                <a16:creationId xmlns:a16="http://schemas.microsoft.com/office/drawing/2014/main" id="{E3710524-33BC-484A-8833-23EEA5F2F971}"/>
              </a:ext>
            </a:extLst>
          </p:cNvPr>
          <p:cNvSpPr>
            <a:spLocks noGrp="1"/>
          </p:cNvSpPr>
          <p:nvPr>
            <p:ph idx="1"/>
          </p:nvPr>
        </p:nvSpPr>
        <p:spPr>
          <a:xfrm>
            <a:off x="617512" y="1130676"/>
            <a:ext cx="10944191" cy="4793704"/>
          </a:xfrm>
        </p:spPr>
        <p:txBody>
          <a:bodyPr/>
          <a:lstStyle/>
          <a:p>
            <a:r>
              <a:rPr lang="en-US" dirty="0"/>
              <a:t>Printers</a:t>
            </a:r>
          </a:p>
          <a:p>
            <a:r>
              <a:rPr lang="en-US" dirty="0"/>
              <a:t>Dry-cleaners</a:t>
            </a:r>
          </a:p>
          <a:p>
            <a:r>
              <a:rPr lang="en-US" dirty="0"/>
              <a:t>Auto repair</a:t>
            </a:r>
          </a:p>
        </p:txBody>
      </p:sp>
      <p:pic>
        <p:nvPicPr>
          <p:cNvPr id="11268" name="Picture 4" descr="C:\Users\Kevin.Lord\AppData\Local\Microsoft\Windows\Temporary Internet Files\Content.IE5\58V7MJE0\P11400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0788" y="2780928"/>
            <a:ext cx="3329436" cy="2493959"/>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267" name="Picture 3" descr="C:\Users\Kevin.Lord\AppData\Local\Microsoft\Windows\Temporary Internet Files\Content.IE5\JIAJ2PL3\VW-Junkyard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102" y="2779103"/>
            <a:ext cx="3325276" cy="2493958"/>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3913400-6686-4D1C-9519-039C379368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67" t="14714" b="5069"/>
          <a:stretch/>
        </p:blipFill>
        <p:spPr bwMode="auto">
          <a:xfrm>
            <a:off x="8365634" y="2780928"/>
            <a:ext cx="3325276" cy="250184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a:t>
            </a:r>
            <a:br>
              <a:rPr lang="en-US" dirty="0"/>
            </a:br>
            <a:r>
              <a:rPr lang="en-US" sz="2400" i="1" dirty="0"/>
              <a:t>Junkyards or Salvage Yards</a:t>
            </a:r>
          </a:p>
        </p:txBody>
      </p:sp>
      <p:sp>
        <p:nvSpPr>
          <p:cNvPr id="13" name="Rectangle 12">
            <a:extLst>
              <a:ext uri="{FF2B5EF4-FFF2-40B4-BE49-F238E27FC236}">
                <a16:creationId xmlns:a16="http://schemas.microsoft.com/office/drawing/2014/main" id="{D0A67E24-22C6-4BBA-B9A5-C570B55706BF}"/>
              </a:ext>
            </a:extLst>
          </p:cNvPr>
          <p:cNvSpPr/>
          <p:nvPr/>
        </p:nvSpPr>
        <p:spPr>
          <a:xfrm>
            <a:off x="640102" y="2348880"/>
            <a:ext cx="3325276" cy="2495784"/>
          </a:xfrm>
          <a:prstGeom prst="rect">
            <a:avLst/>
          </a:prstGeom>
          <a:blipFill dpi="0" rotWithShape="1">
            <a:blip r:embed="rId2">
              <a:extLst>
                <a:ext uri="{28A0092B-C50C-407E-A947-70E740481C1C}">
                  <a14:useLocalDpi xmlns:a14="http://schemas.microsoft.com/office/drawing/2010/main" val="0"/>
                </a:ext>
              </a:extLst>
            </a:blip>
            <a:srcRect/>
            <a:stretch>
              <a:fillRect l="-9164" t="-34711" r="-53246" b="-276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994E5E8-F6DB-437B-9952-01ECD52543D3}"/>
              </a:ext>
            </a:extLst>
          </p:cNvPr>
          <p:cNvSpPr/>
          <p:nvPr/>
        </p:nvSpPr>
        <p:spPr>
          <a:xfrm>
            <a:off x="4504948" y="2346647"/>
            <a:ext cx="3325276" cy="249578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2AF28AA-E716-4C03-9AB1-8BBB69893BBB}"/>
              </a:ext>
            </a:extLst>
          </p:cNvPr>
          <p:cNvSpPr/>
          <p:nvPr/>
        </p:nvSpPr>
        <p:spPr>
          <a:xfrm>
            <a:off x="8362025" y="2346647"/>
            <a:ext cx="3325276" cy="249578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206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a:t>
            </a:r>
            <a:br>
              <a:rPr lang="en-US" dirty="0"/>
            </a:br>
            <a:r>
              <a:rPr lang="en-US" sz="2400" i="1" dirty="0"/>
              <a:t>Hazardous Substances / Waste Sites – Includes Lead and Asbestos </a:t>
            </a:r>
          </a:p>
        </p:txBody>
      </p:sp>
      <p:sp>
        <p:nvSpPr>
          <p:cNvPr id="6" name="Content Placeholder 5">
            <a:extLst>
              <a:ext uri="{FF2B5EF4-FFF2-40B4-BE49-F238E27FC236}">
                <a16:creationId xmlns:a16="http://schemas.microsoft.com/office/drawing/2014/main" id="{A55FBE28-B565-3548-99B6-31D98FABBD59}"/>
              </a:ext>
            </a:extLst>
          </p:cNvPr>
          <p:cNvSpPr>
            <a:spLocks noGrp="1"/>
          </p:cNvSpPr>
          <p:nvPr>
            <p:ph idx="1"/>
          </p:nvPr>
        </p:nvSpPr>
        <p:spPr/>
        <p:txBody>
          <a:bodyPr/>
          <a:lstStyle/>
          <a:p>
            <a:endParaRPr lang="en-US" dirty="0"/>
          </a:p>
        </p:txBody>
      </p:sp>
      <p:pic>
        <p:nvPicPr>
          <p:cNvPr id="13315" name="Picture 3" descr="C:\Users\Kevin.Lord\AppData\Local\Microsoft\Windows\Temporary Internet Files\Content.IE5\0KNKCW99\GLB_99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90" y="1525856"/>
            <a:ext cx="2522259" cy="382995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3316" name="Picture 4" descr="C:\Users\Kevin.Lord\AppData\Local\Microsoft\Windows\Temporary Internet Files\Content.IE5\OJFQBC67\GLB_850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95339" y="1525856"/>
            <a:ext cx="5582915" cy="382995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2895" y="1514024"/>
            <a:ext cx="2604958" cy="3829952"/>
          </a:xfrm>
          <a:prstGeom prst="rect">
            <a:avLst/>
          </a:prstGeom>
          <a:noFill/>
          <a:ln w="19050">
            <a:solidFill>
              <a:schemeClr val="bg1"/>
            </a:solidFill>
            <a:miter lim="800000"/>
            <a:headEnd/>
            <a:tailEnd/>
          </a:ln>
          <a:effectLst/>
        </p:spPr>
      </p:pic>
    </p:spTree>
    <p:extLst>
      <p:ext uri="{BB962C8B-B14F-4D97-AF65-F5344CB8AC3E}">
        <p14:creationId xmlns:p14="http://schemas.microsoft.com/office/powerpoint/2010/main" val="5918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8" y="0"/>
            <a:ext cx="11250249" cy="873125"/>
          </a:xfrm>
        </p:spPr>
        <p:txBody>
          <a:bodyPr>
            <a:noAutofit/>
          </a:bodyPr>
          <a:lstStyle/>
          <a:p>
            <a:r>
              <a:rPr lang="en-US" dirty="0"/>
              <a:t>Understanding Opportunities for Redevelopment</a:t>
            </a:r>
            <a:br>
              <a:rPr lang="en-US" dirty="0"/>
            </a:br>
            <a:r>
              <a:rPr lang="en-US" sz="2400" i="1" dirty="0"/>
              <a:t>Former Hospitals, Schools, Obsolete Buildings – Lead and Asbestos </a:t>
            </a:r>
          </a:p>
        </p:txBody>
      </p:sp>
      <p:sp>
        <p:nvSpPr>
          <p:cNvPr id="5" name="Content Placeholder 4">
            <a:extLst>
              <a:ext uri="{FF2B5EF4-FFF2-40B4-BE49-F238E27FC236}">
                <a16:creationId xmlns:a16="http://schemas.microsoft.com/office/drawing/2014/main" id="{7DABF48D-8CF5-964B-8162-FE3F0E05B486}"/>
              </a:ext>
            </a:extLst>
          </p:cNvPr>
          <p:cNvSpPr>
            <a:spLocks noGrp="1"/>
          </p:cNvSpPr>
          <p:nvPr>
            <p:ph idx="1"/>
          </p:nvPr>
        </p:nvSpPr>
        <p:spPr/>
        <p:txBody>
          <a:bodyPr/>
          <a:lstStyle/>
          <a:p>
            <a:endParaRPr lang="en-US" dirty="0"/>
          </a:p>
        </p:txBody>
      </p:sp>
      <p:sp>
        <p:nvSpPr>
          <p:cNvPr id="6" name="Rectangle 5">
            <a:extLst>
              <a:ext uri="{FF2B5EF4-FFF2-40B4-BE49-F238E27FC236}">
                <a16:creationId xmlns:a16="http://schemas.microsoft.com/office/drawing/2014/main" id="{DD382BFC-9236-437A-A523-656B569152C4}"/>
              </a:ext>
            </a:extLst>
          </p:cNvPr>
          <p:cNvSpPr/>
          <p:nvPr/>
        </p:nvSpPr>
        <p:spPr>
          <a:xfrm>
            <a:off x="640102" y="2350751"/>
            <a:ext cx="3325276" cy="2495784"/>
          </a:xfrm>
          <a:prstGeom prst="rect">
            <a:avLst/>
          </a:prstGeom>
          <a:blipFill dpi="0" rotWithShape="1">
            <a:blip r:embed="rId2">
              <a:extLst>
                <a:ext uri="{28A0092B-C50C-407E-A947-70E740481C1C}">
                  <a14:useLocalDpi xmlns:a14="http://schemas.microsoft.com/office/drawing/2010/main" val="0"/>
                </a:ext>
              </a:extLst>
            </a:blip>
            <a:srcRect/>
            <a:stretch>
              <a:fillRect l="-1408" t="-39138" r="-1049" b="-3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72D67F1-B499-41FC-B747-50399A604037}"/>
              </a:ext>
            </a:extLst>
          </p:cNvPr>
          <p:cNvSpPr/>
          <p:nvPr/>
        </p:nvSpPr>
        <p:spPr>
          <a:xfrm>
            <a:off x="4504948" y="2348518"/>
            <a:ext cx="3325276" cy="2495784"/>
          </a:xfrm>
          <a:prstGeom prst="rect">
            <a:avLst/>
          </a:prstGeom>
          <a:blipFill dpi="0" rotWithShape="1">
            <a:blip r:embed="rId3">
              <a:extLst>
                <a:ext uri="{28A0092B-C50C-407E-A947-70E740481C1C}">
                  <a14:useLocalDpi xmlns:a14="http://schemas.microsoft.com/office/drawing/2010/main" val="0"/>
                </a:ext>
              </a:extLst>
            </a:blip>
            <a:srcRect/>
            <a:stretch>
              <a:fillRect l="-16682" t="1006" r="-10300" b="-17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B54FF2D-A46C-4643-8930-61C7C608FF61}"/>
              </a:ext>
            </a:extLst>
          </p:cNvPr>
          <p:cNvSpPr/>
          <p:nvPr/>
        </p:nvSpPr>
        <p:spPr>
          <a:xfrm>
            <a:off x="8362025" y="2348518"/>
            <a:ext cx="3325276" cy="2495784"/>
          </a:xfrm>
          <a:prstGeom prst="rect">
            <a:avLst/>
          </a:prstGeom>
          <a:blipFill dpi="0" rotWithShape="1">
            <a:blip r:embed="rId4">
              <a:extLst>
                <a:ext uri="{28A0092B-C50C-407E-A947-70E740481C1C}">
                  <a14:useLocalDpi xmlns:a14="http://schemas.microsoft.com/office/drawing/2010/main" val="0"/>
                </a:ext>
              </a:extLst>
            </a:blip>
            <a:srcRect/>
            <a:stretch>
              <a:fillRect l="-18682" t="-10293" r="-18297"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217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1936" y="0"/>
            <a:ext cx="11015832" cy="873299"/>
          </a:xfrm>
        </p:spPr>
        <p:txBody>
          <a:bodyPr>
            <a:noAutofit/>
          </a:bodyPr>
          <a:lstStyle/>
          <a:p>
            <a:r>
              <a:rPr lang="en-US" dirty="0"/>
              <a:t>Understanding Opportunities for Redevelopment </a:t>
            </a:r>
            <a:br>
              <a:rPr lang="en-US" dirty="0"/>
            </a:br>
            <a:r>
              <a:rPr lang="en-US" sz="2400" i="1" dirty="0"/>
              <a:t>Former Industrial, Municipal &amp; Abandoned  Properties</a:t>
            </a:r>
          </a:p>
        </p:txBody>
      </p:sp>
      <p:grpSp>
        <p:nvGrpSpPr>
          <p:cNvPr id="4" name="Group 3">
            <a:extLst>
              <a:ext uri="{FF2B5EF4-FFF2-40B4-BE49-F238E27FC236}">
                <a16:creationId xmlns:a16="http://schemas.microsoft.com/office/drawing/2014/main" id="{6B910907-9A65-4D39-AF22-771A9F3347F3}"/>
              </a:ext>
            </a:extLst>
          </p:cNvPr>
          <p:cNvGrpSpPr/>
          <p:nvPr/>
        </p:nvGrpSpPr>
        <p:grpSpPr>
          <a:xfrm>
            <a:off x="2986724" y="1268760"/>
            <a:ext cx="6217710" cy="4791296"/>
            <a:chOff x="2924450" y="1268760"/>
            <a:chExt cx="6217710" cy="4791296"/>
          </a:xfrm>
        </p:grpSpPr>
        <p:sp>
          <p:nvSpPr>
            <p:cNvPr id="7" name="Rectangle 6">
              <a:extLst>
                <a:ext uri="{FF2B5EF4-FFF2-40B4-BE49-F238E27FC236}">
                  <a16:creationId xmlns:a16="http://schemas.microsoft.com/office/drawing/2014/main" id="{07950C04-4A6B-4C35-BD4C-B2484050C2DE}"/>
                </a:ext>
              </a:extLst>
            </p:cNvPr>
            <p:cNvSpPr/>
            <p:nvPr/>
          </p:nvSpPr>
          <p:spPr>
            <a:xfrm>
              <a:off x="2934524" y="1270993"/>
              <a:ext cx="2974152" cy="2232248"/>
            </a:xfrm>
            <a:prstGeom prst="rect">
              <a:avLst/>
            </a:prstGeom>
            <a:blipFill dpi="0" rotWithShape="1">
              <a:blip r:embed="rId2">
                <a:extLst>
                  <a:ext uri="{28A0092B-C50C-407E-A947-70E740481C1C}">
                    <a14:useLocalDpi xmlns:a14="http://schemas.microsoft.com/office/drawing/2010/main" val="0"/>
                  </a:ext>
                </a:extLst>
              </a:blip>
              <a:srcRect/>
              <a:stretch>
                <a:fillRect t="-36622" b="-632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BAF6AD29-0B41-4C26-92CE-582450C652F1}"/>
                </a:ext>
              </a:extLst>
            </p:cNvPr>
            <p:cNvSpPr/>
            <p:nvPr/>
          </p:nvSpPr>
          <p:spPr>
            <a:xfrm>
              <a:off x="6168008" y="1268760"/>
              <a:ext cx="2974152" cy="2232248"/>
            </a:xfrm>
            <a:prstGeom prst="rect">
              <a:avLst/>
            </a:prstGeom>
            <a:blipFill dpi="0" rotWithShape="1">
              <a:blip r:embed="rId3">
                <a:extLst>
                  <a:ext uri="{28A0092B-C50C-407E-A947-70E740481C1C}">
                    <a14:useLocalDpi xmlns:a14="http://schemas.microsoft.com/office/drawing/2010/main" val="0"/>
                  </a:ext>
                </a:extLst>
              </a:blip>
              <a:srcRect/>
              <a:stretch>
                <a:fillRect l="-8087" t="-154" r="-7852" b="-24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E495799F-36DD-453C-93FB-B8ED5F020C4B}"/>
                </a:ext>
              </a:extLst>
            </p:cNvPr>
            <p:cNvSpPr/>
            <p:nvPr/>
          </p:nvSpPr>
          <p:spPr>
            <a:xfrm>
              <a:off x="2924450" y="3827808"/>
              <a:ext cx="2974152" cy="2232248"/>
            </a:xfrm>
            <a:prstGeom prst="rect">
              <a:avLst/>
            </a:prstGeom>
            <a:blipFill dpi="0" rotWithShape="1">
              <a:blip r:embed="rId4">
                <a:extLst>
                  <a:ext uri="{28A0092B-C50C-407E-A947-70E740481C1C}">
                    <a14:useLocalDpi xmlns:a14="http://schemas.microsoft.com/office/drawing/2010/main" val="0"/>
                  </a:ext>
                </a:extLst>
              </a:blip>
              <a:srcRect/>
              <a:stretch>
                <a:fillRect l="-1016" t="-25441" r="-1802" b="-574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512D90D-52B5-4F20-A9B0-93E2E3BAAF3B}"/>
                </a:ext>
              </a:extLst>
            </p:cNvPr>
            <p:cNvSpPr/>
            <p:nvPr/>
          </p:nvSpPr>
          <p:spPr>
            <a:xfrm>
              <a:off x="6168008" y="3804887"/>
              <a:ext cx="2974152" cy="2232248"/>
            </a:xfrm>
            <a:prstGeom prst="rect">
              <a:avLst/>
            </a:prstGeom>
            <a:blipFill dpi="0" rotWithShape="1">
              <a:blip r:embed="rId5">
                <a:extLst>
                  <a:ext uri="{28A0092B-C50C-407E-A947-70E740481C1C}">
                    <a14:useLocalDpi xmlns:a14="http://schemas.microsoft.com/office/drawing/2010/main" val="0"/>
                  </a:ext>
                </a:extLst>
              </a:blip>
              <a:srcRect/>
              <a:stretch>
                <a:fillRect l="-96845" t="-33618" r="-25517" b="-10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09052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a:t>
            </a:r>
            <a:br>
              <a:rPr lang="en-US" dirty="0"/>
            </a:br>
            <a:r>
              <a:rPr lang="en-US" sz="2400" i="1" dirty="0"/>
              <a:t>Unexpected and Adjacent Uses </a:t>
            </a:r>
          </a:p>
        </p:txBody>
      </p:sp>
      <p:grpSp>
        <p:nvGrpSpPr>
          <p:cNvPr id="4" name="Group 3">
            <a:extLst>
              <a:ext uri="{FF2B5EF4-FFF2-40B4-BE49-F238E27FC236}">
                <a16:creationId xmlns:a16="http://schemas.microsoft.com/office/drawing/2014/main" id="{13FDC6F3-601C-455B-967B-0F162DCBB34F}"/>
              </a:ext>
            </a:extLst>
          </p:cNvPr>
          <p:cNvGrpSpPr/>
          <p:nvPr/>
        </p:nvGrpSpPr>
        <p:grpSpPr>
          <a:xfrm>
            <a:off x="407368" y="2420889"/>
            <a:ext cx="7896199" cy="2570801"/>
            <a:chOff x="407368" y="1312044"/>
            <a:chExt cx="7896199" cy="2570801"/>
          </a:xfrm>
        </p:grpSpPr>
        <p:pic>
          <p:nvPicPr>
            <p:cNvPr id="3076" name="Picture 4" descr="C:\$$$JUNK\cigarfactory.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1384" b="7757"/>
            <a:stretch/>
          </p:blipFill>
          <p:spPr bwMode="auto">
            <a:xfrm>
              <a:off x="529560" y="1312044"/>
              <a:ext cx="7774007"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7368" y="3544291"/>
              <a:ext cx="391100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C6266"/>
                  </a:solidFill>
                  <a:effectLst/>
                  <a:uLnTx/>
                  <a:uFillTx/>
                  <a:latin typeface="Arial" panose="020B0604020202020204" pitchFamily="34" charset="0"/>
                  <a:ea typeface="+mn-ea"/>
                  <a:cs typeface="Arial" panose="020B0604020202020204" pitchFamily="34" charset="0"/>
                </a:rPr>
                <a:t>Former Bartow, FL Historic Cigar Factory</a:t>
              </a:r>
            </a:p>
          </p:txBody>
        </p:sp>
      </p:grpSp>
      <p:sp>
        <p:nvSpPr>
          <p:cNvPr id="6" name="Rectangle 5">
            <a:extLst>
              <a:ext uri="{FF2B5EF4-FFF2-40B4-BE49-F238E27FC236}">
                <a16:creationId xmlns:a16="http://schemas.microsoft.com/office/drawing/2014/main" id="{6C4A9919-351E-4D05-BC8B-97814952D3AF}"/>
              </a:ext>
            </a:extLst>
          </p:cNvPr>
          <p:cNvSpPr/>
          <p:nvPr/>
        </p:nvSpPr>
        <p:spPr>
          <a:xfrm>
            <a:off x="8688288" y="2420888"/>
            <a:ext cx="2974152" cy="22322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9657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 </a:t>
            </a:r>
            <a:br>
              <a:rPr lang="en-US" dirty="0"/>
            </a:br>
            <a:r>
              <a:rPr lang="en-US" sz="2400" i="1" dirty="0"/>
              <a:t>Landfills and Mine-Scarred Lands</a:t>
            </a:r>
          </a:p>
        </p:txBody>
      </p:sp>
      <p:grpSp>
        <p:nvGrpSpPr>
          <p:cNvPr id="4" name="Group 3">
            <a:extLst>
              <a:ext uri="{FF2B5EF4-FFF2-40B4-BE49-F238E27FC236}">
                <a16:creationId xmlns:a16="http://schemas.microsoft.com/office/drawing/2014/main" id="{8971A1DB-4AAA-4F70-80FF-01E4F73A0EB2}"/>
              </a:ext>
            </a:extLst>
          </p:cNvPr>
          <p:cNvGrpSpPr/>
          <p:nvPr/>
        </p:nvGrpSpPr>
        <p:grpSpPr>
          <a:xfrm>
            <a:off x="6384032" y="1290246"/>
            <a:ext cx="4498206" cy="4298994"/>
            <a:chOff x="6185979" y="1196753"/>
            <a:chExt cx="4498206" cy="4298994"/>
          </a:xfrm>
        </p:grpSpPr>
        <p:pic>
          <p:nvPicPr>
            <p:cNvPr id="10" name="Picture 8" descr="Rainwater co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0016" y="1196753"/>
              <a:ext cx="4444169" cy="3960440"/>
            </a:xfrm>
            <a:prstGeom prst="rect">
              <a:avLst/>
            </a:prstGeom>
            <a:noFill/>
            <a:ln w="19050">
              <a:solidFill>
                <a:schemeClr val="bg1"/>
              </a:solidFill>
              <a:miter lim="800000"/>
              <a:headEnd/>
              <a:tailEnd/>
            </a:ln>
            <a:effectLst/>
          </p:spPr>
        </p:pic>
        <p:sp>
          <p:nvSpPr>
            <p:cNvPr id="11" name="TextBox 10"/>
            <p:cNvSpPr txBox="1"/>
            <p:nvPr/>
          </p:nvSpPr>
          <p:spPr>
            <a:xfrm>
              <a:off x="6185979" y="5157193"/>
              <a:ext cx="2057399" cy="338554"/>
            </a:xfrm>
            <a:prstGeom prst="rect">
              <a:avLst/>
            </a:prstGeom>
            <a:noFill/>
            <a:ln>
              <a:noFill/>
            </a:ln>
          </p:spPr>
          <p:txBody>
            <a:bodyPr wrap="square" lIns="45720" rIns="45720" rtlCol="0">
              <a:spAutoFit/>
            </a:bodyPr>
            <a:lstStyle>
              <a:defPPr>
                <a:defRPr lang="en-US"/>
              </a:defPPr>
              <a:lvl1pPr algn="ctr">
                <a:defRPr sz="1600" b="1" i="1">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C6266"/>
                  </a:solidFill>
                  <a:effectLst/>
                  <a:uLnTx/>
                  <a:uFillTx/>
                  <a:latin typeface="Arial Narrow" pitchFamily="34" charset="0"/>
                  <a:ea typeface="+mn-ea"/>
                  <a:cs typeface="Arial" charset="0"/>
                </a:rPr>
                <a:t>Mined Scarred Lands</a:t>
              </a:r>
            </a:p>
          </p:txBody>
        </p:sp>
      </p:grpSp>
      <p:grpSp>
        <p:nvGrpSpPr>
          <p:cNvPr id="2" name="Group 1">
            <a:extLst>
              <a:ext uri="{FF2B5EF4-FFF2-40B4-BE49-F238E27FC236}">
                <a16:creationId xmlns:a16="http://schemas.microsoft.com/office/drawing/2014/main" id="{B8817DD7-DEFF-4A12-B291-6542F741967C}"/>
              </a:ext>
            </a:extLst>
          </p:cNvPr>
          <p:cNvGrpSpPr/>
          <p:nvPr/>
        </p:nvGrpSpPr>
        <p:grpSpPr>
          <a:xfrm>
            <a:off x="1469517" y="1290247"/>
            <a:ext cx="4496115" cy="4298993"/>
            <a:chOff x="1271464" y="1196754"/>
            <a:chExt cx="4496115" cy="4298993"/>
          </a:xfrm>
        </p:grpSpPr>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6670" y="1196754"/>
              <a:ext cx="4410909" cy="3960439"/>
            </a:xfrm>
            <a:prstGeom prst="rect">
              <a:avLst/>
            </a:prstGeom>
            <a:noFill/>
            <a:ln w="19050">
              <a:solidFill>
                <a:schemeClr val="bg1"/>
              </a:solidFill>
              <a:miter lim="800000"/>
              <a:headEnd/>
              <a:tailEnd/>
            </a:ln>
            <a:effectLst/>
          </p:spPr>
        </p:pic>
        <p:sp>
          <p:nvSpPr>
            <p:cNvPr id="13" name="TextBox 12"/>
            <p:cNvSpPr txBox="1"/>
            <p:nvPr/>
          </p:nvSpPr>
          <p:spPr>
            <a:xfrm>
              <a:off x="1271464" y="5157193"/>
              <a:ext cx="3322108" cy="338554"/>
            </a:xfrm>
            <a:prstGeom prst="rect">
              <a:avLst/>
            </a:prstGeom>
            <a:noFill/>
            <a:ln>
              <a:noFill/>
            </a:ln>
          </p:spPr>
          <p:txBody>
            <a:bodyPr wrap="square" lIns="45720" rIns="45720" rtlCol="0">
              <a:spAutoFit/>
            </a:bodyPr>
            <a:lstStyle>
              <a:defPPr>
                <a:defRPr lang="en-US"/>
              </a:defPPr>
              <a:lvl1pPr algn="ctr">
                <a:defRPr sz="1600" b="1" i="1">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C6266"/>
                  </a:solidFill>
                  <a:effectLst/>
                  <a:uLnTx/>
                  <a:uFillTx/>
                  <a:latin typeface="Arial Narrow" pitchFamily="34" charset="0"/>
                  <a:ea typeface="+mn-ea"/>
                  <a:cs typeface="Arial" charset="0"/>
                </a:rPr>
                <a:t>Former Landfills</a:t>
              </a:r>
            </a:p>
          </p:txBody>
        </p:sp>
      </p:grpSp>
    </p:spTree>
    <p:extLst>
      <p:ext uri="{BB962C8B-B14F-4D97-AF65-F5344CB8AC3E}">
        <p14:creationId xmlns:p14="http://schemas.microsoft.com/office/powerpoint/2010/main" val="340310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DCB80-6874-4B24-B7E6-62338E9988D1}"/>
              </a:ext>
            </a:extLst>
          </p:cNvPr>
          <p:cNvPicPr>
            <a:picLocks noChangeAspect="1"/>
          </p:cNvPicPr>
          <p:nvPr/>
        </p:nvPicPr>
        <p:blipFill rotWithShape="1">
          <a:blip r:embed="rId3"/>
          <a:srcRect l="1370" t="11358" r="830" b="11825"/>
          <a:stretch/>
        </p:blipFill>
        <p:spPr>
          <a:xfrm>
            <a:off x="62192" y="266007"/>
            <a:ext cx="11881763" cy="6500455"/>
          </a:xfrm>
          <a:prstGeom prst="rect">
            <a:avLst/>
          </a:prstGeom>
          <a:blipFill>
            <a:blip r:embed="rId4"/>
            <a:stretch>
              <a:fillRect/>
            </a:stretch>
          </a:blipFill>
        </p:spPr>
      </p:pic>
      <p:sp>
        <p:nvSpPr>
          <p:cNvPr id="5" name="Title 1">
            <a:extLst>
              <a:ext uri="{FF2B5EF4-FFF2-40B4-BE49-F238E27FC236}">
                <a16:creationId xmlns:a16="http://schemas.microsoft.com/office/drawing/2014/main" id="{C43EB7E0-84F2-4D97-8E9E-2C19362CAD73}"/>
              </a:ext>
            </a:extLst>
          </p:cNvPr>
          <p:cNvSpPr>
            <a:spLocks noGrp="1"/>
          </p:cNvSpPr>
          <p:nvPr>
            <p:ph type="title"/>
          </p:nvPr>
        </p:nvSpPr>
        <p:spPr>
          <a:xfrm>
            <a:off x="505538" y="266007"/>
            <a:ext cx="8596668" cy="671543"/>
          </a:xfrm>
          <a:solidFill>
            <a:schemeClr val="bg1">
              <a:alpha val="63000"/>
            </a:schemeClr>
          </a:solidFill>
        </p:spPr>
        <p:txBody>
          <a:bodyPr>
            <a:normAutofit fontScale="90000"/>
          </a:bodyPr>
          <a:lstStyle/>
          <a:p>
            <a:r>
              <a:rPr lang="en-US" dirty="0">
                <a:solidFill>
                  <a:schemeClr val="tx1"/>
                </a:solidFill>
              </a:rPr>
              <a:t>Warren County, NC Landfill Protests, 1982</a:t>
            </a:r>
          </a:p>
        </p:txBody>
      </p:sp>
      <p:sp>
        <p:nvSpPr>
          <p:cNvPr id="7" name="Slide Number Placeholder 6">
            <a:extLst>
              <a:ext uri="{FF2B5EF4-FFF2-40B4-BE49-F238E27FC236}">
                <a16:creationId xmlns:a16="http://schemas.microsoft.com/office/drawing/2014/main" id="{8F607B33-608C-48AE-9118-4D9E325D1D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05339-02E8-43BA-A387-32C7D6624F1E}"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11409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24" y="0"/>
            <a:ext cx="10974643" cy="873300"/>
          </a:xfrm>
        </p:spPr>
        <p:txBody>
          <a:bodyPr>
            <a:noAutofit/>
          </a:bodyPr>
          <a:lstStyle/>
          <a:p>
            <a:r>
              <a:rPr lang="en-US" dirty="0"/>
              <a:t>Understanding Opportunities for Redevelopment</a:t>
            </a:r>
            <a:br>
              <a:rPr lang="en-US" dirty="0"/>
            </a:br>
            <a:r>
              <a:rPr lang="en-US" sz="2400" i="1" dirty="0"/>
              <a:t>Agricultural Land and Golf Courses</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22253"/>
          <a:stretch/>
        </p:blipFill>
        <p:spPr>
          <a:xfrm>
            <a:off x="4511824" y="1367331"/>
            <a:ext cx="6792767" cy="412333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3471" y="1367331"/>
            <a:ext cx="3028191" cy="2013573"/>
          </a:xfrm>
          <a:prstGeom prst="rect">
            <a:avLst/>
          </a:prstGeom>
          <a:ln w="25400">
            <a:solidFill>
              <a:schemeClr val="bg1"/>
            </a:solidFill>
          </a:ln>
        </p:spPr>
      </p:pic>
      <p:pic>
        <p:nvPicPr>
          <p:cNvPr id="7" name="Picture 6"/>
          <p:cNvPicPr/>
          <p:nvPr/>
        </p:nvPicPr>
        <p:blipFill>
          <a:blip r:embed="rId4" cstate="email">
            <a:extLst>
              <a:ext uri="{28A0092B-C50C-407E-A947-70E740481C1C}">
                <a14:useLocalDpi xmlns:a14="http://schemas.microsoft.com/office/drawing/2010/main"/>
              </a:ext>
            </a:extLst>
          </a:blip>
          <a:stretch>
            <a:fillRect/>
          </a:stretch>
        </p:blipFill>
        <p:spPr>
          <a:xfrm>
            <a:off x="1343472" y="3532331"/>
            <a:ext cx="3028191" cy="1960975"/>
          </a:xfrm>
          <a:prstGeom prst="rect">
            <a:avLst/>
          </a:prstGeom>
          <a:ln w="25400">
            <a:solidFill>
              <a:schemeClr val="bg1"/>
            </a:solidFill>
          </a:ln>
        </p:spPr>
      </p:pic>
    </p:spTree>
    <p:extLst>
      <p:ext uri="{BB962C8B-B14F-4D97-AF65-F5344CB8AC3E}">
        <p14:creationId xmlns:p14="http://schemas.microsoft.com/office/powerpoint/2010/main" val="3154128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1362" y="173158"/>
            <a:ext cx="10966403" cy="721364"/>
          </a:xfrm>
        </p:spPr>
        <p:txBody>
          <a:bodyPr/>
          <a:lstStyle/>
          <a:p>
            <a:r>
              <a:rPr lang="en-US" dirty="0"/>
              <a:t>Types of EPA Brownfields Funding </a:t>
            </a:r>
          </a:p>
        </p:txBody>
      </p:sp>
      <p:graphicFrame>
        <p:nvGraphicFramePr>
          <p:cNvPr id="5" name="Content Placeholder 4"/>
          <p:cNvGraphicFramePr>
            <a:graphicFrameLocks noGrp="1"/>
          </p:cNvGraphicFramePr>
          <p:nvPr>
            <p:ph idx="1"/>
          </p:nvPr>
        </p:nvGraphicFramePr>
        <p:xfrm>
          <a:off x="1088096" y="1283285"/>
          <a:ext cx="10014965" cy="4297062"/>
        </p:xfrm>
        <a:graphic>
          <a:graphicData uri="http://schemas.openxmlformats.org/drawingml/2006/table">
            <a:tbl>
              <a:tblPr firstRow="1" bandRow="1">
                <a:tableStyleId>{793D81CF-94F2-401A-BA57-92F5A7B2D0C5}</a:tableStyleId>
              </a:tblPr>
              <a:tblGrid>
                <a:gridCol w="2957971">
                  <a:extLst>
                    <a:ext uri="{9D8B030D-6E8A-4147-A177-3AD203B41FA5}">
                      <a16:colId xmlns:a16="http://schemas.microsoft.com/office/drawing/2014/main" val="20000"/>
                    </a:ext>
                  </a:extLst>
                </a:gridCol>
                <a:gridCol w="7056994">
                  <a:extLst>
                    <a:ext uri="{9D8B030D-6E8A-4147-A177-3AD203B41FA5}">
                      <a16:colId xmlns:a16="http://schemas.microsoft.com/office/drawing/2014/main" val="20001"/>
                    </a:ext>
                  </a:extLst>
                </a:gridCol>
              </a:tblGrid>
              <a:tr h="498380">
                <a:tc>
                  <a:txBody>
                    <a:bodyPr/>
                    <a:lstStyle/>
                    <a:p>
                      <a:r>
                        <a:rPr lang="en-US" sz="1800" dirty="0"/>
                        <a:t>EPA Grant</a:t>
                      </a:r>
                      <a:endParaRPr lang="en-US" sz="1800" dirty="0">
                        <a:latin typeface="Arial" panose="020B0604020202020204" pitchFamily="34" charset="0"/>
                        <a:cs typeface="Arial" panose="020B0604020202020204" pitchFamily="34" charset="0"/>
                      </a:endParaRPr>
                    </a:p>
                  </a:txBody>
                  <a:tcPr marL="80593" marR="80593" marT="73858" marB="73858"/>
                </a:tc>
                <a:tc>
                  <a:txBody>
                    <a:bodyPr/>
                    <a:lstStyle/>
                    <a:p>
                      <a:r>
                        <a:rPr lang="en-US" sz="1800" dirty="0"/>
                        <a:t>Amount and Application</a:t>
                      </a:r>
                      <a:endParaRPr lang="en-US" sz="1800" dirty="0">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0"/>
                  </a:ext>
                </a:extLst>
              </a:tr>
              <a:tr h="652673">
                <a:tc>
                  <a:txBody>
                    <a:bodyPr/>
                    <a:lstStyle/>
                    <a:p>
                      <a:pPr>
                        <a:spcBef>
                          <a:spcPts val="600"/>
                        </a:spcBef>
                        <a:spcAft>
                          <a:spcPts val="600"/>
                        </a:spcAft>
                      </a:pPr>
                      <a:r>
                        <a:rPr lang="en-US" sz="1400" dirty="0"/>
                        <a:t>Community-wide</a:t>
                      </a:r>
                      <a:r>
                        <a:rPr lang="en-US" sz="1400" baseline="0" dirty="0"/>
                        <a:t> assessment grant</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kern="1200" dirty="0"/>
                        <a:t>$500 k </a:t>
                      </a:r>
                      <a:r>
                        <a:rPr lang="en-US" sz="1400" baseline="0" dirty="0"/>
                        <a:t>–</a:t>
                      </a:r>
                      <a:r>
                        <a:rPr lang="en-US" sz="1400" kern="1200" baseline="0" dirty="0"/>
                        <a:t> </a:t>
                      </a:r>
                      <a:r>
                        <a:rPr lang="en-US" sz="1400" baseline="0" dirty="0"/>
                        <a:t>assessing properties, conducting redevelopment planning, and engaging in community outreach activities - </a:t>
                      </a:r>
                      <a:r>
                        <a:rPr lang="en-US" sz="1400" b="1" baseline="0" dirty="0"/>
                        <a:t>Due December 1, 2021</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1"/>
                  </a:ext>
                </a:extLst>
              </a:tr>
              <a:tr h="400194">
                <a:tc>
                  <a:txBody>
                    <a:bodyPr/>
                    <a:lstStyle/>
                    <a:p>
                      <a:pPr>
                        <a:spcBef>
                          <a:spcPts val="600"/>
                        </a:spcBef>
                        <a:spcAft>
                          <a:spcPts val="600"/>
                        </a:spcAft>
                      </a:pPr>
                      <a:r>
                        <a:rPr lang="en-US" sz="1400" dirty="0"/>
                        <a:t>Cleanup grant</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$650k</a:t>
                      </a:r>
                      <a:r>
                        <a:rPr lang="en-US" sz="1400" baseline="0" dirty="0"/>
                        <a:t> – funding for cleanup activities / multiple sites - </a:t>
                      </a:r>
                      <a:r>
                        <a:rPr lang="en-US" sz="1400" b="1" baseline="0" dirty="0"/>
                        <a:t>Due December 1, 2021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2"/>
                  </a:ext>
                </a:extLst>
              </a:tr>
              <a:tr h="652673">
                <a:tc>
                  <a:txBody>
                    <a:bodyPr/>
                    <a:lstStyle/>
                    <a:p>
                      <a:pPr marL="0" algn="l" defTabSz="914400" rtl="0" eaLnBrk="1" latinLnBrk="0" hangingPunct="1">
                        <a:spcBef>
                          <a:spcPts val="600"/>
                        </a:spcBef>
                        <a:spcAft>
                          <a:spcPts val="600"/>
                        </a:spcAft>
                      </a:pPr>
                      <a:r>
                        <a:rPr lang="en-US" sz="1400" kern="1200" dirty="0"/>
                        <a:t>Coalition assessment grant</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$1 M </a:t>
                      </a:r>
                      <a:r>
                        <a:rPr lang="en-US" sz="1400" baseline="0" dirty="0"/>
                        <a:t> – funding to three or more entities to conduct assessment grant activities within their defined area (Cant be lead by a Non- Profit) - </a:t>
                      </a:r>
                      <a:r>
                        <a:rPr lang="en-US" sz="1400" b="1" baseline="0" dirty="0"/>
                        <a:t>Next Round Fall 2022</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985052618"/>
                  </a:ext>
                </a:extLst>
              </a:tr>
              <a:tr h="652673">
                <a:tc>
                  <a:txBody>
                    <a:bodyPr/>
                    <a:lstStyle/>
                    <a:p>
                      <a:pPr marL="0" algn="l" defTabSz="914400" rtl="0" eaLnBrk="1" latinLnBrk="0" hangingPunct="1">
                        <a:spcBef>
                          <a:spcPts val="600"/>
                        </a:spcBef>
                        <a:spcAft>
                          <a:spcPts val="600"/>
                        </a:spcAft>
                      </a:pPr>
                      <a:r>
                        <a:rPr lang="en-US" sz="1400" kern="1200" dirty="0"/>
                        <a:t>Multi-purpose grant</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Up</a:t>
                      </a:r>
                      <a:r>
                        <a:rPr lang="en-US" sz="1400" baseline="0" dirty="0"/>
                        <a:t> to </a:t>
                      </a:r>
                      <a:r>
                        <a:rPr lang="en-US" sz="1400" dirty="0"/>
                        <a:t>$800k – provide funding to conduct a range of eligible activities (planning</a:t>
                      </a:r>
                      <a:r>
                        <a:rPr lang="en-US" sz="1400" baseline="0" dirty="0"/>
                        <a:t>/assessment/remediation) </a:t>
                      </a:r>
                      <a:r>
                        <a:rPr lang="en-US" sz="1400" dirty="0"/>
                        <a:t>at one or more brownfield sites </a:t>
                      </a:r>
                      <a:r>
                        <a:rPr lang="en-US" sz="1400" baseline="0" dirty="0"/>
                        <a:t>-</a:t>
                      </a:r>
                      <a:r>
                        <a:rPr kumimoji="0" lang="en-US" sz="1400" b="1" i="0" u="none" strike="noStrike" kern="1200" cap="none" spc="0" normalizeH="0" baseline="0" noProof="0" dirty="0">
                          <a:ln>
                            <a:noFill/>
                          </a:ln>
                          <a:solidFill>
                            <a:srgbClr val="5C6266"/>
                          </a:solidFill>
                          <a:effectLst/>
                          <a:uLnTx/>
                          <a:uFillTx/>
                          <a:latin typeface="+mn-lt"/>
                          <a:ea typeface="+mn-ea"/>
                          <a:cs typeface="+mn-cs"/>
                        </a:rPr>
                        <a:t>Next Round Fall 2022</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239481255"/>
                  </a:ext>
                </a:extLst>
              </a:tr>
              <a:tr h="652673">
                <a:tc>
                  <a:txBody>
                    <a:bodyPr/>
                    <a:lstStyle/>
                    <a:p>
                      <a:pPr>
                        <a:spcBef>
                          <a:spcPts val="600"/>
                        </a:spcBef>
                        <a:spcAft>
                          <a:spcPts val="600"/>
                        </a:spcAft>
                      </a:pPr>
                      <a:r>
                        <a:rPr lang="en-US" sz="1400" dirty="0"/>
                        <a:t>Revolving loan fund</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Up to </a:t>
                      </a:r>
                      <a:r>
                        <a:rPr lang="en-US" sz="1400" kern="1200" dirty="0"/>
                        <a:t>$1 million </a:t>
                      </a:r>
                      <a:r>
                        <a:rPr lang="en-US" sz="1400" baseline="0" dirty="0"/>
                        <a:t>– enable recipients to make subgrants and low interest loans for cleanup activities - </a:t>
                      </a:r>
                      <a:r>
                        <a:rPr lang="en-US" sz="1400" b="1" baseline="0" dirty="0"/>
                        <a:t>Due December 1, 2021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3"/>
                  </a:ext>
                </a:extLst>
              </a:tr>
              <a:tr h="652673">
                <a:tc>
                  <a:txBody>
                    <a:bodyPr/>
                    <a:lstStyle/>
                    <a:p>
                      <a:pPr>
                        <a:spcBef>
                          <a:spcPts val="600"/>
                        </a:spcBef>
                        <a:spcAft>
                          <a:spcPts val="600"/>
                        </a:spcAft>
                      </a:pPr>
                      <a:r>
                        <a:rPr lang="en-US" sz="1400" dirty="0"/>
                        <a:t>Job Training</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$200k – funding for the recruitment, training, and placement of local residents in environmental technician occupations. </a:t>
                      </a:r>
                      <a:r>
                        <a:rPr lang="en-US" sz="1400" b="1" dirty="0"/>
                        <a:t>Next Round Fall 2022 </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B75A0B9B-DAC4-4B85-87E5-7477B84D49AC}"/>
              </a:ext>
            </a:extLst>
          </p:cNvPr>
          <p:cNvPicPr>
            <a:picLocks noChangeAspect="1"/>
          </p:cNvPicPr>
          <p:nvPr/>
        </p:nvPicPr>
        <p:blipFill>
          <a:blip r:embed="rId3"/>
          <a:stretch>
            <a:fillRect/>
          </a:stretch>
        </p:blipFill>
        <p:spPr>
          <a:xfrm>
            <a:off x="10920536" y="-93767"/>
            <a:ext cx="1080120" cy="1074495"/>
          </a:xfrm>
          <a:prstGeom prst="rect">
            <a:avLst/>
          </a:prstGeom>
        </p:spPr>
      </p:pic>
    </p:spTree>
    <p:extLst>
      <p:ext uri="{BB962C8B-B14F-4D97-AF65-F5344CB8AC3E}">
        <p14:creationId xmlns:p14="http://schemas.microsoft.com/office/powerpoint/2010/main" val="614519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392" y="67456"/>
            <a:ext cx="10944375" cy="805843"/>
          </a:xfrm>
        </p:spPr>
        <p:txBody>
          <a:bodyPr>
            <a:normAutofit fontScale="90000"/>
          </a:bodyPr>
          <a:lstStyle/>
          <a:p>
            <a:pPr>
              <a:lnSpc>
                <a:spcPts val="3000"/>
              </a:lnSpc>
            </a:pPr>
            <a:r>
              <a:rPr lang="en-US" dirty="0">
                <a:solidFill>
                  <a:srgbClr val="193661"/>
                </a:solidFill>
              </a:rPr>
              <a:t>Assessment, Cleanup, and Redevelopment Process Pulling it all together – Environmental Due Diligence/Remediation</a:t>
            </a:r>
          </a:p>
        </p:txBody>
      </p:sp>
      <p:pic>
        <p:nvPicPr>
          <p:cNvPr id="21" name="Picture Placeholder 20">
            <a:extLst>
              <a:ext uri="{FF2B5EF4-FFF2-40B4-BE49-F238E27FC236}">
                <a16:creationId xmlns:a16="http://schemas.microsoft.com/office/drawing/2014/main" id="{36E5B311-A117-4B06-84B8-00AF10BCAD5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455" b="11455"/>
          <a:stretch/>
        </p:blipFill>
        <p:spPr/>
      </p:pic>
      <p:pic>
        <p:nvPicPr>
          <p:cNvPr id="9" name="Picture 8">
            <a:extLst>
              <a:ext uri="{FF2B5EF4-FFF2-40B4-BE49-F238E27FC236}">
                <a16:creationId xmlns:a16="http://schemas.microsoft.com/office/drawing/2014/main" id="{C013E0DC-422B-47A9-B1CA-17FF216E8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664" y="1124744"/>
            <a:ext cx="4032448" cy="5379966"/>
          </a:xfrm>
          <a:prstGeom prst="rect">
            <a:avLst/>
          </a:prstGeom>
        </p:spPr>
      </p:pic>
    </p:spTree>
    <p:extLst>
      <p:ext uri="{BB962C8B-B14F-4D97-AF65-F5344CB8AC3E}">
        <p14:creationId xmlns:p14="http://schemas.microsoft.com/office/powerpoint/2010/main" val="272993528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JUNK\gasStati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3024716"/>
            <a:ext cx="12191996" cy="3833283"/>
          </a:xfrm>
          <a:prstGeom prst="rect">
            <a:avLst/>
          </a:prstGeom>
          <a:noFill/>
          <a:ln cap="flat">
            <a:noFill/>
          </a:ln>
        </p:spPr>
      </p:pic>
      <p:pic>
        <p:nvPicPr>
          <p:cNvPr id="3" name="Picture 2" descr="http://www.doh.state.fl.us/planning_eval/vital_statistics/Medical_Symb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38515" y="1155576"/>
            <a:ext cx="3729066" cy="2675606"/>
          </a:xfrm>
          <a:prstGeom prst="rect">
            <a:avLst/>
          </a:prstGeom>
          <a:noFill/>
          <a:ln cap="flat">
            <a:noFill/>
          </a:ln>
        </p:spPr>
      </p:pic>
      <p:sp>
        <p:nvSpPr>
          <p:cNvPr id="4" name="Title 9"/>
          <p:cNvSpPr txBox="1">
            <a:spLocks noGrp="1"/>
          </p:cNvSpPr>
          <p:nvPr>
            <p:ph type="title"/>
          </p:nvPr>
        </p:nvSpPr>
        <p:spPr>
          <a:xfrm>
            <a:off x="623810" y="1"/>
            <a:ext cx="10944375" cy="908720"/>
          </a:xfrm>
        </p:spPr>
        <p:txBody>
          <a:bodyPr>
            <a:normAutofit/>
          </a:bodyPr>
          <a:lstStyle/>
          <a:p>
            <a:pPr lvl="0"/>
            <a:r>
              <a:rPr lang="en-US" b="0" dirty="0">
                <a:solidFill>
                  <a:srgbClr val="193661"/>
                </a:solidFill>
              </a:rPr>
              <a:t>What are Healthfields ? </a:t>
            </a:r>
          </a:p>
        </p:txBody>
      </p:sp>
      <p:sp>
        <p:nvSpPr>
          <p:cNvPr id="5" name="Content Placeholder 10"/>
          <p:cNvSpPr txBox="1">
            <a:spLocks noGrp="1"/>
          </p:cNvSpPr>
          <p:nvPr>
            <p:ph idx="1"/>
          </p:nvPr>
        </p:nvSpPr>
        <p:spPr>
          <a:xfrm>
            <a:off x="500852" y="1155576"/>
            <a:ext cx="8207885" cy="4793704"/>
          </a:xfrm>
        </p:spPr>
        <p:txBody>
          <a:bodyPr/>
          <a:lstStyle>
            <a:lvl1pPr marL="284158" marR="0" lvl="0" indent="-284158" algn="l" defTabSz="914400" rtl="0" fontAlgn="auto" hangingPunct="1">
              <a:lnSpc>
                <a:spcPct val="90000"/>
              </a:lnSpc>
              <a:spcBef>
                <a:spcPts val="1000"/>
              </a:spcBef>
              <a:spcAft>
                <a:spcPts val="0"/>
              </a:spcAft>
              <a:buClr>
                <a:srgbClr val="333C42"/>
              </a:buClr>
              <a:buSzPct val="90000"/>
              <a:buFont typeface="Arial" pitchFamily="34"/>
              <a:buChar char="&gt;"/>
              <a:tabLst/>
              <a:defRPr lang="en-US" sz="2400" b="0" i="0" u="none" strike="noStrike" kern="1200" cap="none" spc="0" baseline="0">
                <a:solidFill>
                  <a:srgbClr val="333C42"/>
                </a:solidFill>
                <a:uFillTx/>
                <a:latin typeface="Arial" pitchFamily="34"/>
                <a:cs typeface="Arial" pitchFamily="34"/>
              </a:defRPr>
            </a:lvl1pPr>
            <a:lvl2pPr marL="685800" marR="0" lvl="1" indent="-288922" algn="l" defTabSz="914400" rtl="0" fontAlgn="auto" hangingPunct="1">
              <a:lnSpc>
                <a:spcPct val="90000"/>
              </a:lnSpc>
              <a:spcBef>
                <a:spcPts val="500"/>
              </a:spcBef>
              <a:spcAft>
                <a:spcPts val="0"/>
              </a:spcAft>
              <a:buClr>
                <a:srgbClr val="333C42"/>
              </a:buClr>
              <a:buSzPct val="95000"/>
              <a:buFont typeface="Arial" pitchFamily="34"/>
              <a:buChar char="–"/>
              <a:tabLst/>
              <a:defRPr lang="en-US" sz="2400" b="0" i="0" u="none" strike="noStrike" kern="1200" cap="none" spc="0" baseline="0">
                <a:solidFill>
                  <a:srgbClr val="333C42"/>
                </a:solidFill>
                <a:uFillTx/>
                <a:latin typeface="Arial" pitchFamily="34"/>
                <a:cs typeface="Arial" pitchFamily="34"/>
              </a:defRPr>
            </a:lvl2pPr>
            <a:lvl3pPr marL="1143000" marR="0" lvl="2" indent="-228600" algn="l" defTabSz="914400" rtl="0" fontAlgn="auto" hangingPunct="1">
              <a:lnSpc>
                <a:spcPct val="90000"/>
              </a:lnSpc>
              <a:spcBef>
                <a:spcPts val="500"/>
              </a:spcBef>
              <a:spcAft>
                <a:spcPts val="0"/>
              </a:spcAft>
              <a:buClr>
                <a:srgbClr val="333C42"/>
              </a:buClr>
              <a:buSzPct val="90000"/>
              <a:buFont typeface="Courier New" pitchFamily="49"/>
              <a:buChar char="o"/>
              <a:tabLst/>
              <a:defRPr lang="en-US" sz="2000" b="0" i="0" u="none" strike="noStrike" kern="1200" cap="none" spc="0" baseline="0">
                <a:solidFill>
                  <a:srgbClr val="333C42"/>
                </a:solidFill>
                <a:uFillTx/>
                <a:latin typeface="Arial" pitchFamily="34"/>
                <a:cs typeface="Arial" pitchFamily="34"/>
              </a:defRPr>
            </a:lvl3pPr>
            <a:lvl4pPr marL="1600200" marR="0" lvl="3" indent="-228600" algn="l" defTabSz="914400" rtl="0" fontAlgn="auto" hangingPunct="1">
              <a:lnSpc>
                <a:spcPct val="90000"/>
              </a:lnSpc>
              <a:spcBef>
                <a:spcPts val="500"/>
              </a:spcBef>
              <a:spcAft>
                <a:spcPts val="0"/>
              </a:spcAft>
              <a:buClr>
                <a:srgbClr val="333C42"/>
              </a:buClr>
              <a:buSzPct val="100000"/>
              <a:buFont typeface="Arial" pitchFamily="34"/>
              <a:buChar char="&gt;"/>
              <a:tabLst/>
              <a:defRPr lang="en-US" sz="1800" b="0" i="0" u="none" strike="noStrike" kern="1200" cap="none" spc="0" baseline="0">
                <a:solidFill>
                  <a:srgbClr val="333C42"/>
                </a:solidFill>
                <a:uFillTx/>
                <a:latin typeface="Arial" pitchFamily="34"/>
                <a:cs typeface="Arial" pitchFamily="34"/>
              </a:defRPr>
            </a:lvl4pPr>
            <a:lvl5pPr marL="2057400" marR="0" lvl="4" indent="-228600" algn="l" defTabSz="914400" rtl="0" fontAlgn="auto" hangingPunct="1">
              <a:lnSpc>
                <a:spcPct val="90000"/>
              </a:lnSpc>
              <a:spcBef>
                <a:spcPts val="500"/>
              </a:spcBef>
              <a:spcAft>
                <a:spcPts val="0"/>
              </a:spcAft>
              <a:buClr>
                <a:srgbClr val="333C42"/>
              </a:buClr>
              <a:buSzPct val="100000"/>
              <a:buFont typeface="Arial" pitchFamily="34"/>
              <a:buChar char="&gt;"/>
              <a:tabLst/>
              <a:defRPr lang="en-US" sz="1600" b="0" i="0" u="none" strike="noStrike" kern="1200" cap="none" spc="0" baseline="0">
                <a:solidFill>
                  <a:srgbClr val="333C42"/>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“Brownfields to Healthfields B2H”  - </a:t>
            </a:r>
            <a:r>
              <a:rPr lang="en-US" sz="1800" dirty="0"/>
              <a:t>refers to the transformation of Brownfields sites into viable projects that improve access to health and healthcare of the community through brownfields redevelopment, principals, tools, and resources.  </a:t>
            </a:r>
          </a:p>
          <a:p>
            <a:r>
              <a:rPr lang="en-US" sz="1800" b="1" dirty="0"/>
              <a:t>Healthfields Redevelopment </a:t>
            </a:r>
            <a:r>
              <a:rPr lang="en-US" sz="1800" dirty="0"/>
              <a:t>has the potential to improve local access to care and reduce health disparities through redevelopment.  </a:t>
            </a:r>
          </a:p>
          <a:p>
            <a:endParaRPr lang="en-US" sz="1800" dirty="0"/>
          </a:p>
        </p:txBody>
      </p:sp>
      <p:sp>
        <p:nvSpPr>
          <p:cNvPr id="6" name="Rounded Rectangle 7"/>
          <p:cNvSpPr/>
          <p:nvPr/>
        </p:nvSpPr>
        <p:spPr>
          <a:xfrm>
            <a:off x="922351" y="3552428"/>
            <a:ext cx="7213601" cy="638178"/>
          </a:xfrm>
          <a:custGeom>
            <a:avLst>
              <a:gd name="f0" fmla="val 240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3CB4E7"/>
          </a:solidFill>
          <a:ln w="12701" cap="flat">
            <a:solidFill>
              <a:srgbClr val="FFFFFF"/>
            </a:solidFill>
            <a:prstDash val="solid"/>
            <a:miter/>
          </a:ln>
          <a:effectLst>
            <a:outerShdw dir="162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1" u="none" strike="noStrike" kern="1200" cap="none" spc="0" normalizeH="0" baseline="0" noProof="0" dirty="0">
                <a:ln>
                  <a:noFill/>
                </a:ln>
                <a:solidFill>
                  <a:srgbClr val="FFFFFF"/>
                </a:solidFill>
                <a:effectLst/>
                <a:uLnTx/>
                <a:uFillTx/>
                <a:latin typeface="Arial" pitchFamily="34"/>
                <a:ea typeface="+mn-ea"/>
                <a:cs typeface="Arial" pitchFamily="34"/>
              </a:rPr>
              <a:t>Healthfields</a:t>
            </a:r>
            <a:r>
              <a:rPr kumimoji="0" lang="en-US" sz="1800" b="0" i="0" u="none" strike="noStrike" kern="1200" cap="none" spc="0" normalizeH="0" baseline="0" noProof="0" dirty="0">
                <a:ln>
                  <a:noFill/>
                </a:ln>
                <a:solidFill>
                  <a:srgbClr val="FFFFFF"/>
                </a:solidFill>
                <a:effectLst/>
                <a:uLnTx/>
                <a:uFillTx/>
                <a:latin typeface="Arial" pitchFamily="34"/>
                <a:ea typeface="+mn-ea"/>
                <a:cs typeface="Arial" pitchFamily="34"/>
              </a:rPr>
              <a:t> is the broader strategy of improving access to health and healthcare through brownfields redevelopment</a:t>
            </a:r>
          </a:p>
        </p:txBody>
      </p:sp>
    </p:spTree>
    <p:extLst>
      <p:ext uri="{BB962C8B-B14F-4D97-AF65-F5344CB8AC3E}">
        <p14:creationId xmlns:p14="http://schemas.microsoft.com/office/powerpoint/2010/main" val="3215388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2509" y="1"/>
            <a:ext cx="11969578" cy="898012"/>
          </a:xfrm>
        </p:spPr>
        <p:txBody>
          <a:bodyPr>
            <a:normAutofit/>
          </a:bodyPr>
          <a:lstStyle/>
          <a:p>
            <a:r>
              <a:rPr lang="en-US" dirty="0"/>
              <a:t>Successful Brownfields/Healthfields Projects Address </a:t>
            </a:r>
            <a:br>
              <a:rPr lang="en-US" dirty="0"/>
            </a:br>
            <a:r>
              <a:rPr lang="en-US" dirty="0"/>
              <a:t>Environmental Justice Concerns </a:t>
            </a:r>
          </a:p>
        </p:txBody>
      </p:sp>
      <p:sp>
        <p:nvSpPr>
          <p:cNvPr id="6" name="Content Placeholder 5"/>
          <p:cNvSpPr>
            <a:spLocks noGrp="1"/>
          </p:cNvSpPr>
          <p:nvPr>
            <p:ph idx="1"/>
          </p:nvPr>
        </p:nvSpPr>
        <p:spPr>
          <a:xfrm>
            <a:off x="623889" y="1155699"/>
            <a:ext cx="6847830" cy="5467523"/>
          </a:xfrm>
        </p:spPr>
        <p:txBody>
          <a:bodyPr>
            <a:normAutofit/>
          </a:bodyPr>
          <a:lstStyle/>
          <a:p>
            <a:r>
              <a:rPr lang="en-US" dirty="0"/>
              <a:t>   Environmental Justice</a:t>
            </a:r>
          </a:p>
          <a:p>
            <a:pPr lvl="1"/>
            <a:r>
              <a:rPr lang="en-US" b="1" i="1" dirty="0"/>
              <a:t>Environmental Justice is the fair treatment and meaningful involvement of all people regardless of race, color, culture, national origin, income, and educational levels with respect to the development, implementation, and enforcement of protective environmental laws, regulations, and policies....</a:t>
            </a:r>
          </a:p>
          <a:p>
            <a:pPr lvl="2"/>
            <a:r>
              <a:rPr lang="en-US" i="1" dirty="0"/>
              <a:t>Disproportionate Negative Environmental Impacts </a:t>
            </a:r>
          </a:p>
          <a:p>
            <a:pPr lvl="2"/>
            <a:r>
              <a:rPr lang="en-US" i="1" dirty="0"/>
              <a:t>Disproportionate Health Disparities </a:t>
            </a:r>
          </a:p>
          <a:p>
            <a:pPr lvl="2"/>
            <a:r>
              <a:rPr lang="en-US" i="1" dirty="0"/>
              <a:t>End Uses not found in more affluent Communities </a:t>
            </a:r>
          </a:p>
          <a:p>
            <a:pPr lvl="1"/>
            <a:r>
              <a:rPr lang="en-US" dirty="0"/>
              <a:t>Brownfields and Healthfields Redevelopment are tools to reverse negative environmental impacts and provide positive steps to provide access to Health and Health Care and to remove Contamination in Environmentally Overburdened communities….</a:t>
            </a:r>
          </a:p>
          <a:p>
            <a:pPr lvl="1"/>
            <a:r>
              <a:rPr lang="en-US" dirty="0"/>
              <a:t>Removes contamination and provide health-related end uses to improve access and reduce health disparities. </a:t>
            </a:r>
          </a:p>
          <a:p>
            <a:pPr lvl="1"/>
            <a:r>
              <a:rPr lang="en-US" dirty="0"/>
              <a:t>Brownfields/Environmental Justice/Healthfields Grants, Incentives and Strategies are a powerful Equitable development tool. </a:t>
            </a:r>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58371" y="3961405"/>
            <a:ext cx="3364401" cy="2173100"/>
          </a:xfrm>
          <a:prstGeom prst="rect">
            <a:avLst/>
          </a:prstGeom>
          <a:solidFill>
            <a:srgbClr val="009B48"/>
          </a:solidFill>
          <a:ln w="15875">
            <a:solidFill>
              <a:schemeClr val="bg1"/>
            </a:solidFill>
            <a:miter lim="800000"/>
            <a:headEnd/>
            <a:tailEnd/>
          </a:ln>
          <a:effec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58371" y="1360982"/>
            <a:ext cx="3295389" cy="1839625"/>
          </a:xfrm>
          <a:prstGeom prst="rect">
            <a:avLst/>
          </a:prstGeom>
          <a:solidFill>
            <a:srgbClr val="009B48"/>
          </a:solidFill>
          <a:ln w="15875">
            <a:solidFill>
              <a:schemeClr val="bg1"/>
            </a:solidFill>
            <a:miter lim="800000"/>
            <a:headEnd/>
            <a:tailEnd/>
          </a:ln>
          <a:effectLst/>
        </p:spPr>
      </p:pic>
    </p:spTree>
    <p:extLst>
      <p:ext uri="{BB962C8B-B14F-4D97-AF65-F5344CB8AC3E}">
        <p14:creationId xmlns:p14="http://schemas.microsoft.com/office/powerpoint/2010/main" val="11048657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67" y="0"/>
            <a:ext cx="10944375" cy="883133"/>
          </a:xfrm>
        </p:spPr>
        <p:txBody>
          <a:bodyPr>
            <a:normAutofit/>
          </a:bodyPr>
          <a:lstStyle/>
          <a:p>
            <a:r>
              <a:rPr lang="en-US" dirty="0"/>
              <a:t>Equitable Development Concerns </a:t>
            </a:r>
          </a:p>
        </p:txBody>
      </p:sp>
      <p:sp>
        <p:nvSpPr>
          <p:cNvPr id="6" name="Content Placeholder 5"/>
          <p:cNvSpPr>
            <a:spLocks noGrp="1"/>
          </p:cNvSpPr>
          <p:nvPr>
            <p:ph idx="1"/>
          </p:nvPr>
        </p:nvSpPr>
        <p:spPr>
          <a:xfrm>
            <a:off x="623888" y="1155700"/>
            <a:ext cx="7350339" cy="5288232"/>
          </a:xfrm>
        </p:spPr>
        <p:txBody>
          <a:bodyPr>
            <a:normAutofit lnSpcReduction="10000"/>
          </a:bodyPr>
          <a:lstStyle/>
          <a:p>
            <a:r>
              <a:rPr lang="en-US" dirty="0"/>
              <a:t>Equitable Development  Concerns </a:t>
            </a:r>
          </a:p>
          <a:p>
            <a:pPr lvl="1"/>
            <a:r>
              <a:rPr lang="en-US" i="1" dirty="0"/>
              <a:t>Equitable development is an approach for meeting the needs of underserved communities through policies and programs that reduce disparities while fostering places that are healthy and vibrant.</a:t>
            </a:r>
            <a:r>
              <a:rPr lang="en-US" dirty="0"/>
              <a:t> </a:t>
            </a:r>
            <a:r>
              <a:rPr lang="en-US" b="1" i="1" dirty="0"/>
              <a:t>It is increasingly considered an effective placed-based action for creating strong and livable communities.</a:t>
            </a:r>
          </a:p>
          <a:p>
            <a:pPr lvl="1"/>
            <a:r>
              <a:rPr lang="en-US" i="1" dirty="0"/>
              <a:t>‘Gentrification commonly refers to 'the process of neighborhood change that occurs as places of lower real estate value are transformed into places of higher real estate value.’ </a:t>
            </a:r>
          </a:p>
          <a:p>
            <a:pPr lvl="1"/>
            <a:r>
              <a:rPr lang="en-US" dirty="0"/>
              <a:t>What does Equitable development look like –</a:t>
            </a:r>
          </a:p>
          <a:p>
            <a:pPr lvl="2"/>
            <a:r>
              <a:rPr lang="en-US" dirty="0"/>
              <a:t>Projects that are  “Beyond Buy-In” and are Community Lead or Driven </a:t>
            </a:r>
          </a:p>
          <a:p>
            <a:pPr lvl="2"/>
            <a:r>
              <a:rPr lang="en-US" dirty="0"/>
              <a:t>Project extends to beyond the usual players </a:t>
            </a:r>
          </a:p>
          <a:p>
            <a:pPr lvl="2"/>
            <a:r>
              <a:rPr lang="en-US" dirty="0"/>
              <a:t>Project Provides direct and  peripheral benefits to the community </a:t>
            </a:r>
          </a:p>
          <a:p>
            <a:pPr lvl="2"/>
            <a:r>
              <a:rPr lang="en-US" dirty="0"/>
              <a:t>Projects that are community driven and </a:t>
            </a:r>
            <a:r>
              <a:rPr lang="en-US" b="1" dirty="0"/>
              <a:t>do not lead to displacement .</a:t>
            </a:r>
          </a:p>
          <a:p>
            <a:pPr lvl="2"/>
            <a:r>
              <a:rPr lang="en-US" dirty="0"/>
              <a:t>Projects that  lead to wholistic  improvements  to the natural and built environments and can begin to reverse years and years of environmental  injustice and resulting health disparities . </a:t>
            </a:r>
          </a:p>
          <a:p>
            <a:pPr lvl="2">
              <a:buClr>
                <a:srgbClr val="8A9298"/>
              </a:buClr>
            </a:pPr>
            <a:r>
              <a:rPr lang="en-US" dirty="0"/>
              <a:t>Community Benefit Agreement </a:t>
            </a:r>
          </a:p>
          <a:p>
            <a:pPr lvl="1"/>
            <a:endParaRPr lang="en-US" dirty="0"/>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172001" y="1155700"/>
            <a:ext cx="3395766" cy="2020612"/>
          </a:xfrm>
          <a:prstGeom prst="rect">
            <a:avLst/>
          </a:prstGeom>
        </p:spPr>
      </p:pic>
      <p:pic>
        <p:nvPicPr>
          <p:cNvPr id="3" name="Picture 2">
            <a:extLst>
              <a:ext uri="{FF2B5EF4-FFF2-40B4-BE49-F238E27FC236}">
                <a16:creationId xmlns:a16="http://schemas.microsoft.com/office/drawing/2014/main" id="{80366ADC-E607-450A-8EA3-6AF488BC6A29}"/>
              </a:ext>
            </a:extLst>
          </p:cNvPr>
          <p:cNvPicPr>
            <a:picLocks noChangeAspect="1"/>
          </p:cNvPicPr>
          <p:nvPr/>
        </p:nvPicPr>
        <p:blipFill>
          <a:blip r:embed="rId3"/>
          <a:stretch>
            <a:fillRect/>
          </a:stretch>
        </p:blipFill>
        <p:spPr>
          <a:xfrm>
            <a:off x="8172001" y="4277421"/>
            <a:ext cx="3395766" cy="1719221"/>
          </a:xfrm>
          <a:prstGeom prst="rect">
            <a:avLst/>
          </a:prstGeom>
        </p:spPr>
      </p:pic>
      <p:sp>
        <p:nvSpPr>
          <p:cNvPr id="4" name="TextBox 3">
            <a:extLst>
              <a:ext uri="{FF2B5EF4-FFF2-40B4-BE49-F238E27FC236}">
                <a16:creationId xmlns:a16="http://schemas.microsoft.com/office/drawing/2014/main" id="{F2D8C148-826D-41BC-A9B2-157EC5D88D0C}"/>
              </a:ext>
            </a:extLst>
          </p:cNvPr>
          <p:cNvSpPr txBox="1"/>
          <p:nvPr/>
        </p:nvSpPr>
        <p:spPr>
          <a:xfrm>
            <a:off x="7760043" y="3358523"/>
            <a:ext cx="3716399" cy="646331"/>
          </a:xfrm>
          <a:prstGeom prst="rect">
            <a:avLst/>
          </a:prstGeom>
          <a:noFill/>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C6266"/>
                </a:solidFill>
                <a:effectLst/>
                <a:uLnTx/>
                <a:uFillTx/>
                <a:latin typeface="Calibri" pitchFamily="34" charset="0"/>
                <a:ea typeface="+mn-ea"/>
                <a:cs typeface="Arial" charset="0"/>
              </a:rPr>
              <a:t>“If you are not at the table you are on the menu ”</a:t>
            </a:r>
          </a:p>
        </p:txBody>
      </p:sp>
    </p:spTree>
    <p:extLst>
      <p:ext uri="{BB962C8B-B14F-4D97-AF65-F5344CB8AC3E}">
        <p14:creationId xmlns:p14="http://schemas.microsoft.com/office/powerpoint/2010/main" val="2299370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74" y="1"/>
            <a:ext cx="11008014" cy="918648"/>
          </a:xfrm>
        </p:spPr>
        <p:txBody>
          <a:bodyPr/>
          <a:lstStyle/>
          <a:p>
            <a:r>
              <a:rPr lang="en-US" dirty="0"/>
              <a:t>Types of EPA  Environmental Justice Funding </a:t>
            </a:r>
          </a:p>
        </p:txBody>
      </p:sp>
      <p:graphicFrame>
        <p:nvGraphicFramePr>
          <p:cNvPr id="5" name="Content Placeholder 4"/>
          <p:cNvGraphicFramePr>
            <a:graphicFrameLocks noGrp="1"/>
          </p:cNvGraphicFramePr>
          <p:nvPr>
            <p:ph idx="1"/>
          </p:nvPr>
        </p:nvGraphicFramePr>
        <p:xfrm>
          <a:off x="1155056" y="1291566"/>
          <a:ext cx="9881885" cy="4914340"/>
        </p:xfrm>
        <a:graphic>
          <a:graphicData uri="http://schemas.openxmlformats.org/drawingml/2006/table">
            <a:tbl>
              <a:tblPr firstRow="1" bandRow="1">
                <a:tableStyleId>{793D81CF-94F2-401A-BA57-92F5A7B2D0C5}</a:tableStyleId>
              </a:tblPr>
              <a:tblGrid>
                <a:gridCol w="2829464">
                  <a:extLst>
                    <a:ext uri="{9D8B030D-6E8A-4147-A177-3AD203B41FA5}">
                      <a16:colId xmlns:a16="http://schemas.microsoft.com/office/drawing/2014/main" val="20000"/>
                    </a:ext>
                  </a:extLst>
                </a:gridCol>
                <a:gridCol w="7052421">
                  <a:extLst>
                    <a:ext uri="{9D8B030D-6E8A-4147-A177-3AD203B41FA5}">
                      <a16:colId xmlns:a16="http://schemas.microsoft.com/office/drawing/2014/main" val="20001"/>
                    </a:ext>
                  </a:extLst>
                </a:gridCol>
              </a:tblGrid>
              <a:tr h="498380">
                <a:tc>
                  <a:txBody>
                    <a:bodyPr/>
                    <a:lstStyle/>
                    <a:p>
                      <a:r>
                        <a:rPr lang="en-US" sz="1800" dirty="0"/>
                        <a:t>EPA Grant/Federal Programs </a:t>
                      </a:r>
                      <a:endParaRPr lang="en-US" sz="1800" dirty="0">
                        <a:latin typeface="Arial" panose="020B0604020202020204" pitchFamily="34" charset="0"/>
                        <a:cs typeface="Arial" panose="020B0604020202020204" pitchFamily="34" charset="0"/>
                      </a:endParaRPr>
                    </a:p>
                  </a:txBody>
                  <a:tcPr marL="80593" marR="80593" marT="73858" marB="73858"/>
                </a:tc>
                <a:tc>
                  <a:txBody>
                    <a:bodyPr/>
                    <a:lstStyle/>
                    <a:p>
                      <a:r>
                        <a:rPr lang="en-US" sz="1800" dirty="0"/>
                        <a:t>Amount and Application</a:t>
                      </a:r>
                      <a:endParaRPr lang="en-US" sz="1800" dirty="0">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0"/>
                  </a:ext>
                </a:extLst>
              </a:tr>
              <a:tr h="652673">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400" dirty="0"/>
                        <a:t>Environmental Justice Collaborative Problem-Solving (EJCPS) Cooperative Agreement Program</a:t>
                      </a:r>
                    </a:p>
                  </a:txBody>
                  <a:tcPr marL="80593" marR="80593" marT="73858" marB="73858"/>
                </a:tc>
                <a:tc>
                  <a:txBody>
                    <a:bodyPr/>
                    <a:lstStyle/>
                    <a:p>
                      <a:pPr>
                        <a:spcBef>
                          <a:spcPts val="600"/>
                        </a:spcBef>
                        <a:spcAft>
                          <a:spcPts val="600"/>
                        </a:spcAft>
                      </a:pPr>
                      <a:r>
                        <a:rPr lang="en-US" sz="1400" kern="1200" dirty="0"/>
                        <a:t>$200k </a:t>
                      </a:r>
                      <a:r>
                        <a:rPr lang="en-US" sz="1400" baseline="0" dirty="0"/>
                        <a:t>– Funds will </a:t>
                      </a:r>
                      <a:r>
                        <a:rPr lang="en-US" sz="1400" kern="1200" baseline="0" dirty="0">
                          <a:solidFill>
                            <a:schemeClr val="dk1"/>
                          </a:solidFill>
                          <a:latin typeface="+mn-lt"/>
                          <a:ea typeface="+mn-ea"/>
                          <a:cs typeface="+mn-cs"/>
                        </a:rPr>
                        <a:t>be awarded to local community-based organizations, US territories, tribes, and tribal organizations seeking to address environmental and public health concerns in local underserved communities through collaboration with other stakeholders (</a:t>
                      </a:r>
                      <a:r>
                        <a:rPr lang="en-US" sz="1400" b="1" kern="1200" baseline="0" dirty="0">
                          <a:solidFill>
                            <a:schemeClr val="dk1"/>
                          </a:solidFill>
                          <a:latin typeface="+mn-lt"/>
                          <a:ea typeface="+mn-ea"/>
                          <a:cs typeface="+mn-cs"/>
                        </a:rPr>
                        <a:t>Next Round 2022).  </a:t>
                      </a:r>
                    </a:p>
                  </a:txBody>
                  <a:tcPr marL="80593" marR="80593" marT="73858" marB="73858"/>
                </a:tc>
                <a:extLst>
                  <a:ext uri="{0D108BD9-81ED-4DB2-BD59-A6C34878D82A}">
                    <a16:rowId xmlns:a16="http://schemas.microsoft.com/office/drawing/2014/main" val="10001"/>
                  </a:ext>
                </a:extLst>
              </a:tr>
              <a:tr h="400194">
                <a:tc>
                  <a:txBody>
                    <a:bodyPr/>
                    <a:lstStyle/>
                    <a:p>
                      <a:pPr>
                        <a:spcBef>
                          <a:spcPts val="600"/>
                        </a:spcBef>
                        <a:spcAft>
                          <a:spcPts val="600"/>
                        </a:spcAft>
                      </a:pPr>
                      <a:r>
                        <a:rPr lang="en-US" sz="1400" kern="1200" dirty="0">
                          <a:solidFill>
                            <a:schemeClr val="dk1"/>
                          </a:solidFill>
                          <a:latin typeface="+mn-lt"/>
                          <a:ea typeface="+mn-ea"/>
                          <a:cs typeface="+mn-cs"/>
                        </a:rPr>
                        <a:t>State Environmental Justice Cooperative Agreement Program</a:t>
                      </a:r>
                      <a:r>
                        <a:rPr lang="en-US" sz="1800" b="0" i="0" kern="1200" dirty="0">
                          <a:solidFill>
                            <a:schemeClr val="dk1"/>
                          </a:solidFill>
                          <a:effectLst/>
                          <a:latin typeface="+mn-lt"/>
                          <a:ea typeface="+mn-ea"/>
                          <a:cs typeface="+mn-cs"/>
                        </a:rPr>
                        <a:t> </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$200k</a:t>
                      </a:r>
                      <a:r>
                        <a:rPr lang="en-US" sz="1400" baseline="0" dirty="0"/>
                        <a:t> – </a:t>
                      </a:r>
                      <a:r>
                        <a:rPr lang="en-US" sz="1400" dirty="0"/>
                        <a:t> funding to eligible entities to work collaboratively with underserved communities to understand, promote and integrate approaches to provide meaningful and measurable improvements to public health and/or the environment in under served communities (</a:t>
                      </a:r>
                      <a:r>
                        <a:rPr kumimoji="0" lang="en-US" sz="1400" b="1" i="0" u="none" strike="noStrike" kern="1200" cap="none" spc="0" normalizeH="0" baseline="0" noProof="0" dirty="0">
                          <a:ln>
                            <a:noFill/>
                          </a:ln>
                          <a:solidFill>
                            <a:srgbClr val="5C6266"/>
                          </a:solidFill>
                          <a:effectLst/>
                          <a:uLnTx/>
                          <a:uFillTx/>
                          <a:latin typeface="+mn-lt"/>
                          <a:ea typeface="+mn-ea"/>
                          <a:cs typeface="+mn-cs"/>
                        </a:rPr>
                        <a:t>Next Round 2022) .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2"/>
                  </a:ext>
                </a:extLst>
              </a:tr>
              <a:tr h="652673">
                <a:tc>
                  <a:txBody>
                    <a:bodyPr/>
                    <a:lstStyle/>
                    <a:p>
                      <a:pPr marL="0" algn="l" defTabSz="914400" rtl="0" eaLnBrk="1" latinLnBrk="0" hangingPunct="1">
                        <a:spcBef>
                          <a:spcPts val="600"/>
                        </a:spcBef>
                        <a:spcAft>
                          <a:spcPts val="600"/>
                        </a:spcAft>
                      </a:pPr>
                      <a:r>
                        <a:rPr lang="en-US" sz="1400" kern="1200" dirty="0">
                          <a:solidFill>
                            <a:schemeClr val="tx1"/>
                          </a:solidFill>
                          <a:latin typeface="Arial" panose="020B0604020202020204" pitchFamily="34" charset="0"/>
                          <a:ea typeface="+mn-ea"/>
                          <a:cs typeface="Arial" panose="020B0604020202020204" pitchFamily="34" charset="0"/>
                        </a:rPr>
                        <a:t>Environmental Justice Small Grants Program</a:t>
                      </a:r>
                    </a:p>
                  </a:txBody>
                  <a:tcPr marL="80593" marR="80593" marT="73858" marB="73858"/>
                </a:tc>
                <a:tc>
                  <a:txBody>
                    <a:bodyPr/>
                    <a:lstStyle/>
                    <a:p>
                      <a:pPr>
                        <a:spcBef>
                          <a:spcPts val="600"/>
                        </a:spcBef>
                        <a:spcAft>
                          <a:spcPts val="600"/>
                        </a:spcAft>
                      </a:pPr>
                      <a:r>
                        <a:rPr lang="en-US" sz="1400" dirty="0"/>
                        <a:t>$75K </a:t>
                      </a:r>
                      <a:r>
                        <a:rPr lang="en-US" sz="1400" baseline="0" dirty="0"/>
                        <a:t> – Program supports and empowers communities working on solutions to local environmental and public health issues. The program is designed to help communities understand and address exposure to multiple environmental harms and risks. </a:t>
                      </a:r>
                      <a:r>
                        <a:rPr kumimoji="0" lang="en-US" sz="1400" b="1" i="0" u="none" strike="noStrike" kern="1200" cap="none" spc="0" normalizeH="0" baseline="0" noProof="0" dirty="0">
                          <a:ln>
                            <a:noFill/>
                          </a:ln>
                          <a:solidFill>
                            <a:srgbClr val="5C6266"/>
                          </a:solidFill>
                          <a:effectLst/>
                          <a:uLnTx/>
                          <a:uFillTx/>
                          <a:latin typeface="+mn-lt"/>
                          <a:ea typeface="+mn-ea"/>
                          <a:cs typeface="+mn-cs"/>
                        </a:rPr>
                        <a:t>(Next Round 2022)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985052618"/>
                  </a:ext>
                </a:extLst>
              </a:tr>
              <a:tr h="652673">
                <a:tc>
                  <a:txBody>
                    <a:bodyPr/>
                    <a:lstStyle/>
                    <a:p>
                      <a:pPr marL="0" algn="l" defTabSz="914400" rtl="0" eaLnBrk="1" latinLnBrk="0" hangingPunct="1">
                        <a:spcBef>
                          <a:spcPts val="600"/>
                        </a:spcBef>
                        <a:spcAft>
                          <a:spcPts val="600"/>
                        </a:spcAft>
                      </a:pPr>
                      <a:r>
                        <a:rPr kumimoji="0" lang="en-US" sz="1400" b="0" i="0" u="none" strike="noStrike" kern="1200" cap="none" spc="0" normalizeH="0" baseline="0" noProof="0" dirty="0">
                          <a:ln>
                            <a:noFill/>
                          </a:ln>
                          <a:solidFill>
                            <a:srgbClr val="5C6266"/>
                          </a:solidFill>
                          <a:effectLst/>
                          <a:uLnTx/>
                          <a:uFillTx/>
                          <a:latin typeface="+mn-lt"/>
                          <a:ea typeface="+mn-ea"/>
                          <a:cs typeface="+mn-cs"/>
                        </a:rPr>
                        <a:t>Justice 40</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40% of Federal Investments - A whole-of-government effort to ensure that Federal agencies work with states and local communities to make good on President Biden's promise to deliver at least 40% of Federal Investments  in climate and clean energy to disadvantaged communities (</a:t>
                      </a:r>
                      <a:r>
                        <a:rPr lang="en-US" sz="1400" b="1" dirty="0"/>
                        <a:t>Monitor Regular Funding Sources and Announcements). </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239481255"/>
                  </a:ext>
                </a:extLst>
              </a:tr>
            </a:tbl>
          </a:graphicData>
        </a:graphic>
      </p:graphicFrame>
      <p:pic>
        <p:nvPicPr>
          <p:cNvPr id="6" name="Picture 5">
            <a:extLst>
              <a:ext uri="{FF2B5EF4-FFF2-40B4-BE49-F238E27FC236}">
                <a16:creationId xmlns:a16="http://schemas.microsoft.com/office/drawing/2014/main" id="{B75A0B9B-DAC4-4B85-87E5-7477B84D49AC}"/>
              </a:ext>
            </a:extLst>
          </p:cNvPr>
          <p:cNvPicPr>
            <a:picLocks noChangeAspect="1"/>
          </p:cNvPicPr>
          <p:nvPr/>
        </p:nvPicPr>
        <p:blipFill>
          <a:blip r:embed="rId2"/>
          <a:stretch>
            <a:fillRect/>
          </a:stretch>
        </p:blipFill>
        <p:spPr>
          <a:xfrm>
            <a:off x="10920536" y="-93767"/>
            <a:ext cx="1080120" cy="1074495"/>
          </a:xfrm>
          <a:prstGeom prst="rect">
            <a:avLst/>
          </a:prstGeom>
        </p:spPr>
      </p:pic>
      <p:sp>
        <p:nvSpPr>
          <p:cNvPr id="3" name="Rectangle 2">
            <a:extLst>
              <a:ext uri="{FF2B5EF4-FFF2-40B4-BE49-F238E27FC236}">
                <a16:creationId xmlns:a16="http://schemas.microsoft.com/office/drawing/2014/main" id="{021AB9F3-B80A-432F-B33C-2C811619F179}"/>
              </a:ext>
            </a:extLst>
          </p:cNvPr>
          <p:cNvSpPr/>
          <p:nvPr/>
        </p:nvSpPr>
        <p:spPr>
          <a:xfrm>
            <a:off x="3048000" y="3105835"/>
            <a:ext cx="6096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C6266"/>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98866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9"/>
          <p:cNvSpPr txBox="1">
            <a:spLocks noGrp="1"/>
          </p:cNvSpPr>
          <p:nvPr>
            <p:ph type="title"/>
          </p:nvPr>
        </p:nvSpPr>
        <p:spPr>
          <a:xfrm>
            <a:off x="548915" y="102877"/>
            <a:ext cx="11568608" cy="805843"/>
          </a:xfrm>
        </p:spPr>
        <p:txBody>
          <a:bodyPr>
            <a:noAutofit/>
          </a:bodyPr>
          <a:lstStyle/>
          <a:p>
            <a:pPr lvl="0"/>
            <a:r>
              <a:rPr lang="en-US" b="0" dirty="0">
                <a:solidFill>
                  <a:srgbClr val="193661"/>
                </a:solidFill>
              </a:rPr>
              <a:t>Why Healthfields Redevelopment ?</a:t>
            </a:r>
          </a:p>
        </p:txBody>
      </p:sp>
      <p:sp>
        <p:nvSpPr>
          <p:cNvPr id="29" name="Content Placeholder 28">
            <a:extLst>
              <a:ext uri="{FF2B5EF4-FFF2-40B4-BE49-F238E27FC236}">
                <a16:creationId xmlns:a16="http://schemas.microsoft.com/office/drawing/2014/main" id="{6BEE4AE3-09BE-3C4D-A12E-DA1197C1BA60}"/>
              </a:ext>
            </a:extLst>
          </p:cNvPr>
          <p:cNvSpPr>
            <a:spLocks noGrp="1"/>
          </p:cNvSpPr>
          <p:nvPr>
            <p:ph idx="1"/>
          </p:nvPr>
        </p:nvSpPr>
        <p:spPr>
          <a:xfrm>
            <a:off x="548915" y="1046206"/>
            <a:ext cx="6746407" cy="4903074"/>
          </a:xfrm>
        </p:spPr>
        <p:txBody>
          <a:bodyPr/>
          <a:lstStyle/>
          <a:p>
            <a:r>
              <a:rPr lang="en-US" dirty="0">
                <a:solidFill>
                  <a:srgbClr val="193661"/>
                </a:solidFill>
              </a:rPr>
              <a:t>Disparities in Access are Common, Especially Among African Americans, Hispanics, and Low-Income Communities </a:t>
            </a:r>
            <a:endParaRPr lang="en-US" dirty="0"/>
          </a:p>
          <a:p>
            <a:r>
              <a:rPr lang="en-US" dirty="0"/>
              <a:t>Many Brownfields Communities</a:t>
            </a:r>
            <a:br>
              <a:rPr lang="en-US" dirty="0"/>
            </a:br>
            <a:r>
              <a:rPr lang="en-US" dirty="0"/>
              <a:t>Suffer Disproportionate Numbers of</a:t>
            </a:r>
            <a:br>
              <a:rPr lang="en-US" dirty="0"/>
            </a:br>
            <a:r>
              <a:rPr lang="en-US" dirty="0"/>
              <a:t>Health Disparities</a:t>
            </a:r>
          </a:p>
          <a:p>
            <a:pPr lvl="0"/>
            <a:r>
              <a:rPr lang="en-US" dirty="0"/>
              <a:t>High number of food deserts in</a:t>
            </a:r>
            <a:br>
              <a:rPr lang="en-US" dirty="0"/>
            </a:br>
            <a:r>
              <a:rPr lang="en-US" dirty="0"/>
              <a:t>brownfields communities </a:t>
            </a:r>
          </a:p>
          <a:p>
            <a:pPr lvl="0"/>
            <a:r>
              <a:rPr lang="en-US" dirty="0"/>
              <a:t>Many environmentally overburdened communities of color  </a:t>
            </a:r>
          </a:p>
          <a:p>
            <a:pPr lvl="0"/>
            <a:r>
              <a:rPr lang="en-US" dirty="0"/>
              <a:t>Lack of basic services – healthcare, dental, pharmacy, grocery </a:t>
            </a:r>
          </a:p>
          <a:p>
            <a:pPr lvl="0"/>
            <a:r>
              <a:rPr lang="en-US" dirty="0"/>
              <a:t>Provides an opportunity to quantify and remove contamination and replace with end uses that can reduce health disparities </a:t>
            </a:r>
          </a:p>
          <a:p>
            <a:pPr lvl="0"/>
            <a:r>
              <a:rPr lang="en-US" dirty="0"/>
              <a:t>Economic opportunities resulting from health-related redevelopment </a:t>
            </a:r>
          </a:p>
          <a:p>
            <a:pPr marL="0" indent="0">
              <a:buNone/>
            </a:pPr>
            <a:endParaRPr lang="en-US" dirty="0"/>
          </a:p>
        </p:txBody>
      </p:sp>
      <p:sp>
        <p:nvSpPr>
          <p:cNvPr id="4" name="Rounded Rectangle 7"/>
          <p:cNvSpPr/>
          <p:nvPr/>
        </p:nvSpPr>
        <p:spPr>
          <a:xfrm>
            <a:off x="548915" y="5492705"/>
            <a:ext cx="11018666" cy="638178"/>
          </a:xfrm>
          <a:custGeom>
            <a:avLst>
              <a:gd name="f0" fmla="val 240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65A5C"/>
          </a:solidFill>
          <a:ln w="12701" cap="flat">
            <a:solidFill>
              <a:srgbClr val="FFFFFF"/>
            </a:solidFill>
            <a:prstDash val="solid"/>
            <a:miter/>
          </a:ln>
          <a:effectLst>
            <a:outerShdw dir="162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dirty="0">
                <a:ln>
                  <a:noFill/>
                </a:ln>
                <a:solidFill>
                  <a:srgbClr val="FFFFFF"/>
                </a:solidFill>
                <a:effectLst/>
                <a:uLnTx/>
                <a:uFillTx/>
                <a:latin typeface="Arial" pitchFamily="34"/>
                <a:ea typeface="+mn-ea"/>
                <a:cs typeface="Arial" pitchFamily="34"/>
              </a:rPr>
              <a:t>Improving Access to Health and Healthcare can assist in Addressing/Reducing Health Disparities</a:t>
            </a:r>
          </a:p>
        </p:txBody>
      </p:sp>
      <p:pic>
        <p:nvPicPr>
          <p:cNvPr id="5" name="Picture 4" descr="C:\$$$JUNK\deborah_schoch_billboard_73_88_Stockton_Irvi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680185" y="1281826"/>
            <a:ext cx="3994370" cy="1476460"/>
          </a:xfrm>
          <a:prstGeom prst="rect">
            <a:avLst/>
          </a:prstGeom>
          <a:solidFill>
            <a:srgbClr val="69923A"/>
          </a:solidFill>
          <a:ln w="12701" cap="flat">
            <a:solidFill>
              <a:srgbClr val="FFFFFF"/>
            </a:solidFill>
            <a:prstDash val="solid"/>
            <a:miter/>
          </a:ln>
          <a:effectLst>
            <a:outerShdw dir="16200000" algn="tl">
              <a:srgbClr val="000000">
                <a:alpha val="50000"/>
              </a:srgbClr>
            </a:outerShdw>
          </a:effectLst>
        </p:spPr>
      </p:pic>
      <p:sp>
        <p:nvSpPr>
          <p:cNvPr id="3" name="TextBox 2">
            <a:extLst>
              <a:ext uri="{FF2B5EF4-FFF2-40B4-BE49-F238E27FC236}">
                <a16:creationId xmlns:a16="http://schemas.microsoft.com/office/drawing/2014/main" id="{D71A8B11-2178-4417-8D71-06C28B38CE9B}"/>
              </a:ext>
            </a:extLst>
          </p:cNvPr>
          <p:cNvSpPr txBox="1"/>
          <p:nvPr/>
        </p:nvSpPr>
        <p:spPr>
          <a:xfrm>
            <a:off x="7219874" y="2843647"/>
            <a:ext cx="4914991"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C6266"/>
                </a:solidFill>
                <a:effectLst>
                  <a:outerShdw blurRad="38100" dist="38100" dir="2700000" algn="tl">
                    <a:srgbClr val="000000">
                      <a:alpha val="43137"/>
                    </a:srgbClr>
                  </a:outerShdw>
                </a:effectLst>
                <a:uLnTx/>
                <a:uFillTx/>
                <a:latin typeface="Calibri" pitchFamily="34" charset="0"/>
                <a:ea typeface="+mn-ea"/>
                <a:cs typeface="Arial" charset="0"/>
              </a:rPr>
              <a:t>“Your Zip Code Shouldn’t predict how long you live but it does.”</a:t>
            </a:r>
          </a:p>
        </p:txBody>
      </p:sp>
    </p:spTree>
    <p:extLst>
      <p:ext uri="{BB962C8B-B14F-4D97-AF65-F5344CB8AC3E}">
        <p14:creationId xmlns:p14="http://schemas.microsoft.com/office/powerpoint/2010/main" val="189462202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p:nvPr>
        </p:nvSpPr>
        <p:spPr>
          <a:xfrm>
            <a:off x="623889" y="28575"/>
            <a:ext cx="12029430" cy="873299"/>
          </a:xfrm>
        </p:spPr>
        <p:txBody>
          <a:bodyPr>
            <a:noAutofit/>
          </a:bodyPr>
          <a:lstStyle/>
          <a:p>
            <a:r>
              <a:rPr lang="en-US" b="0" dirty="0">
                <a:solidFill>
                  <a:srgbClr val="193661"/>
                </a:solidFill>
              </a:rPr>
              <a:t>Why Healthfields? </a:t>
            </a:r>
            <a:endParaRPr lang="en-US" sz="2000" dirty="0">
              <a:solidFill>
                <a:srgbClr val="193661"/>
              </a:solidFill>
            </a:endParaRPr>
          </a:p>
        </p:txBody>
      </p:sp>
      <p:sp>
        <p:nvSpPr>
          <p:cNvPr id="11" name="Content Placeholder 10"/>
          <p:cNvSpPr>
            <a:spLocks noGrp="1"/>
          </p:cNvSpPr>
          <p:nvPr>
            <p:ph idx="1"/>
          </p:nvPr>
        </p:nvSpPr>
        <p:spPr>
          <a:xfrm>
            <a:off x="623889" y="1155700"/>
            <a:ext cx="5472112" cy="4794250"/>
          </a:xfrm>
        </p:spPr>
        <p:txBody>
          <a:bodyPr>
            <a:normAutofit fontScale="92500" lnSpcReduction="10000"/>
          </a:bodyPr>
          <a:lstStyle/>
          <a:p>
            <a:pPr marL="0" indent="0">
              <a:buNone/>
            </a:pPr>
            <a:r>
              <a:rPr lang="en-US" sz="2000" dirty="0">
                <a:solidFill>
                  <a:srgbClr val="193661"/>
                </a:solidFill>
              </a:rPr>
              <a:t>Address Health Disparities and Provide Acess to Health &amp; Healthcare in Underserved Communities</a:t>
            </a:r>
            <a:endParaRPr lang="en-US" sz="2000" spc="0" dirty="0">
              <a:solidFill>
                <a:srgbClr val="193661"/>
              </a:solidFill>
              <a:ea typeface="+mj-ea"/>
            </a:endParaRPr>
          </a:p>
          <a:p>
            <a:r>
              <a:rPr lang="en-US" dirty="0"/>
              <a:t>Health Zone 1, City of Jacksonville</a:t>
            </a:r>
          </a:p>
          <a:p>
            <a:r>
              <a:rPr lang="en-US" dirty="0"/>
              <a:t>Many Brownfields Communities Suffer Disproportionate Numbers of Health Disparities</a:t>
            </a:r>
          </a:p>
          <a:p>
            <a:r>
              <a:rPr lang="en-US" dirty="0"/>
              <a:t>Health Zone 1 has the highest rates of:</a:t>
            </a:r>
          </a:p>
          <a:p>
            <a:pPr lvl="1">
              <a:lnSpc>
                <a:spcPct val="110000"/>
              </a:lnSpc>
            </a:pPr>
            <a:r>
              <a:rPr lang="en-US" dirty="0"/>
              <a:t>Infant mortality</a:t>
            </a:r>
          </a:p>
          <a:p>
            <a:pPr lvl="1"/>
            <a:r>
              <a:rPr lang="en-US" dirty="0"/>
              <a:t>Heart disease mortality</a:t>
            </a:r>
          </a:p>
          <a:p>
            <a:pPr lvl="1"/>
            <a:r>
              <a:rPr lang="en-US" dirty="0"/>
              <a:t>Asthma-related emergency room visits</a:t>
            </a:r>
          </a:p>
          <a:p>
            <a:pPr lvl="1"/>
            <a:r>
              <a:rPr lang="en-US" dirty="0"/>
              <a:t>Uncontrolled diabetes emergency room visits </a:t>
            </a:r>
          </a:p>
          <a:p>
            <a:pPr lvl="1"/>
            <a:r>
              <a:rPr lang="en-US" dirty="0"/>
              <a:t>Need for fresh food and health care is paramount </a:t>
            </a:r>
          </a:p>
          <a:p>
            <a:pPr lvl="1"/>
            <a:r>
              <a:rPr lang="en-US" dirty="0"/>
              <a:t>COVID 19 highlights the need to address health disparities </a:t>
            </a:r>
          </a:p>
          <a:p>
            <a:r>
              <a:rPr lang="en-US" dirty="0"/>
              <a:t>Gulf  County Florida – North Port St. Joe </a:t>
            </a:r>
          </a:p>
          <a:p>
            <a:pPr lvl="1"/>
            <a:r>
              <a:rPr lang="en-US" dirty="0"/>
              <a:t>Major Health Disparities throughout the County </a:t>
            </a:r>
          </a:p>
        </p:txBody>
      </p:sp>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63907" y="1244047"/>
            <a:ext cx="5304205" cy="349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46429" y="5078930"/>
            <a:ext cx="6191250" cy="261610"/>
          </a:xfrm>
          <a:prstGeom prst="rect">
            <a:avLst/>
          </a:prstGeom>
          <a:noFill/>
        </p:spPr>
        <p:txBody>
          <a:bodyPr wrap="square" lIns="45720" r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Calibri" pitchFamily="34" charset="0"/>
                <a:ea typeface="+mn-ea"/>
                <a:cs typeface="Arial" charset="0"/>
              </a:rPr>
              <a:t>**  Information provided by SKEO Solutions </a:t>
            </a:r>
            <a:endParaRPr kumimoji="0" lang="en-US" sz="1100" b="0" i="1"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137301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txBox="1">
            <a:spLocks noGrp="1"/>
          </p:cNvSpPr>
          <p:nvPr>
            <p:ph type="title"/>
          </p:nvPr>
        </p:nvSpPr>
        <p:spPr>
          <a:xfrm>
            <a:off x="543697" y="0"/>
            <a:ext cx="11025097" cy="901897"/>
          </a:xfrm>
        </p:spPr>
        <p:txBody>
          <a:bodyPr>
            <a:normAutofit/>
          </a:bodyPr>
          <a:lstStyle/>
          <a:p>
            <a:pPr lvl="0"/>
            <a:r>
              <a:rPr lang="en-US" b="0" dirty="0">
                <a:solidFill>
                  <a:srgbClr val="193661"/>
                </a:solidFill>
              </a:rPr>
              <a:t>Healthfields Redevelopment Opportunities / Benefits</a:t>
            </a:r>
          </a:p>
        </p:txBody>
      </p:sp>
      <p:sp>
        <p:nvSpPr>
          <p:cNvPr id="15" name="Content Placeholder 14">
            <a:extLst>
              <a:ext uri="{FF2B5EF4-FFF2-40B4-BE49-F238E27FC236}">
                <a16:creationId xmlns:a16="http://schemas.microsoft.com/office/drawing/2014/main" id="{DD5B9A3E-BBB6-8B45-A002-58F5CC7AEABE}"/>
              </a:ext>
            </a:extLst>
          </p:cNvPr>
          <p:cNvSpPr>
            <a:spLocks noGrp="1"/>
          </p:cNvSpPr>
          <p:nvPr>
            <p:ph idx="1"/>
          </p:nvPr>
        </p:nvSpPr>
        <p:spPr/>
        <p:txBody>
          <a:bodyPr>
            <a:normAutofit lnSpcReduction="10000"/>
          </a:bodyPr>
          <a:lstStyle/>
          <a:p>
            <a:pPr lvl="0">
              <a:spcAft>
                <a:spcPts val="300"/>
              </a:spcAft>
            </a:pPr>
            <a:r>
              <a:rPr lang="en-US" dirty="0"/>
              <a:t>Healthy Housing </a:t>
            </a:r>
          </a:p>
          <a:p>
            <a:pPr lvl="0">
              <a:spcAft>
                <a:spcPts val="300"/>
              </a:spcAft>
            </a:pPr>
            <a:r>
              <a:rPr lang="en-US" dirty="0"/>
              <a:t>Healthcare</a:t>
            </a:r>
          </a:p>
          <a:p>
            <a:pPr lvl="1">
              <a:spcAft>
                <a:spcPts val="300"/>
              </a:spcAft>
            </a:pPr>
            <a:r>
              <a:rPr lang="en-US" dirty="0"/>
              <a:t>Community-based health clinics</a:t>
            </a:r>
          </a:p>
          <a:p>
            <a:pPr lvl="1">
              <a:spcAft>
                <a:spcPts val="300"/>
              </a:spcAft>
            </a:pPr>
            <a:r>
              <a:rPr lang="en-US" dirty="0"/>
              <a:t>Federally qualified health centers</a:t>
            </a:r>
          </a:p>
          <a:p>
            <a:pPr lvl="1">
              <a:spcAft>
                <a:spcPts val="300"/>
              </a:spcAft>
            </a:pPr>
            <a:r>
              <a:rPr lang="en-US" dirty="0"/>
              <a:t>Hospitals</a:t>
            </a:r>
          </a:p>
          <a:p>
            <a:pPr lvl="1">
              <a:spcAft>
                <a:spcPts val="300"/>
              </a:spcAft>
            </a:pPr>
            <a:r>
              <a:rPr lang="en-US" dirty="0"/>
              <a:t>Vision care</a:t>
            </a:r>
          </a:p>
          <a:p>
            <a:pPr lvl="1">
              <a:spcAft>
                <a:spcPts val="300"/>
              </a:spcAft>
            </a:pPr>
            <a:r>
              <a:rPr lang="en-US" dirty="0"/>
              <a:t>Dental care</a:t>
            </a:r>
          </a:p>
          <a:p>
            <a:pPr lvl="1">
              <a:spcAft>
                <a:spcPts val="300"/>
              </a:spcAft>
            </a:pPr>
            <a:r>
              <a:rPr lang="en-US" dirty="0"/>
              <a:t>Urgent care </a:t>
            </a:r>
          </a:p>
          <a:p>
            <a:pPr lvl="1">
              <a:spcAft>
                <a:spcPts val="300"/>
              </a:spcAft>
            </a:pPr>
            <a:r>
              <a:rPr lang="en-US" dirty="0"/>
              <a:t>Health-related industry </a:t>
            </a:r>
          </a:p>
          <a:p>
            <a:pPr lvl="0">
              <a:spcAft>
                <a:spcPts val="300"/>
              </a:spcAft>
            </a:pPr>
            <a:r>
              <a:rPr lang="en-US" dirty="0"/>
              <a:t>Open-space / green-space</a:t>
            </a:r>
          </a:p>
          <a:p>
            <a:pPr lvl="0">
              <a:spcAft>
                <a:spcPts val="300"/>
              </a:spcAft>
            </a:pPr>
            <a:r>
              <a:rPr lang="en-US" dirty="0"/>
              <a:t>Access to healthy food choices to address</a:t>
            </a:r>
          </a:p>
          <a:p>
            <a:pPr lvl="1">
              <a:spcAft>
                <a:spcPts val="300"/>
              </a:spcAft>
            </a:pPr>
            <a:r>
              <a:rPr lang="en-US" dirty="0"/>
              <a:t>Food desert issues</a:t>
            </a:r>
          </a:p>
          <a:p>
            <a:pPr lvl="1">
              <a:spcAft>
                <a:spcPts val="300"/>
              </a:spcAft>
            </a:pPr>
            <a:r>
              <a:rPr lang="en-US" dirty="0"/>
              <a:t>Grocery</a:t>
            </a:r>
          </a:p>
          <a:p>
            <a:pPr lvl="1">
              <a:spcAft>
                <a:spcPts val="300"/>
              </a:spcAft>
            </a:pPr>
            <a:r>
              <a:rPr lang="en-US" dirty="0"/>
              <a:t>Community gardens (on safe sites / safe practices)</a:t>
            </a:r>
          </a:p>
          <a:p>
            <a:pPr lvl="1">
              <a:spcAft>
                <a:spcPts val="300"/>
              </a:spcAft>
            </a:pPr>
            <a:r>
              <a:rPr lang="en-US" dirty="0"/>
              <a:t>Farmers markets</a:t>
            </a:r>
          </a:p>
          <a:p>
            <a:pPr lvl="1">
              <a:spcAft>
                <a:spcPts val="300"/>
              </a:spcAft>
            </a:pPr>
            <a:r>
              <a:rPr lang="en-US" dirty="0"/>
              <a:t>Healthy food choices</a:t>
            </a:r>
          </a:p>
          <a:p>
            <a:pPr lvl="0">
              <a:spcAft>
                <a:spcPts val="300"/>
              </a:spcAft>
            </a:pPr>
            <a:r>
              <a:rPr lang="en-US" dirty="0"/>
              <a:t>Health  In the Built Environment </a:t>
            </a:r>
          </a:p>
        </p:txBody>
      </p:sp>
      <p:sp>
        <p:nvSpPr>
          <p:cNvPr id="5" name="Rectangle 4"/>
          <p:cNvSpPr/>
          <p:nvPr/>
        </p:nvSpPr>
        <p:spPr>
          <a:xfrm>
            <a:off x="4749795" y="1924135"/>
            <a:ext cx="1449388" cy="4492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90000"/>
              </a:lnSpc>
              <a:spcBef>
                <a:spcPts val="1600"/>
              </a:spcBef>
              <a:spcAft>
                <a:spcPts val="0"/>
              </a:spcAft>
              <a:buClrTx/>
              <a:buSzTx/>
              <a:buFontTx/>
              <a:buNone/>
              <a:tabLst/>
              <a:defRPr sz="1800" b="0" i="0" u="none" strike="noStrike" kern="0" cap="none" spc="0" baseline="0">
                <a:solidFill>
                  <a:srgbClr val="000000"/>
                </a:solidFill>
                <a:uFillTx/>
              </a:defRPr>
            </a:pPr>
            <a:endParaRPr kumimoji="0" lang="en-US" sz="2600" b="0" i="0" u="none" strike="noStrike" kern="1200" cap="none" spc="0" normalizeH="0" baseline="0" noProof="0" dirty="0">
              <a:ln>
                <a:noFill/>
              </a:ln>
              <a:solidFill>
                <a:srgbClr val="000000"/>
              </a:solidFill>
              <a:effectLst/>
              <a:uLnTx/>
              <a:uFillTx/>
              <a:latin typeface="Tahoma" pitchFamily="34"/>
              <a:ea typeface="+mn-ea"/>
              <a:cs typeface="Arial" charset="0"/>
            </a:endParaRPr>
          </a:p>
        </p:txBody>
      </p:sp>
      <p:pic>
        <p:nvPicPr>
          <p:cNvPr id="11" name="Picture 11" descr="100_0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8387" y="1314505"/>
            <a:ext cx="2563805" cy="1776315"/>
          </a:xfrm>
          <a:prstGeom prst="rect">
            <a:avLst/>
          </a:prstGeom>
        </p:spPr>
      </p:pic>
      <p:pic>
        <p:nvPicPr>
          <p:cNvPr id="12" name="Picture 12" descr="dwntwn-publix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45418" y="1314616"/>
            <a:ext cx="3226018" cy="1155961"/>
          </a:xfrm>
          <a:prstGeom prst="rect">
            <a:avLst/>
          </a:prstGeom>
        </p:spPr>
      </p:pic>
      <p:pic>
        <p:nvPicPr>
          <p:cNvPr id="13" name="Picture 12" descr="C:\Users\CMC\AppData\Local\Temp\233_262997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345418" y="2564904"/>
            <a:ext cx="3226018" cy="2150678"/>
          </a:xfrm>
          <a:prstGeom prst="rect">
            <a:avLst/>
          </a:prstGeom>
        </p:spPr>
      </p:pic>
    </p:spTree>
    <p:extLst>
      <p:ext uri="{BB962C8B-B14F-4D97-AF65-F5344CB8AC3E}">
        <p14:creationId xmlns:p14="http://schemas.microsoft.com/office/powerpoint/2010/main" val="109607385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0" name="Rectangle 11">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1" name="Rectangle 13">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2" name="Content Placeholder 8">
            <a:extLst>
              <a:ext uri="{FF2B5EF4-FFF2-40B4-BE49-F238E27FC236}">
                <a16:creationId xmlns:a16="http://schemas.microsoft.com/office/drawing/2014/main" id="{4B7B4F07-CF93-4518-8A69-6FE46280DD7D}"/>
              </a:ext>
            </a:extLst>
          </p:cNvPr>
          <p:cNvSpPr>
            <a:spLocks noGrp="1"/>
          </p:cNvSpPr>
          <p:nvPr>
            <p:ph idx="1"/>
          </p:nvPr>
        </p:nvSpPr>
        <p:spPr>
          <a:xfrm>
            <a:off x="649225" y="2133601"/>
            <a:ext cx="3380136" cy="1489166"/>
          </a:xfrm>
        </p:spPr>
        <p:txBody>
          <a:bodyPr>
            <a:normAutofit/>
          </a:bodyPr>
          <a:lstStyle/>
          <a:p>
            <a:r>
              <a:rPr lang="en-US" b="1" dirty="0"/>
              <a:t>1987 </a:t>
            </a:r>
            <a:r>
              <a:rPr lang="en-US" dirty="0"/>
              <a:t>–</a:t>
            </a:r>
            <a:r>
              <a:rPr lang="en-US" b="1" dirty="0"/>
              <a:t> </a:t>
            </a:r>
            <a:r>
              <a:rPr lang="en-US" dirty="0"/>
              <a:t>toxic waste study by the United Church of Christ Commission (UCC)</a:t>
            </a:r>
          </a:p>
        </p:txBody>
      </p:sp>
      <p:pic>
        <p:nvPicPr>
          <p:cNvPr id="4" name="Content Placeholder 3">
            <a:extLst>
              <a:ext uri="{FF2B5EF4-FFF2-40B4-BE49-F238E27FC236}">
                <a16:creationId xmlns:a16="http://schemas.microsoft.com/office/drawing/2014/main" id="{1529222A-D624-4B6F-A465-3CEDD97D8D44}"/>
              </a:ext>
            </a:extLst>
          </p:cNvPr>
          <p:cNvPicPr>
            <a:picLocks noChangeAspect="1"/>
          </p:cNvPicPr>
          <p:nvPr/>
        </p:nvPicPr>
        <p:blipFill rotWithShape="1">
          <a:blip r:embed="rId3"/>
          <a:srcRect r="3572" b="1"/>
          <a:stretch/>
        </p:blipFill>
        <p:spPr>
          <a:xfrm>
            <a:off x="4619544" y="640080"/>
            <a:ext cx="3380136" cy="5271142"/>
          </a:xfrm>
          <a:prstGeom prst="rect">
            <a:avLst/>
          </a:prstGeom>
          <a:ln>
            <a:solidFill>
              <a:schemeClr val="tx1"/>
            </a:solidFill>
          </a:ln>
        </p:spPr>
      </p:pic>
      <p:pic>
        <p:nvPicPr>
          <p:cNvPr id="5" name="Picture 4">
            <a:extLst>
              <a:ext uri="{FF2B5EF4-FFF2-40B4-BE49-F238E27FC236}">
                <a16:creationId xmlns:a16="http://schemas.microsoft.com/office/drawing/2014/main" id="{C6EAB5B4-EBB5-4551-90A0-03081C29E428}"/>
              </a:ext>
            </a:extLst>
          </p:cNvPr>
          <p:cNvPicPr>
            <a:picLocks noChangeAspect="1"/>
          </p:cNvPicPr>
          <p:nvPr/>
        </p:nvPicPr>
        <p:blipFill rotWithShape="1">
          <a:blip r:embed="rId4"/>
          <a:srcRect l="32581" r="24584" b="-2"/>
          <a:stretch/>
        </p:blipFill>
        <p:spPr>
          <a:xfrm>
            <a:off x="8163406" y="640080"/>
            <a:ext cx="3395275" cy="5271142"/>
          </a:xfrm>
          <a:prstGeom prst="rect">
            <a:avLst/>
          </a:prstGeom>
          <a:ln>
            <a:solidFill>
              <a:schemeClr val="tx1"/>
            </a:solidFill>
          </a:ln>
        </p:spPr>
      </p:pic>
      <p:sp>
        <p:nvSpPr>
          <p:cNvPr id="53"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Slide Number Placeholder 6">
            <a:extLst>
              <a:ext uri="{FF2B5EF4-FFF2-40B4-BE49-F238E27FC236}">
                <a16:creationId xmlns:a16="http://schemas.microsoft.com/office/drawing/2014/main" id="{D896670F-1E41-43B0-B010-1CB7271144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05339-02E8-43BA-A387-32C7D6624F1E}"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03617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16024" y="2564904"/>
            <a:ext cx="5475975" cy="3414120"/>
          </a:xfrm>
          <a:prstGeom prst="rect">
            <a:avLst/>
          </a:prstGeom>
        </p:spPr>
      </p:pic>
      <p:sp>
        <p:nvSpPr>
          <p:cNvPr id="2" name="Title 1"/>
          <p:cNvSpPr>
            <a:spLocks noGrp="1"/>
          </p:cNvSpPr>
          <p:nvPr>
            <p:ph type="title"/>
          </p:nvPr>
        </p:nvSpPr>
        <p:spPr>
          <a:xfrm>
            <a:off x="551935" y="0"/>
            <a:ext cx="11016675" cy="914478"/>
          </a:xfrm>
        </p:spPr>
        <p:txBody>
          <a:bodyPr>
            <a:normAutofit/>
          </a:bodyPr>
          <a:lstStyle/>
          <a:p>
            <a:r>
              <a:rPr lang="en-US" dirty="0">
                <a:solidFill>
                  <a:srgbClr val="193661"/>
                </a:solidFill>
              </a:rPr>
              <a:t>Encore Redevelopment -Tampa, FL</a:t>
            </a:r>
            <a:br>
              <a:rPr lang="en-US" sz="2500" dirty="0">
                <a:solidFill>
                  <a:srgbClr val="193661"/>
                </a:solidFill>
              </a:rPr>
            </a:br>
            <a:r>
              <a:rPr lang="en-US" sz="2000" dirty="0">
                <a:solidFill>
                  <a:srgbClr val="193661"/>
                </a:solidFill>
              </a:rPr>
              <a:t>Healthy Housing and Major Economic Driver – Public Housing Brownfields Transformation  </a:t>
            </a:r>
            <a:endParaRPr lang="en-US" sz="2500" dirty="0">
              <a:solidFill>
                <a:srgbClr val="193661"/>
              </a:solidFill>
            </a:endParaRPr>
          </a:p>
        </p:txBody>
      </p:sp>
      <p:sp>
        <p:nvSpPr>
          <p:cNvPr id="10" name="Content Placeholder 9">
            <a:extLst>
              <a:ext uri="{FF2B5EF4-FFF2-40B4-BE49-F238E27FC236}">
                <a16:creationId xmlns:a16="http://schemas.microsoft.com/office/drawing/2014/main" id="{5980BB40-191D-E941-AF39-28F74CAD67EF}"/>
              </a:ext>
            </a:extLst>
          </p:cNvPr>
          <p:cNvSpPr>
            <a:spLocks noGrp="1"/>
          </p:cNvSpPr>
          <p:nvPr>
            <p:ph idx="1"/>
          </p:nvPr>
        </p:nvSpPr>
        <p:spPr>
          <a:xfrm>
            <a:off x="1387366" y="1155577"/>
            <a:ext cx="10181244" cy="3784286"/>
          </a:xfrm>
        </p:spPr>
        <p:txBody>
          <a:bodyPr/>
          <a:lstStyle/>
          <a:p>
            <a:pPr>
              <a:spcAft>
                <a:spcPts val="300"/>
              </a:spcAft>
            </a:pPr>
            <a:r>
              <a:rPr lang="en-US" dirty="0"/>
              <a:t>Challenges </a:t>
            </a:r>
          </a:p>
          <a:p>
            <a:pPr lvl="1">
              <a:spcAft>
                <a:spcPts val="300"/>
              </a:spcAft>
            </a:pPr>
            <a:r>
              <a:rPr lang="en-US" sz="1500" dirty="0"/>
              <a:t>BOA &amp; Tampa Housing Authority partnership</a:t>
            </a:r>
            <a:br>
              <a:rPr lang="en-US" sz="1500" dirty="0"/>
            </a:br>
            <a:r>
              <a:rPr lang="en-US" sz="1500" dirty="0"/>
              <a:t>on former “Central Park Village Housing Project”</a:t>
            </a:r>
          </a:p>
          <a:p>
            <a:pPr lvl="1">
              <a:spcAft>
                <a:spcPts val="300"/>
              </a:spcAft>
            </a:pPr>
            <a:r>
              <a:rPr lang="en-US" sz="1500" dirty="0"/>
              <a:t>Asbestos abatement required  </a:t>
            </a:r>
          </a:p>
          <a:p>
            <a:pPr lvl="1">
              <a:spcAft>
                <a:spcPts val="300"/>
              </a:spcAft>
            </a:pPr>
            <a:r>
              <a:rPr lang="en-US" sz="1500" dirty="0"/>
              <a:t>Obsolete / sub-standard housing</a:t>
            </a:r>
          </a:p>
          <a:p>
            <a:pPr>
              <a:spcAft>
                <a:spcPts val="300"/>
              </a:spcAft>
            </a:pPr>
            <a:r>
              <a:rPr lang="en-US" dirty="0"/>
              <a:t>Tools </a:t>
            </a:r>
          </a:p>
          <a:p>
            <a:pPr lvl="1">
              <a:spcAft>
                <a:spcPts val="300"/>
              </a:spcAft>
            </a:pPr>
            <a:r>
              <a:rPr lang="en-US" sz="1500" dirty="0"/>
              <a:t>FDEP Brownfields designation </a:t>
            </a:r>
          </a:p>
          <a:p>
            <a:pPr lvl="1">
              <a:spcAft>
                <a:spcPts val="300"/>
              </a:spcAft>
            </a:pPr>
            <a:r>
              <a:rPr lang="en-US" sz="1500" dirty="0"/>
              <a:t>Brownfields Building Materials Tax Refund </a:t>
            </a:r>
          </a:p>
          <a:p>
            <a:pPr lvl="1">
              <a:spcAft>
                <a:spcPts val="300"/>
              </a:spcAft>
            </a:pPr>
            <a:r>
              <a:rPr lang="en-US" sz="1500" dirty="0"/>
              <a:t>VCTC Program eligible</a:t>
            </a:r>
          </a:p>
          <a:p>
            <a:pPr lvl="1">
              <a:spcAft>
                <a:spcPts val="300"/>
              </a:spcAft>
            </a:pPr>
            <a:r>
              <a:rPr lang="en-US" sz="1500" dirty="0"/>
              <a:t>EPA $400,000 Multi-Purpose Site Specific Brownfields Grant </a:t>
            </a:r>
          </a:p>
          <a:p>
            <a:pPr lvl="1">
              <a:spcAft>
                <a:spcPts val="300"/>
              </a:spcAft>
            </a:pPr>
            <a:r>
              <a:rPr lang="en-US" sz="1500" dirty="0"/>
              <a:t>($28M NSP Grant), state (OTTED, LIHTC, etc.) &amp; local grant funding</a:t>
            </a:r>
          </a:p>
          <a:p>
            <a:pPr>
              <a:spcAft>
                <a:spcPts val="300"/>
              </a:spcAft>
            </a:pPr>
            <a:r>
              <a:rPr lang="en-US" dirty="0"/>
              <a:t>Results </a:t>
            </a:r>
          </a:p>
          <a:p>
            <a:pPr lvl="1">
              <a:spcAft>
                <a:spcPts val="300"/>
              </a:spcAft>
            </a:pPr>
            <a:r>
              <a:rPr lang="en-US" sz="1500" dirty="0"/>
              <a:t>28 acre mixed-Use, TOD development in downtown Tampa</a:t>
            </a:r>
          </a:p>
          <a:p>
            <a:pPr lvl="1">
              <a:spcAft>
                <a:spcPts val="300"/>
              </a:spcAft>
            </a:pPr>
            <a:r>
              <a:rPr lang="en-US" sz="1500" dirty="0"/>
              <a:t>1,200 multi-family residential units (700 affordable)</a:t>
            </a:r>
          </a:p>
          <a:p>
            <a:pPr lvl="1">
              <a:spcAft>
                <a:spcPts val="300"/>
              </a:spcAft>
            </a:pPr>
            <a:r>
              <a:rPr lang="en-US" sz="1500" dirty="0"/>
              <a:t>60K SF of neighborhood commercial </a:t>
            </a:r>
          </a:p>
          <a:p>
            <a:pPr lvl="1">
              <a:spcAft>
                <a:spcPts val="300"/>
              </a:spcAft>
            </a:pPr>
            <a:r>
              <a:rPr lang="en-US" sz="1500" dirty="0"/>
              <a:t>50K SF of office, 30K SF grocery, 200 hotel units</a:t>
            </a:r>
          </a:p>
          <a:p>
            <a:pPr lvl="1">
              <a:spcAft>
                <a:spcPts val="300"/>
              </a:spcAft>
            </a:pPr>
            <a:r>
              <a:rPr lang="en-US" sz="1500" dirty="0"/>
              <a:t>Public gathering space, middle school </a:t>
            </a:r>
          </a:p>
          <a:p>
            <a:pPr lvl="1">
              <a:spcAft>
                <a:spcPts val="300"/>
              </a:spcAft>
            </a:pPr>
            <a:r>
              <a:rPr lang="en-US" sz="1500" dirty="0"/>
              <a:t>Historic church revitalized as an African-American museum</a:t>
            </a:r>
          </a:p>
        </p:txBody>
      </p:sp>
      <p:pic>
        <p:nvPicPr>
          <p:cNvPr id="8" name="Picture 2" descr="C:\Users\kevin.lord\AppData\Local\Microsoft\Windows\Temporary Internet Files\Content.IE5\XO8TTLAL\GLB_171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99088" y="1192351"/>
            <a:ext cx="2814291" cy="1735737"/>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8491" y="1167969"/>
            <a:ext cx="2415828" cy="1592641"/>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C:\Users\Kevin.Lord\AppData\Local\Microsoft\Windows\Temporary Internet Files\Content.IE5\VP425MPV\GLB_647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54517" y="2644465"/>
            <a:ext cx="2558038" cy="1248283"/>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17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461394" y="0"/>
            <a:ext cx="11308911" cy="936681"/>
          </a:xfrm>
        </p:spPr>
        <p:txBody>
          <a:bodyPr>
            <a:noAutofit/>
          </a:bodyPr>
          <a:lstStyle/>
          <a:p>
            <a:r>
              <a:rPr lang="en-US" dirty="0">
                <a:solidFill>
                  <a:srgbClr val="193661"/>
                </a:solidFill>
              </a:rPr>
              <a:t>Pennsylvania Ave /Single Family Holmes </a:t>
            </a:r>
            <a:r>
              <a:rPr lang="en-US" sz="2400" dirty="0">
                <a:solidFill>
                  <a:srgbClr val="193661"/>
                </a:solidFill>
              </a:rPr>
              <a:t>- </a:t>
            </a:r>
            <a:r>
              <a:rPr lang="en-US" dirty="0">
                <a:solidFill>
                  <a:srgbClr val="193661"/>
                </a:solidFill>
              </a:rPr>
              <a:t>Clearwater, FL </a:t>
            </a:r>
            <a:br>
              <a:rPr lang="en-US" sz="2400" dirty="0">
                <a:solidFill>
                  <a:srgbClr val="193661"/>
                </a:solidFill>
              </a:rPr>
            </a:br>
            <a:r>
              <a:rPr lang="en-US" sz="2000" dirty="0">
                <a:solidFill>
                  <a:srgbClr val="193661"/>
                </a:solidFill>
              </a:rPr>
              <a:t>Community Driven / Healthy Housing-Brownfields Transformation</a:t>
            </a:r>
          </a:p>
        </p:txBody>
      </p:sp>
      <p:sp>
        <p:nvSpPr>
          <p:cNvPr id="2" name="Content Placeholder 1"/>
          <p:cNvSpPr>
            <a:spLocks noGrp="1"/>
          </p:cNvSpPr>
          <p:nvPr>
            <p:ph idx="1"/>
          </p:nvPr>
        </p:nvSpPr>
        <p:spPr>
          <a:xfrm>
            <a:off x="1104664" y="996250"/>
            <a:ext cx="6647519" cy="5583454"/>
          </a:xfrm>
        </p:spPr>
        <p:txBody>
          <a:bodyPr>
            <a:normAutofit fontScale="92500" lnSpcReduction="10000"/>
          </a:bodyPr>
          <a:lstStyle/>
          <a:p>
            <a:r>
              <a:rPr lang="en-US" dirty="0"/>
              <a:t>Brownfields challenges </a:t>
            </a:r>
          </a:p>
          <a:p>
            <a:pPr lvl="1"/>
            <a:r>
              <a:rPr lang="en-US" dirty="0"/>
              <a:t>Mini junkyard in residential neighborhood</a:t>
            </a:r>
          </a:p>
          <a:p>
            <a:pPr lvl="1"/>
            <a:r>
              <a:rPr lang="en-US" dirty="0"/>
              <a:t>Inappropriate land use – junkyard in residential community </a:t>
            </a:r>
          </a:p>
          <a:p>
            <a:pPr lvl="1"/>
            <a:r>
              <a:rPr lang="en-US" dirty="0"/>
              <a:t>Environmental injustice – junkyard next to infill housing </a:t>
            </a:r>
          </a:p>
          <a:p>
            <a:pPr lvl="1"/>
            <a:r>
              <a:rPr lang="en-US" dirty="0"/>
              <a:t>Hazardous waste / petroleum / waste oil / arsenic in soil </a:t>
            </a:r>
          </a:p>
          <a:p>
            <a:r>
              <a:rPr lang="en-US" dirty="0"/>
              <a:t>Tools </a:t>
            </a:r>
          </a:p>
          <a:p>
            <a:pPr lvl="1"/>
            <a:r>
              <a:rPr lang="en-US" dirty="0"/>
              <a:t>Clearwater Neighborhood Housing Services</a:t>
            </a:r>
          </a:p>
          <a:p>
            <a:pPr lvl="1"/>
            <a:r>
              <a:rPr lang="en-US" dirty="0"/>
              <a:t>CDBG – demo / city liens </a:t>
            </a:r>
          </a:p>
          <a:p>
            <a:pPr lvl="1"/>
            <a:r>
              <a:rPr lang="en-US" dirty="0"/>
              <a:t>State brownfields designation </a:t>
            </a:r>
          </a:p>
          <a:p>
            <a:pPr lvl="1"/>
            <a:r>
              <a:rPr lang="en-US" dirty="0"/>
              <a:t>FDEP targeted site assessment </a:t>
            </a:r>
          </a:p>
          <a:p>
            <a:pPr lvl="1"/>
            <a:r>
              <a:rPr lang="en-US" dirty="0"/>
              <a:t>Clearwater Neighborhood Housing Services – Deeded property after clean up </a:t>
            </a:r>
          </a:p>
          <a:p>
            <a:r>
              <a:rPr lang="en-US" dirty="0"/>
              <a:t>Brownfields transformation </a:t>
            </a:r>
          </a:p>
          <a:p>
            <a:pPr lvl="1"/>
            <a:r>
              <a:rPr lang="en-US" dirty="0"/>
              <a:t>2 quality, affordable single-family units  </a:t>
            </a:r>
          </a:p>
          <a:p>
            <a:pPr lvl="1"/>
            <a:r>
              <a:rPr lang="en-US" dirty="0"/>
              <a:t>Install environmental justice </a:t>
            </a:r>
          </a:p>
          <a:p>
            <a:pPr lvl="1"/>
            <a:r>
              <a:rPr lang="en-US" dirty="0"/>
              <a:t>Restore fabric of the neighborhood </a:t>
            </a:r>
          </a:p>
          <a:p>
            <a:pPr lvl="2"/>
            <a:r>
              <a:rPr lang="en-US" dirty="0"/>
              <a:t>Consistent with other infill housing </a:t>
            </a:r>
          </a:p>
        </p:txBody>
      </p:sp>
      <p:sp>
        <p:nvSpPr>
          <p:cNvPr id="9" name="TextBox 8"/>
          <p:cNvSpPr txBox="1"/>
          <p:nvPr/>
        </p:nvSpPr>
        <p:spPr>
          <a:xfrm>
            <a:off x="7752184" y="3392371"/>
            <a:ext cx="3604160" cy="276999"/>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Bunting Property – Mini Junkyard Next to Infill Housing</a:t>
            </a:r>
          </a:p>
        </p:txBody>
      </p:sp>
      <p:sp>
        <p:nvSpPr>
          <p:cNvPr id="11" name="TextBox 10"/>
          <p:cNvSpPr txBox="1"/>
          <p:nvPr/>
        </p:nvSpPr>
        <p:spPr>
          <a:xfrm>
            <a:off x="7752183" y="5770850"/>
            <a:ext cx="3604161" cy="276999"/>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CNHS Housing – Clearwater, Florida</a:t>
            </a:r>
          </a:p>
        </p:txBody>
      </p:sp>
      <p:pic>
        <p:nvPicPr>
          <p:cNvPr id="13" name="Picture 2" descr="Junk">
            <a:extLst>
              <a:ext uri="{FF2B5EF4-FFF2-40B4-BE49-F238E27FC236}">
                <a16:creationId xmlns:a16="http://schemas.microsoft.com/office/drawing/2014/main" id="{2624C014-D69C-A441-9220-134CDC7EB2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2184" y="1300763"/>
            <a:ext cx="3604160" cy="2128237"/>
          </a:xfrm>
          <a:prstGeom prst="rect">
            <a:avLst/>
          </a:prstGeom>
        </p:spPr>
      </p:pic>
      <p:pic>
        <p:nvPicPr>
          <p:cNvPr id="14" name="Picture 5" descr="both houses on Pennys">
            <a:extLst>
              <a:ext uri="{FF2B5EF4-FFF2-40B4-BE49-F238E27FC236}">
                <a16:creationId xmlns:a16="http://schemas.microsoft.com/office/drawing/2014/main" id="{5F5A384C-CFDA-EC4F-AC64-FD872236129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752183" y="3728939"/>
            <a:ext cx="3604161" cy="2052351"/>
          </a:xfrm>
          <a:prstGeom prst="rect">
            <a:avLst/>
          </a:prstGeom>
        </p:spPr>
      </p:pic>
    </p:spTree>
    <p:extLst>
      <p:ext uri="{BB962C8B-B14F-4D97-AF65-F5344CB8AC3E}">
        <p14:creationId xmlns:p14="http://schemas.microsoft.com/office/powerpoint/2010/main" val="2748824546"/>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771787" y="0"/>
            <a:ext cx="12389030" cy="930469"/>
          </a:xfrm>
        </p:spPr>
        <p:txBody>
          <a:bodyPr>
            <a:noAutofit/>
          </a:bodyPr>
          <a:lstStyle/>
          <a:p>
            <a:r>
              <a:rPr lang="en-US" dirty="0">
                <a:solidFill>
                  <a:srgbClr val="193661"/>
                </a:solidFill>
              </a:rPr>
              <a:t>Greenwood to Palmetto Park Apartments - Clearwater, FL  </a:t>
            </a:r>
            <a:br>
              <a:rPr lang="en-US" sz="2400" dirty="0">
                <a:solidFill>
                  <a:srgbClr val="193661"/>
                </a:solidFill>
              </a:rPr>
            </a:br>
            <a:r>
              <a:rPr lang="en-US" sz="2000" dirty="0">
                <a:solidFill>
                  <a:srgbClr val="193661"/>
                </a:solidFill>
              </a:rPr>
              <a:t>Healthy Housing Project – Community Driven / Housing-Brownfields Transformation</a:t>
            </a:r>
          </a:p>
        </p:txBody>
      </p:sp>
      <p:sp>
        <p:nvSpPr>
          <p:cNvPr id="2" name="Content Placeholder 1"/>
          <p:cNvSpPr>
            <a:spLocks noGrp="1"/>
          </p:cNvSpPr>
          <p:nvPr>
            <p:ph idx="1"/>
          </p:nvPr>
        </p:nvSpPr>
        <p:spPr>
          <a:xfrm>
            <a:off x="1104664" y="996250"/>
            <a:ext cx="6647519" cy="5682846"/>
          </a:xfrm>
        </p:spPr>
        <p:txBody>
          <a:bodyPr>
            <a:normAutofit fontScale="85000" lnSpcReduction="10000"/>
          </a:bodyPr>
          <a:lstStyle/>
          <a:p>
            <a:r>
              <a:rPr lang="en-US" dirty="0"/>
              <a:t>Brownfields challenges </a:t>
            </a:r>
          </a:p>
          <a:p>
            <a:pPr lvl="1"/>
            <a:r>
              <a:rPr lang="en-US" dirty="0"/>
              <a:t>Unhealthy Housing - Asbestos Lead Based Paint and IAQ Issues </a:t>
            </a:r>
          </a:p>
          <a:p>
            <a:pPr lvl="1"/>
            <a:r>
              <a:rPr lang="en-US" dirty="0"/>
              <a:t>Slum Lord – Absentee Ownership </a:t>
            </a:r>
          </a:p>
          <a:p>
            <a:pPr lvl="1"/>
            <a:r>
              <a:rPr lang="en-US" dirty="0"/>
              <a:t>High Crime – Hundreds of Police Responses </a:t>
            </a:r>
          </a:p>
          <a:p>
            <a:pPr lvl="1"/>
            <a:r>
              <a:rPr lang="en-US" dirty="0"/>
              <a:t>Environmental injustice – Lead High Hazard Area, Transformer Stations, Multiple Bulk Fuel Facilities, Solid Waste Facilities, Incinerator, Junk Yards </a:t>
            </a:r>
          </a:p>
          <a:p>
            <a:pPr lvl="1"/>
            <a:r>
              <a:rPr lang="en-US" dirty="0"/>
              <a:t>Economic Hardship – Rental of AC Units… </a:t>
            </a:r>
          </a:p>
          <a:p>
            <a:r>
              <a:rPr lang="en-US" dirty="0"/>
              <a:t>Tools </a:t>
            </a:r>
          </a:p>
          <a:p>
            <a:pPr lvl="1"/>
            <a:r>
              <a:rPr lang="en-US" dirty="0"/>
              <a:t> Brownfields Assessment Grant – Asbestos and Lead Based Surveys </a:t>
            </a:r>
          </a:p>
          <a:p>
            <a:pPr lvl="1"/>
            <a:r>
              <a:rPr lang="en-US" dirty="0"/>
              <a:t>Redevelopment Partnership  - City of Clearwater Community Development, Bank of America CDC, Clearwater Neighborhood Housing  Services </a:t>
            </a:r>
          </a:p>
          <a:p>
            <a:pPr lvl="1"/>
            <a:r>
              <a:rPr lang="en-US" dirty="0"/>
              <a:t>$14.3 million public/private partnership.</a:t>
            </a:r>
          </a:p>
          <a:p>
            <a:pPr lvl="1"/>
            <a:r>
              <a:rPr lang="en-US" dirty="0"/>
              <a:t>Local Partner Clearwater Neighborhood Housing Services trusted by the Community </a:t>
            </a:r>
          </a:p>
          <a:p>
            <a:r>
              <a:rPr lang="en-US" dirty="0"/>
              <a:t>Brownfields transformation </a:t>
            </a:r>
          </a:p>
          <a:p>
            <a:pPr lvl="1"/>
            <a:r>
              <a:rPr lang="en-US" dirty="0"/>
              <a:t>192  Affordable Redeveloped Rental Units </a:t>
            </a:r>
          </a:p>
          <a:p>
            <a:pPr lvl="1"/>
            <a:r>
              <a:rPr lang="en-US" dirty="0"/>
              <a:t>Removal of Asbestos and Lead Based Paint </a:t>
            </a:r>
          </a:p>
          <a:p>
            <a:pPr lvl="1"/>
            <a:r>
              <a:rPr lang="en-US" dirty="0"/>
              <a:t>Beginning of North Greenwood Renaissance </a:t>
            </a:r>
          </a:p>
          <a:p>
            <a:pPr lvl="1"/>
            <a:r>
              <a:rPr lang="en-US" dirty="0"/>
              <a:t>Reduction in Crime </a:t>
            </a:r>
          </a:p>
        </p:txBody>
      </p:sp>
      <p:sp>
        <p:nvSpPr>
          <p:cNvPr id="9" name="TextBox 8"/>
          <p:cNvSpPr txBox="1"/>
          <p:nvPr/>
        </p:nvSpPr>
        <p:spPr>
          <a:xfrm>
            <a:off x="7978865" y="3181671"/>
            <a:ext cx="3604160" cy="461665"/>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Greenwood Apartments – Asbestos / Lead Based Paint and IAQ Issues </a:t>
            </a:r>
          </a:p>
        </p:txBody>
      </p:sp>
      <p:pic>
        <p:nvPicPr>
          <p:cNvPr id="4" name="Picture 3">
            <a:extLst>
              <a:ext uri="{FF2B5EF4-FFF2-40B4-BE49-F238E27FC236}">
                <a16:creationId xmlns:a16="http://schemas.microsoft.com/office/drawing/2014/main" id="{03DF1B94-3EDF-4EAD-9094-55645DAA781B}"/>
              </a:ext>
            </a:extLst>
          </p:cNvPr>
          <p:cNvPicPr>
            <a:picLocks noChangeAspect="1"/>
          </p:cNvPicPr>
          <p:nvPr/>
        </p:nvPicPr>
        <p:blipFill>
          <a:blip r:embed="rId3"/>
          <a:stretch>
            <a:fillRect/>
          </a:stretch>
        </p:blipFill>
        <p:spPr>
          <a:xfrm>
            <a:off x="7978865" y="1062336"/>
            <a:ext cx="3377477" cy="1987468"/>
          </a:xfrm>
          <a:prstGeom prst="rect">
            <a:avLst/>
          </a:prstGeom>
        </p:spPr>
      </p:pic>
      <p:pic>
        <p:nvPicPr>
          <p:cNvPr id="6" name="Picture 5">
            <a:extLst>
              <a:ext uri="{FF2B5EF4-FFF2-40B4-BE49-F238E27FC236}">
                <a16:creationId xmlns:a16="http://schemas.microsoft.com/office/drawing/2014/main" id="{67AF6E91-36F3-4183-A83E-75B78BAC1167}"/>
              </a:ext>
            </a:extLst>
          </p:cNvPr>
          <p:cNvPicPr>
            <a:picLocks noChangeAspect="1"/>
          </p:cNvPicPr>
          <p:nvPr/>
        </p:nvPicPr>
        <p:blipFill>
          <a:blip r:embed="rId4"/>
          <a:stretch>
            <a:fillRect/>
          </a:stretch>
        </p:blipFill>
        <p:spPr>
          <a:xfrm>
            <a:off x="7978866" y="3775203"/>
            <a:ext cx="3377477" cy="1987468"/>
          </a:xfrm>
          <a:prstGeom prst="rect">
            <a:avLst/>
          </a:prstGeom>
        </p:spPr>
      </p:pic>
      <p:sp>
        <p:nvSpPr>
          <p:cNvPr id="15" name="TextBox 14">
            <a:extLst>
              <a:ext uri="{FF2B5EF4-FFF2-40B4-BE49-F238E27FC236}">
                <a16:creationId xmlns:a16="http://schemas.microsoft.com/office/drawing/2014/main" id="{3E6AFEA6-99DF-473F-8E2A-6812877707BC}"/>
              </a:ext>
            </a:extLst>
          </p:cNvPr>
          <p:cNvSpPr txBox="1"/>
          <p:nvPr/>
        </p:nvSpPr>
        <p:spPr>
          <a:xfrm>
            <a:off x="8345500" y="5771523"/>
            <a:ext cx="3377337" cy="461665"/>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Palmetto Park / Greenwood Apartments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Clearwater, Florida</a:t>
            </a:r>
          </a:p>
        </p:txBody>
      </p:sp>
    </p:spTree>
    <p:extLst>
      <p:ext uri="{BB962C8B-B14F-4D97-AF65-F5344CB8AC3E}">
        <p14:creationId xmlns:p14="http://schemas.microsoft.com/office/powerpoint/2010/main" val="3549760685"/>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9"/>
          <p:cNvSpPr txBox="1">
            <a:spLocks noGrp="1"/>
          </p:cNvSpPr>
          <p:nvPr>
            <p:ph type="title"/>
          </p:nvPr>
        </p:nvSpPr>
        <p:spPr>
          <a:xfrm>
            <a:off x="897621" y="-2274"/>
            <a:ext cx="12765833" cy="899631"/>
          </a:xfrm>
        </p:spPr>
        <p:txBody>
          <a:bodyPr>
            <a:normAutofit/>
          </a:bodyPr>
          <a:lstStyle/>
          <a:p>
            <a:pPr lvl="0"/>
            <a:r>
              <a:rPr lang="en-US" b="0" dirty="0">
                <a:solidFill>
                  <a:srgbClr val="193661"/>
                </a:solidFill>
              </a:rPr>
              <a:t>Willa Carson Health Resource Center - Clearwater, FL </a:t>
            </a:r>
            <a:br>
              <a:rPr lang="en-US" sz="3100" b="0" dirty="0">
                <a:solidFill>
                  <a:srgbClr val="193661"/>
                </a:solidFill>
              </a:rPr>
            </a:br>
            <a:r>
              <a:rPr lang="en-US" sz="2000" b="0" dirty="0">
                <a:solidFill>
                  <a:srgbClr val="193661"/>
                </a:solidFill>
              </a:rPr>
              <a:t>Petroleum Brownfields Transformation to Public Health Success – Free Clinic (2001)</a:t>
            </a:r>
          </a:p>
        </p:txBody>
      </p:sp>
      <p:sp>
        <p:nvSpPr>
          <p:cNvPr id="18" name="Content Placeholder 17">
            <a:extLst>
              <a:ext uri="{FF2B5EF4-FFF2-40B4-BE49-F238E27FC236}">
                <a16:creationId xmlns:a16="http://schemas.microsoft.com/office/drawing/2014/main" id="{222B3DF9-ABC7-6343-B66E-CFC0066156B0}"/>
              </a:ext>
            </a:extLst>
          </p:cNvPr>
          <p:cNvSpPr>
            <a:spLocks noGrp="1"/>
          </p:cNvSpPr>
          <p:nvPr>
            <p:ph idx="1"/>
          </p:nvPr>
        </p:nvSpPr>
        <p:spPr>
          <a:xfrm>
            <a:off x="624419" y="1155576"/>
            <a:ext cx="6463617" cy="4793704"/>
          </a:xfrm>
        </p:spPr>
        <p:txBody>
          <a:bodyPr>
            <a:normAutofit lnSpcReduction="10000"/>
          </a:bodyPr>
          <a:lstStyle/>
          <a:p>
            <a:pPr lvl="0">
              <a:spcAft>
                <a:spcPts val="300"/>
              </a:spcAft>
            </a:pPr>
            <a:r>
              <a:rPr lang="en-US" dirty="0"/>
              <a:t>Challenges</a:t>
            </a:r>
          </a:p>
          <a:p>
            <a:pPr lvl="1">
              <a:spcAft>
                <a:spcPts val="300"/>
              </a:spcAft>
            </a:pPr>
            <a:r>
              <a:rPr lang="en-US" dirty="0"/>
              <a:t>Lack of Trusted Healthcare</a:t>
            </a:r>
          </a:p>
          <a:p>
            <a:pPr lvl="1">
              <a:spcAft>
                <a:spcPts val="300"/>
              </a:spcAft>
            </a:pPr>
            <a:r>
              <a:rPr lang="en-US" dirty="0"/>
              <a:t>Abandoned Gas Station Site in Heart of the Community </a:t>
            </a:r>
          </a:p>
          <a:p>
            <a:pPr lvl="1">
              <a:spcAft>
                <a:spcPts val="300"/>
              </a:spcAft>
            </a:pPr>
            <a:r>
              <a:rPr lang="en-US" dirty="0"/>
              <a:t>Underground Storage Tanks </a:t>
            </a:r>
          </a:p>
          <a:p>
            <a:pPr lvl="1">
              <a:spcAft>
                <a:spcPts val="300"/>
              </a:spcAft>
            </a:pPr>
            <a:r>
              <a:rPr lang="en-US" dirty="0"/>
              <a:t>Hydraulic Lifts </a:t>
            </a:r>
          </a:p>
          <a:p>
            <a:pPr lvl="1">
              <a:spcAft>
                <a:spcPts val="300"/>
              </a:spcAft>
            </a:pPr>
            <a:r>
              <a:rPr lang="en-US" dirty="0"/>
              <a:t>Contaminated Soil </a:t>
            </a:r>
          </a:p>
          <a:p>
            <a:pPr lvl="1">
              <a:spcAft>
                <a:spcPts val="300"/>
              </a:spcAft>
            </a:pPr>
            <a:r>
              <a:rPr lang="en-US" dirty="0"/>
              <a:t>Crime Hot Spot </a:t>
            </a:r>
          </a:p>
          <a:p>
            <a:pPr lvl="1">
              <a:spcAft>
                <a:spcPts val="300"/>
              </a:spcAft>
            </a:pPr>
            <a:r>
              <a:rPr lang="en-US" dirty="0"/>
              <a:t>Contiguous Finding </a:t>
            </a:r>
          </a:p>
          <a:p>
            <a:pPr lvl="0">
              <a:spcAft>
                <a:spcPts val="300"/>
              </a:spcAft>
            </a:pPr>
            <a:r>
              <a:rPr lang="en-US" dirty="0"/>
              <a:t>Tools</a:t>
            </a:r>
          </a:p>
          <a:p>
            <a:pPr lvl="1">
              <a:spcAft>
                <a:spcPts val="300"/>
              </a:spcAft>
            </a:pPr>
            <a:r>
              <a:rPr lang="en-US" dirty="0"/>
              <a:t>Ms. Willa Carson's Vision – North Greenwood Community </a:t>
            </a:r>
          </a:p>
          <a:p>
            <a:pPr lvl="1">
              <a:spcAft>
                <a:spcPts val="300"/>
              </a:spcAft>
            </a:pPr>
            <a:r>
              <a:rPr lang="en-US" dirty="0"/>
              <a:t>Community / City and Legislative Partnership </a:t>
            </a:r>
          </a:p>
          <a:p>
            <a:pPr lvl="1">
              <a:spcAft>
                <a:spcPts val="300"/>
              </a:spcAft>
            </a:pPr>
            <a:r>
              <a:rPr lang="en-US" dirty="0"/>
              <a:t>Florida Legislature Appropriations for Clean Up and Construction </a:t>
            </a:r>
          </a:p>
          <a:p>
            <a:pPr lvl="1">
              <a:spcAft>
                <a:spcPts val="300"/>
              </a:spcAft>
            </a:pPr>
            <a:r>
              <a:rPr lang="en-US" dirty="0"/>
              <a:t>Tobacco Settlement Funds for Operation </a:t>
            </a:r>
          </a:p>
          <a:p>
            <a:pPr lvl="1">
              <a:spcAft>
                <a:spcPts val="300"/>
              </a:spcAft>
            </a:pPr>
            <a:r>
              <a:rPr lang="en-US" dirty="0"/>
              <a:t>CDBG Funds for Acquisition  </a:t>
            </a:r>
          </a:p>
          <a:p>
            <a:pPr lvl="0">
              <a:spcAft>
                <a:spcPts val="300"/>
              </a:spcAft>
            </a:pPr>
            <a:r>
              <a:rPr lang="en-US" dirty="0"/>
              <a:t>Results</a:t>
            </a:r>
          </a:p>
          <a:p>
            <a:pPr lvl="1">
              <a:spcAft>
                <a:spcPts val="300"/>
              </a:spcAft>
            </a:pPr>
            <a:r>
              <a:rPr lang="en-US" dirty="0"/>
              <a:t>Community-based Free Clinic </a:t>
            </a:r>
          </a:p>
          <a:p>
            <a:pPr lvl="1">
              <a:spcAft>
                <a:spcPts val="300"/>
              </a:spcAft>
            </a:pPr>
            <a:r>
              <a:rPr lang="en-US" dirty="0"/>
              <a:t>Walkable Health Care </a:t>
            </a:r>
          </a:p>
          <a:p>
            <a:pPr marL="0" indent="0">
              <a:spcAft>
                <a:spcPts val="300"/>
              </a:spcAft>
              <a:buNone/>
            </a:pPr>
            <a:endParaRPr lang="en-US" dirty="0"/>
          </a:p>
        </p:txBody>
      </p:sp>
      <p:sp>
        <p:nvSpPr>
          <p:cNvPr id="6" name="TextBox 2"/>
          <p:cNvSpPr txBox="1"/>
          <p:nvPr/>
        </p:nvSpPr>
        <p:spPr>
          <a:xfrm>
            <a:off x="2776182" y="6408755"/>
            <a:ext cx="339196" cy="276999"/>
          </a:xfrm>
          <a:prstGeom prst="rect">
            <a:avLst/>
          </a:prstGeom>
          <a:noFill/>
          <a:ln cap="flat">
            <a:noFill/>
          </a:ln>
        </p:spPr>
        <p:txBody>
          <a:bodyPr vert="horz" wrap="none" lIns="45720" tIns="45720" rIns="4572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dirty="0">
                <a:ln>
                  <a:noFill/>
                </a:ln>
                <a:solidFill>
                  <a:srgbClr val="FFFFFF"/>
                </a:solidFill>
                <a:effectLst/>
                <a:uLnTx/>
                <a:uFillTx/>
                <a:latin typeface="Arial Narrow" pitchFamily="34"/>
                <a:ea typeface="+mn-ea"/>
                <a:cs typeface="Arial" charset="0"/>
              </a:rPr>
              <a:t>Ms. </a:t>
            </a:r>
            <a:endParaRPr kumimoji="0" lang="en-US" sz="1800"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1" name="TextBox 19"/>
          <p:cNvSpPr txBox="1"/>
          <p:nvPr/>
        </p:nvSpPr>
        <p:spPr>
          <a:xfrm>
            <a:off x="4975998" y="5287714"/>
            <a:ext cx="4839836" cy="943843"/>
          </a:xfrm>
          <a:prstGeom prst="rect">
            <a:avLst/>
          </a:prstGeom>
          <a:noFill/>
          <a:ln cap="flat">
            <a:noFill/>
          </a:ln>
        </p:spPr>
        <p:txBody>
          <a:bodyPr vert="horz" wrap="square" lIns="45720" tIns="45720" rIns="45720" bIns="45720" anchor="t" anchorCtr="0" compatLnSpc="1">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600" b="0" i="1" u="none" strike="noStrike" kern="1200" cap="none" spc="0" normalizeH="0" baseline="0" noProof="0" dirty="0">
                <a:ln>
                  <a:noFill/>
                </a:ln>
                <a:solidFill>
                  <a:srgbClr val="000000"/>
                </a:solidFill>
                <a:effectLst/>
                <a:uLnTx/>
                <a:uFillTx/>
                <a:latin typeface="Arial" pitchFamily="34"/>
                <a:ea typeface="+mn-ea"/>
                <a:cs typeface="Arial" pitchFamily="34"/>
              </a:rPr>
              <a:t>Community Partners </a:t>
            </a:r>
          </a:p>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t>Willa Carson Health Resource Center</a:t>
            </a:r>
            <a:r>
              <a:rPr kumimoji="0" lang="en-US" sz="1200" b="1" i="1" u="none" strike="noStrike" kern="1200" cap="none" spc="0" normalizeH="0" baseline="0" noProof="0" dirty="0">
                <a:ln>
                  <a:noFill/>
                </a:ln>
                <a:solidFill>
                  <a:srgbClr val="000000"/>
                </a:solidFill>
                <a:effectLst/>
                <a:uLnTx/>
                <a:uFillTx/>
                <a:latin typeface="Arial" pitchFamily="34"/>
                <a:ea typeface="+mn-ea"/>
                <a:cs typeface="Arial" pitchFamily="34"/>
              </a:rPr>
              <a:t>    </a:t>
            </a:r>
          </a:p>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dirty="0">
                <a:ln>
                  <a:noFill/>
                </a:ln>
                <a:solidFill>
                  <a:srgbClr val="000000"/>
                </a:solidFill>
                <a:effectLst/>
                <a:uLnTx/>
                <a:uFillTx/>
                <a:latin typeface="Arial" pitchFamily="34"/>
                <a:ea typeface="+mn-ea"/>
                <a:cs typeface="Arial" pitchFamily="34"/>
              </a:rPr>
              <a:t>City of Clearwater Housing and Economic Development</a:t>
            </a:r>
            <a: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t> </a:t>
            </a:r>
            <a:b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br>
            <a:endPar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endParaRPr>
          </a:p>
        </p:txBody>
      </p:sp>
      <p:grpSp>
        <p:nvGrpSpPr>
          <p:cNvPr id="19" name="Group 18">
            <a:extLst>
              <a:ext uri="{FF2B5EF4-FFF2-40B4-BE49-F238E27FC236}">
                <a16:creationId xmlns:a16="http://schemas.microsoft.com/office/drawing/2014/main" id="{652F29EF-FF77-3240-8394-521655B057AD}"/>
              </a:ext>
            </a:extLst>
          </p:cNvPr>
          <p:cNvGrpSpPr/>
          <p:nvPr/>
        </p:nvGrpSpPr>
        <p:grpSpPr>
          <a:xfrm>
            <a:off x="7707247" y="913624"/>
            <a:ext cx="4217173" cy="4556059"/>
            <a:chOff x="6856890" y="1220462"/>
            <a:chExt cx="4217173" cy="4556059"/>
          </a:xfrm>
        </p:grpSpPr>
        <p:pic>
          <p:nvPicPr>
            <p:cNvPr id="4" name="Picture 4" descr="brnflds13"/>
            <p:cNvPicPr>
              <a:picLocks noChangeAspect="1"/>
            </p:cNvPicPr>
            <p:nvPr/>
          </p:nvPicPr>
          <p:blipFill>
            <a:blip r:embed="rId4"/>
            <a:srcRect/>
            <a:stretch>
              <a:fillRect/>
            </a:stretch>
          </p:blipFill>
          <p:spPr>
            <a:xfrm>
              <a:off x="6941553" y="1901877"/>
              <a:ext cx="1924947" cy="2193904"/>
            </a:xfrm>
            <a:prstGeom prst="rect">
              <a:avLst/>
            </a:prstGeom>
            <a:noFill/>
            <a:ln w="25402" cap="flat">
              <a:solidFill>
                <a:srgbClr val="FFFFFF"/>
              </a:solidFill>
              <a:prstDash val="solid"/>
              <a:miter/>
            </a:ln>
          </p:spPr>
        </p:pic>
        <p:pic>
          <p:nvPicPr>
            <p:cNvPr id="5" name="Picture 5" descr="Willa Carson with Stethoscop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985796" y="1901877"/>
              <a:ext cx="1924947" cy="1832678"/>
            </a:xfrm>
            <a:prstGeom prst="rect">
              <a:avLst/>
            </a:prstGeom>
            <a:noFill/>
            <a:ln w="25402" cap="flat">
              <a:solidFill>
                <a:srgbClr val="FFFFFF"/>
              </a:solidFill>
              <a:prstDash val="solid"/>
              <a:miter/>
            </a:ln>
          </p:spPr>
        </p:pic>
        <p:sp>
          <p:nvSpPr>
            <p:cNvPr id="7" name="TextBox 3"/>
            <p:cNvSpPr txBox="1"/>
            <p:nvPr/>
          </p:nvSpPr>
          <p:spPr>
            <a:xfrm>
              <a:off x="8945157" y="3729802"/>
              <a:ext cx="2128906" cy="461662"/>
            </a:xfrm>
            <a:prstGeom prst="rect">
              <a:avLst/>
            </a:prstGeom>
            <a:noFill/>
            <a:ln cap="flat">
              <a:noFill/>
            </a:ln>
          </p:spPr>
          <p:txBody>
            <a:bodyPr vert="horz" wrap="square" lIns="45720" tIns="45720" rIns="4572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dirty="0">
                  <a:ln>
                    <a:noFill/>
                  </a:ln>
                  <a:solidFill>
                    <a:srgbClr val="000000"/>
                  </a:solidFill>
                  <a:effectLst/>
                  <a:uLnTx/>
                  <a:uFillTx/>
                  <a:latin typeface="Arial Narrow" pitchFamily="34"/>
                  <a:ea typeface="+mn-ea"/>
                  <a:cs typeface="Arial" charset="0"/>
                </a:rPr>
                <a:t>Ms. Willa Carson the Pioneer of the Healthfields Movement  </a:t>
              </a:r>
            </a:p>
          </p:txBody>
        </p:sp>
        <p:grpSp>
          <p:nvGrpSpPr>
            <p:cNvPr id="8" name="Group 6"/>
            <p:cNvGrpSpPr/>
            <p:nvPr/>
          </p:nvGrpSpPr>
          <p:grpSpPr>
            <a:xfrm>
              <a:off x="6948917" y="4207731"/>
              <a:ext cx="3961826" cy="1568790"/>
              <a:chOff x="6948917" y="4207731"/>
              <a:chExt cx="3961826" cy="1568790"/>
            </a:xfrm>
          </p:grpSpPr>
          <p:pic>
            <p:nvPicPr>
              <p:cNvPr id="9" name="Picture 6" descr="P114003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948917" y="4207731"/>
                <a:ext cx="3961826" cy="1568790"/>
              </a:xfrm>
              <a:prstGeom prst="rect">
                <a:avLst/>
              </a:prstGeom>
              <a:noFill/>
              <a:ln w="25402" cap="flat">
                <a:solidFill>
                  <a:srgbClr val="FFFFFF"/>
                </a:solidFill>
                <a:prstDash val="solid"/>
                <a:miter/>
              </a:ln>
            </p:spPr>
          </p:pic>
          <p:sp>
            <p:nvSpPr>
              <p:cNvPr id="10" name="TextBox 14"/>
              <p:cNvSpPr txBox="1"/>
              <p:nvPr/>
            </p:nvSpPr>
            <p:spPr>
              <a:xfrm>
                <a:off x="7103340" y="4276128"/>
                <a:ext cx="3671901" cy="276999"/>
              </a:xfrm>
              <a:prstGeom prst="rect">
                <a:avLst/>
              </a:prstGeom>
              <a:noFill/>
              <a:ln cap="flat">
                <a:noFill/>
              </a:ln>
            </p:spPr>
            <p:txBody>
              <a:bodyPr vert="horz" wrap="none" lIns="45720" tIns="45720" rIns="4572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1" u="none" strike="noStrike" kern="1200" cap="none" spc="0" normalizeH="0" baseline="0" noProof="0" dirty="0">
                    <a:ln>
                      <a:noFill/>
                    </a:ln>
                    <a:solidFill>
                      <a:srgbClr val="FFFFFF"/>
                    </a:solidFill>
                    <a:effectLst/>
                    <a:uLnTx/>
                    <a:uFillTx/>
                    <a:latin typeface="Arial Narrow" pitchFamily="34"/>
                    <a:ea typeface="+mn-ea"/>
                    <a:cs typeface="Arial" charset="0"/>
                  </a:rPr>
                  <a:t>Willa Carson Health Resource Center – Clearwater, Florida  </a:t>
                </a:r>
              </a:p>
            </p:txBody>
          </p:sp>
        </p:grpSp>
        <p:pic>
          <p:nvPicPr>
            <p:cNvPr id="12" name="Picture 2" descr="http://www.irongirl.com/Assets/Clearwater/clearwater+logo.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856890" y="1220462"/>
              <a:ext cx="2128906" cy="599604"/>
            </a:xfrm>
            <a:prstGeom prst="rect">
              <a:avLst/>
            </a:prstGeom>
            <a:noFill/>
            <a:ln cap="flat">
              <a:noFill/>
            </a:ln>
          </p:spPr>
        </p:pic>
      </p:grpSp>
    </p:spTree>
    <p:extLst>
      <p:ext uri="{BB962C8B-B14F-4D97-AF65-F5344CB8AC3E}">
        <p14:creationId xmlns:p14="http://schemas.microsoft.com/office/powerpoint/2010/main" val="1642910956"/>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2"/>
          <p:cNvSpPr txBox="1">
            <a:spLocks noGrp="1"/>
          </p:cNvSpPr>
          <p:nvPr>
            <p:ph type="title"/>
          </p:nvPr>
        </p:nvSpPr>
        <p:spPr>
          <a:xfrm>
            <a:off x="527222" y="0"/>
            <a:ext cx="11040545" cy="873299"/>
          </a:xfrm>
        </p:spPr>
        <p:txBody>
          <a:bodyPr>
            <a:normAutofit/>
          </a:bodyPr>
          <a:lstStyle/>
          <a:p>
            <a:pPr lvl="0"/>
            <a:r>
              <a:rPr lang="en-US" b="0" dirty="0">
                <a:solidFill>
                  <a:srgbClr val="193661"/>
                </a:solidFill>
              </a:rPr>
              <a:t>Central Florida Healthcare - Mulberry, FL </a:t>
            </a:r>
            <a:br>
              <a:rPr lang="en-US" sz="1800" b="0" dirty="0">
                <a:solidFill>
                  <a:srgbClr val="193661"/>
                </a:solidFill>
              </a:rPr>
            </a:br>
            <a:r>
              <a:rPr lang="en-US" sz="2000" b="0" dirty="0">
                <a:solidFill>
                  <a:srgbClr val="193661"/>
                </a:solidFill>
              </a:rPr>
              <a:t>Brownfields to Public Health Success (2015) </a:t>
            </a:r>
          </a:p>
        </p:txBody>
      </p:sp>
      <p:sp>
        <p:nvSpPr>
          <p:cNvPr id="15" name="Content Placeholder 14">
            <a:extLst>
              <a:ext uri="{FF2B5EF4-FFF2-40B4-BE49-F238E27FC236}">
                <a16:creationId xmlns:a16="http://schemas.microsoft.com/office/drawing/2014/main" id="{D35FBF03-2EC3-3D48-B10A-923A6FE5E809}"/>
              </a:ext>
            </a:extLst>
          </p:cNvPr>
          <p:cNvSpPr>
            <a:spLocks noGrp="1"/>
          </p:cNvSpPr>
          <p:nvPr>
            <p:ph idx="1"/>
          </p:nvPr>
        </p:nvSpPr>
        <p:spPr/>
        <p:txBody>
          <a:bodyPr/>
          <a:lstStyle/>
          <a:p>
            <a:pPr lvl="0">
              <a:spcAft>
                <a:spcPts val="300"/>
              </a:spcAft>
            </a:pPr>
            <a:r>
              <a:rPr lang="en-US" sz="1600" dirty="0"/>
              <a:t>Challenges</a:t>
            </a:r>
          </a:p>
          <a:p>
            <a:pPr lvl="1">
              <a:spcAft>
                <a:spcPts val="300"/>
              </a:spcAft>
            </a:pPr>
            <a:r>
              <a:rPr lang="en-US" dirty="0"/>
              <a:t>Medically underserved community in Polk County, Florida to healthcare on brownfields sites </a:t>
            </a:r>
          </a:p>
          <a:p>
            <a:pPr lvl="1">
              <a:spcAft>
                <a:spcPts val="300"/>
              </a:spcAft>
            </a:pPr>
            <a:r>
              <a:rPr lang="en-US" dirty="0"/>
              <a:t>Numerous abandoned petroleum sites and mined lands within the city</a:t>
            </a:r>
          </a:p>
          <a:p>
            <a:pPr lvl="1">
              <a:spcAft>
                <a:spcPts val="300"/>
              </a:spcAft>
            </a:pPr>
            <a:r>
              <a:rPr lang="en-US" dirty="0"/>
              <a:t>Funding for assessment remediation and redevelopment </a:t>
            </a:r>
          </a:p>
          <a:p>
            <a:pPr lvl="1">
              <a:spcAft>
                <a:spcPts val="300"/>
              </a:spcAft>
            </a:pPr>
            <a:r>
              <a:rPr lang="en-US" dirty="0"/>
              <a:t>Nearest hospitals or clinics 9.8 miles and 12.01 miles </a:t>
            </a:r>
          </a:p>
          <a:p>
            <a:pPr lvl="0">
              <a:spcAft>
                <a:spcPts val="300"/>
              </a:spcAft>
            </a:pPr>
            <a:r>
              <a:rPr lang="en-US" sz="1600" dirty="0"/>
              <a:t>Tools</a:t>
            </a:r>
          </a:p>
          <a:p>
            <a:pPr lvl="1">
              <a:spcAft>
                <a:spcPts val="300"/>
              </a:spcAft>
            </a:pPr>
            <a:r>
              <a:rPr lang="en-US" dirty="0"/>
              <a:t>USDA community visioning </a:t>
            </a:r>
          </a:p>
          <a:p>
            <a:pPr lvl="1">
              <a:spcAft>
                <a:spcPts val="300"/>
              </a:spcAft>
            </a:pPr>
            <a:r>
              <a:rPr lang="en-US" dirty="0"/>
              <a:t>CFRPC – Brownfields Assessment Grant </a:t>
            </a:r>
          </a:p>
          <a:p>
            <a:pPr lvl="1">
              <a:spcAft>
                <a:spcPts val="300"/>
              </a:spcAft>
            </a:pPr>
            <a:r>
              <a:rPr lang="en-US" dirty="0"/>
              <a:t>Donation of city land </a:t>
            </a:r>
          </a:p>
          <a:p>
            <a:pPr lvl="1">
              <a:spcAft>
                <a:spcPts val="300"/>
              </a:spcAft>
            </a:pPr>
            <a:r>
              <a:rPr lang="en-US" dirty="0"/>
              <a:t>HHS - HRSA Planning Grant</a:t>
            </a:r>
          </a:p>
          <a:p>
            <a:pPr lvl="1">
              <a:spcAft>
                <a:spcPts val="300"/>
              </a:spcAft>
            </a:pPr>
            <a:r>
              <a:rPr lang="en-US" dirty="0"/>
              <a:t>EPA – Brownfields Assessment Grant – outreach, reuse </a:t>
            </a:r>
            <a:br>
              <a:rPr lang="en-US" dirty="0"/>
            </a:br>
            <a:r>
              <a:rPr lang="en-US" dirty="0"/>
              <a:t>planning, &amp; Phase I &amp; II ESA </a:t>
            </a:r>
          </a:p>
          <a:p>
            <a:pPr lvl="1">
              <a:spcAft>
                <a:spcPts val="300"/>
              </a:spcAft>
            </a:pPr>
            <a:r>
              <a:rPr lang="en-US" dirty="0"/>
              <a:t>HHS – HRSA School-Based Grant</a:t>
            </a:r>
          </a:p>
          <a:p>
            <a:pPr lvl="1">
              <a:spcAft>
                <a:spcPts val="300"/>
              </a:spcAft>
            </a:pPr>
            <a:r>
              <a:rPr lang="en-US" dirty="0"/>
              <a:t>HHS – HRSA New Access Point Results</a:t>
            </a:r>
          </a:p>
          <a:p>
            <a:pPr lvl="0">
              <a:spcAft>
                <a:spcPts val="300"/>
              </a:spcAft>
            </a:pPr>
            <a:r>
              <a:rPr lang="en-US" sz="1600" dirty="0"/>
              <a:t>Results </a:t>
            </a:r>
          </a:p>
          <a:p>
            <a:pPr lvl="1">
              <a:spcAft>
                <a:spcPts val="300"/>
              </a:spcAft>
            </a:pPr>
            <a:r>
              <a:rPr lang="en-US" dirty="0"/>
              <a:t>Community-based healthcare in</a:t>
            </a:r>
            <a:br>
              <a:rPr lang="en-US" dirty="0"/>
            </a:br>
            <a:r>
              <a:rPr lang="en-US" dirty="0"/>
              <a:t>rural underserved community</a:t>
            </a:r>
          </a:p>
        </p:txBody>
      </p:sp>
      <p:pic>
        <p:nvPicPr>
          <p:cNvPr id="2" name="Picture 2" descr="C:\Users\Kevin.Lord\AppData\Local\Microsoft\Windows\Temporary Internet Files\Content.Outlook\URXLZQVI\First patient Mulberry Clinic.jpg"/>
          <p:cNvPicPr>
            <a:picLocks noChangeAspect="1"/>
          </p:cNvPicPr>
          <p:nvPr/>
        </p:nvPicPr>
        <p:blipFill>
          <a:blip r:embed="rId3"/>
          <a:srcRect/>
          <a:stretch>
            <a:fillRect/>
          </a:stretch>
        </p:blipFill>
        <p:spPr>
          <a:xfrm>
            <a:off x="6371349" y="2512278"/>
            <a:ext cx="2971800" cy="2036814"/>
          </a:xfrm>
          <a:prstGeom prst="rect">
            <a:avLst/>
          </a:prstGeom>
          <a:noFill/>
          <a:ln w="12701" cap="flat">
            <a:solidFill>
              <a:srgbClr val="FFFFFF"/>
            </a:solidFill>
            <a:prstDash val="solid"/>
            <a:miter/>
          </a:ln>
        </p:spPr>
      </p:pic>
      <p:pic>
        <p:nvPicPr>
          <p:cNvPr id="3"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9978" y="3010589"/>
            <a:ext cx="2522719" cy="1530138"/>
          </a:xfrm>
          <a:prstGeom prst="rect">
            <a:avLst/>
          </a:prstGeom>
        </p:spPr>
      </p:pic>
      <p:pic>
        <p:nvPicPr>
          <p:cNvPr id="6" name="Picture 7" descr="Central Florida Health Care, Inc. - Health Care With A Heart"/>
          <p:cNvPicPr>
            <a:picLocks noChangeAspect="1"/>
          </p:cNvPicPr>
          <p:nvPr/>
        </p:nvPicPr>
        <p:blipFill>
          <a:blip r:embed="rId5"/>
          <a:srcRect/>
          <a:stretch>
            <a:fillRect/>
          </a:stretch>
        </p:blipFill>
        <p:spPr>
          <a:xfrm>
            <a:off x="9512517" y="1759477"/>
            <a:ext cx="1188820" cy="1121529"/>
          </a:xfrm>
          <a:prstGeom prst="rect">
            <a:avLst/>
          </a:prstGeom>
          <a:noFill/>
          <a:ln w="25402" cap="flat">
            <a:solidFill>
              <a:srgbClr val="FFFFFF"/>
            </a:solidFill>
            <a:prstDash val="solid"/>
            <a:miter/>
          </a:ln>
        </p:spPr>
      </p:pic>
      <p:sp>
        <p:nvSpPr>
          <p:cNvPr id="7" name="TextBox 10"/>
          <p:cNvSpPr txBox="1"/>
          <p:nvPr/>
        </p:nvSpPr>
        <p:spPr>
          <a:xfrm>
            <a:off x="4469784" y="5230501"/>
            <a:ext cx="5042733" cy="943843"/>
          </a:xfrm>
          <a:prstGeom prst="rect">
            <a:avLst/>
          </a:prstGeom>
          <a:noFill/>
          <a:ln cap="flat">
            <a:noFill/>
          </a:ln>
        </p:spPr>
        <p:txBody>
          <a:bodyPr vert="horz" wrap="square" lIns="45720" tIns="45720" rIns="45720" bIns="45720" anchor="t" anchorCtr="0" compatLnSpc="1">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600" b="0" i="1" u="none" strike="noStrike" kern="1200" cap="none" spc="0" normalizeH="0" baseline="0" noProof="0" dirty="0">
                <a:ln>
                  <a:noFill/>
                </a:ln>
                <a:solidFill>
                  <a:srgbClr val="000000"/>
                </a:solidFill>
                <a:effectLst/>
                <a:uLnTx/>
                <a:uFillTx/>
                <a:latin typeface="Arial" pitchFamily="34"/>
                <a:ea typeface="+mn-ea"/>
                <a:cs typeface="Arial" pitchFamily="34"/>
              </a:rPr>
              <a:t>Community Partners </a:t>
            </a:r>
          </a:p>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dirty="0">
                <a:ln>
                  <a:noFill/>
                </a:ln>
                <a:solidFill>
                  <a:srgbClr val="000000"/>
                </a:solidFill>
                <a:effectLst/>
                <a:uLnTx/>
                <a:uFillTx/>
                <a:latin typeface="Arial" pitchFamily="34"/>
                <a:ea typeface="+mn-ea"/>
                <a:cs typeface="Arial" pitchFamily="34"/>
              </a:rPr>
              <a:t>Ann Claussen </a:t>
            </a:r>
            <a: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t>–</a:t>
            </a:r>
            <a:r>
              <a:rPr kumimoji="0" lang="en-US" sz="1200" b="1" i="0" u="none" strike="noStrike" kern="1200" cap="none" spc="0" normalizeH="0" baseline="0" noProof="0" dirty="0">
                <a:ln>
                  <a:noFill/>
                </a:ln>
                <a:solidFill>
                  <a:srgbClr val="000000"/>
                </a:solidFill>
                <a:effectLst/>
                <a:uLnTx/>
                <a:uFillTx/>
                <a:latin typeface="Arial" pitchFamily="34"/>
                <a:ea typeface="+mn-ea"/>
                <a:cs typeface="Arial" pitchFamily="34"/>
              </a:rPr>
              <a:t> </a:t>
            </a:r>
            <a: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t>Central Florida Health Care </a:t>
            </a:r>
            <a:b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br>
            <a:r>
              <a:rPr kumimoji="0" lang="en-US" sz="1200" b="1" i="0" u="none" strike="noStrike" kern="1200" cap="none" spc="0" normalizeH="0" baseline="0" noProof="0" dirty="0">
                <a:ln>
                  <a:noFill/>
                </a:ln>
                <a:solidFill>
                  <a:srgbClr val="000000"/>
                </a:solidFill>
                <a:effectLst/>
                <a:uLnTx/>
                <a:uFillTx/>
                <a:latin typeface="Arial" pitchFamily="34"/>
                <a:ea typeface="+mn-ea"/>
                <a:cs typeface="Arial" pitchFamily="34"/>
              </a:rPr>
              <a:t>Jennifer Codo-Salisbury </a:t>
            </a:r>
            <a: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t>– Central Florida Regional Planning Council</a:t>
            </a:r>
          </a:p>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200" b="1" i="1" u="none" strike="noStrike" kern="1200" cap="none" spc="0" normalizeH="0" baseline="0" noProof="0" dirty="0">
                <a:ln>
                  <a:noFill/>
                </a:ln>
                <a:solidFill>
                  <a:srgbClr val="000000"/>
                </a:solidFill>
                <a:effectLst/>
                <a:uLnTx/>
                <a:uFillTx/>
                <a:latin typeface="Arial" pitchFamily="34"/>
                <a:ea typeface="+mn-ea"/>
                <a:cs typeface="Arial" pitchFamily="34"/>
              </a:rPr>
              <a:t>Rick Johnson </a:t>
            </a:r>
            <a:r>
              <a:rPr kumimoji="0" lang="en-US" sz="1200" b="0" i="1" u="none" strike="noStrike" kern="1200" cap="none" spc="0" normalizeH="0" baseline="0" noProof="0" dirty="0">
                <a:ln>
                  <a:noFill/>
                </a:ln>
                <a:solidFill>
                  <a:srgbClr val="000000"/>
                </a:solidFill>
                <a:effectLst/>
                <a:uLnTx/>
                <a:uFillTx/>
                <a:latin typeface="Arial" pitchFamily="34"/>
                <a:ea typeface="+mn-ea"/>
                <a:cs typeface="Arial" pitchFamily="34"/>
              </a:rPr>
              <a:t>– City of Mulberry </a:t>
            </a:r>
          </a:p>
        </p:txBody>
      </p:sp>
      <p:sp>
        <p:nvSpPr>
          <p:cNvPr id="8" name="TextBox 11"/>
          <p:cNvSpPr txBox="1"/>
          <p:nvPr/>
        </p:nvSpPr>
        <p:spPr>
          <a:xfrm>
            <a:off x="6519863" y="4600528"/>
            <a:ext cx="2674771" cy="261610"/>
          </a:xfrm>
          <a:prstGeom prst="rect">
            <a:avLst/>
          </a:prstGeom>
          <a:noFill/>
          <a:ln cap="flat">
            <a:noFill/>
          </a:ln>
        </p:spPr>
        <p:txBody>
          <a:bodyPr vert="horz" wrap="none" lIns="45720" tIns="45720" rIns="4572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1" i="0" u="none" strike="noStrike" kern="1200" cap="none" spc="0" normalizeH="0" baseline="0" noProof="0" dirty="0">
                <a:ln>
                  <a:noFill/>
                </a:ln>
                <a:solidFill>
                  <a:srgbClr val="000000"/>
                </a:solidFill>
                <a:effectLst/>
                <a:uLnTx/>
                <a:uFillTx/>
                <a:latin typeface="Arial" pitchFamily="34"/>
                <a:ea typeface="+mn-ea"/>
                <a:cs typeface="Arial" pitchFamily="34"/>
              </a:rPr>
              <a:t>Health Center Grand Opening  4/8/2015</a:t>
            </a:r>
          </a:p>
        </p:txBody>
      </p:sp>
      <p:pic>
        <p:nvPicPr>
          <p:cNvPr id="9" name="Picture 2" descr="Image result for CFRPC Logo&quot;"/>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079494" y="1856434"/>
            <a:ext cx="1263655" cy="535783"/>
          </a:xfrm>
          <a:prstGeom prst="rect">
            <a:avLst/>
          </a:prstGeom>
          <a:noFill/>
          <a:ln cap="flat">
            <a:noFill/>
          </a:ln>
        </p:spPr>
      </p:pic>
    </p:spTree>
    <p:extLst>
      <p:ext uri="{BB962C8B-B14F-4D97-AF65-F5344CB8AC3E}">
        <p14:creationId xmlns:p14="http://schemas.microsoft.com/office/powerpoint/2010/main" val="3760966833"/>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2"/>
          <p:cNvSpPr txBox="1">
            <a:spLocks noGrp="1"/>
          </p:cNvSpPr>
          <p:nvPr>
            <p:ph type="title"/>
          </p:nvPr>
        </p:nvSpPr>
        <p:spPr>
          <a:xfrm>
            <a:off x="533177" y="15095"/>
            <a:ext cx="11378736" cy="870159"/>
          </a:xfrm>
        </p:spPr>
        <p:txBody>
          <a:bodyPr>
            <a:normAutofit fontScale="90000"/>
          </a:bodyPr>
          <a:lstStyle/>
          <a:p>
            <a:pPr lvl="0"/>
            <a:r>
              <a:rPr lang="en-US" sz="3100" b="0" dirty="0">
                <a:solidFill>
                  <a:srgbClr val="193661"/>
                </a:solidFill>
              </a:rPr>
              <a:t>Lacoochee Community Center/Health Care Center - Pasco County, FL</a:t>
            </a:r>
            <a:br>
              <a:rPr lang="en-US" b="0" dirty="0">
                <a:solidFill>
                  <a:srgbClr val="193661"/>
                </a:solidFill>
              </a:rPr>
            </a:br>
            <a:r>
              <a:rPr lang="en-US" sz="2200" b="0" dirty="0">
                <a:solidFill>
                  <a:srgbClr val="193661"/>
                </a:solidFill>
              </a:rPr>
              <a:t>Brownfields to Public Health Success (2015) </a:t>
            </a:r>
          </a:p>
        </p:txBody>
      </p:sp>
      <p:sp>
        <p:nvSpPr>
          <p:cNvPr id="17" name="Content Placeholder 16">
            <a:extLst>
              <a:ext uri="{FF2B5EF4-FFF2-40B4-BE49-F238E27FC236}">
                <a16:creationId xmlns:a16="http://schemas.microsoft.com/office/drawing/2014/main" id="{DA3BCC53-1B96-A040-813B-D94128A78D17}"/>
              </a:ext>
            </a:extLst>
          </p:cNvPr>
          <p:cNvSpPr>
            <a:spLocks noGrp="1"/>
          </p:cNvSpPr>
          <p:nvPr>
            <p:ph idx="1"/>
          </p:nvPr>
        </p:nvSpPr>
        <p:spPr>
          <a:xfrm>
            <a:off x="624419" y="1155576"/>
            <a:ext cx="10944191" cy="3565793"/>
          </a:xfrm>
        </p:spPr>
        <p:txBody>
          <a:bodyPr numCol="2"/>
          <a:lstStyle/>
          <a:p>
            <a:pPr lvl="0">
              <a:spcAft>
                <a:spcPts val="0"/>
              </a:spcAft>
            </a:pPr>
            <a:r>
              <a:rPr lang="en-US" dirty="0"/>
              <a:t>Challenges</a:t>
            </a:r>
          </a:p>
          <a:p>
            <a:pPr lvl="1">
              <a:spcAft>
                <a:spcPts val="0"/>
              </a:spcAft>
            </a:pPr>
            <a:r>
              <a:rPr lang="en-US" dirty="0"/>
              <a:t>No access to healthcare</a:t>
            </a:r>
          </a:p>
          <a:p>
            <a:pPr lvl="1">
              <a:spcAft>
                <a:spcPts val="0"/>
              </a:spcAft>
            </a:pPr>
            <a:r>
              <a:rPr lang="en-US" dirty="0"/>
              <a:t>Former borrow pit / sinkhole geology</a:t>
            </a:r>
          </a:p>
          <a:p>
            <a:pPr lvl="1">
              <a:spcAft>
                <a:spcPts val="0"/>
              </a:spcAft>
            </a:pPr>
            <a:r>
              <a:rPr lang="en-US" dirty="0"/>
              <a:t>Former dump area</a:t>
            </a:r>
          </a:p>
          <a:p>
            <a:pPr lvl="1">
              <a:spcAft>
                <a:spcPts val="0"/>
              </a:spcAft>
            </a:pPr>
            <a:r>
              <a:rPr lang="en-US" dirty="0"/>
              <a:t>Metals and petroleum contamination</a:t>
            </a:r>
          </a:p>
          <a:p>
            <a:pPr lvl="1">
              <a:spcAft>
                <a:spcPts val="0"/>
              </a:spcAft>
            </a:pPr>
            <a:r>
              <a:rPr lang="en-US" dirty="0"/>
              <a:t>Environmental justice – highest concentration of Hispanic and African-American population</a:t>
            </a:r>
          </a:p>
          <a:p>
            <a:pPr lvl="0">
              <a:spcAft>
                <a:spcPts val="0"/>
              </a:spcAft>
            </a:pPr>
            <a:r>
              <a:rPr lang="en-US" dirty="0"/>
              <a:t>Tools</a:t>
            </a:r>
          </a:p>
          <a:p>
            <a:pPr lvl="1">
              <a:spcAft>
                <a:spcPts val="0"/>
              </a:spcAft>
            </a:pPr>
            <a:r>
              <a:rPr lang="en-US" dirty="0"/>
              <a:t>Community partnership</a:t>
            </a:r>
          </a:p>
          <a:p>
            <a:pPr lvl="1">
              <a:spcAft>
                <a:spcPts val="0"/>
              </a:spcAft>
            </a:pPr>
            <a:r>
              <a:rPr lang="en-US" dirty="0"/>
              <a:t>Withlacoochee Regional Electric Cooperative</a:t>
            </a:r>
          </a:p>
          <a:p>
            <a:pPr lvl="1">
              <a:spcAft>
                <a:spcPts val="0"/>
              </a:spcAft>
            </a:pPr>
            <a:r>
              <a:rPr lang="en-US" dirty="0"/>
              <a:t>Nearly $2M in state appropriations and private funding</a:t>
            </a:r>
          </a:p>
          <a:p>
            <a:pPr lvl="1">
              <a:spcAft>
                <a:spcPts val="0"/>
              </a:spcAft>
            </a:pPr>
            <a:r>
              <a:rPr lang="en-US" dirty="0"/>
              <a:t>Pasco County Brownfields Assessment Grant</a:t>
            </a:r>
          </a:p>
          <a:p>
            <a:pPr lvl="2">
              <a:spcAft>
                <a:spcPts val="0"/>
              </a:spcAft>
            </a:pPr>
            <a:r>
              <a:rPr lang="en-US" dirty="0"/>
              <a:t>Phase I &amp; II ESAs, geotechnical reports</a:t>
            </a:r>
          </a:p>
          <a:p>
            <a:pPr lvl="1">
              <a:spcAft>
                <a:spcPts val="0"/>
              </a:spcAft>
            </a:pPr>
            <a:r>
              <a:rPr lang="en-US" dirty="0"/>
              <a:t>HRSA change in scope </a:t>
            </a:r>
          </a:p>
          <a:p>
            <a:pPr lvl="1">
              <a:spcAft>
                <a:spcPts val="0"/>
              </a:spcAft>
            </a:pPr>
            <a:r>
              <a:rPr lang="en-US" dirty="0"/>
              <a:t>Health Impact Assessment – demonstrating need </a:t>
            </a:r>
          </a:p>
          <a:p>
            <a:pPr lvl="0">
              <a:spcAft>
                <a:spcPts val="0"/>
              </a:spcAft>
            </a:pPr>
            <a:r>
              <a:rPr lang="en-US" dirty="0"/>
              <a:t>Results</a:t>
            </a:r>
          </a:p>
          <a:p>
            <a:pPr lvl="1">
              <a:spcAft>
                <a:spcPts val="0"/>
              </a:spcAft>
            </a:pPr>
            <a:r>
              <a:rPr lang="en-US" dirty="0"/>
              <a:t>12,800 sq. ft. building</a:t>
            </a:r>
          </a:p>
          <a:p>
            <a:pPr lvl="1">
              <a:spcAft>
                <a:spcPts val="0"/>
              </a:spcAft>
            </a:pPr>
            <a:r>
              <a:rPr lang="en-US" dirty="0"/>
              <a:t>Premier Healthcare FQHC</a:t>
            </a:r>
          </a:p>
          <a:p>
            <a:pPr lvl="1">
              <a:spcAft>
                <a:spcPts val="0"/>
              </a:spcAft>
            </a:pPr>
            <a:r>
              <a:rPr lang="en-US" dirty="0"/>
              <a:t>Nutrition and job training programs</a:t>
            </a:r>
          </a:p>
          <a:p>
            <a:pPr lvl="1">
              <a:spcAft>
                <a:spcPts val="0"/>
              </a:spcAft>
            </a:pPr>
            <a:r>
              <a:rPr lang="en-US" dirty="0"/>
              <a:t>Gymnasium</a:t>
            </a:r>
          </a:p>
          <a:p>
            <a:pPr lvl="1">
              <a:spcAft>
                <a:spcPts val="0"/>
              </a:spcAft>
            </a:pPr>
            <a:r>
              <a:rPr lang="en-US" dirty="0"/>
              <a:t>Boys &amp; Girls Club</a:t>
            </a:r>
          </a:p>
          <a:p>
            <a:pPr lvl="1">
              <a:spcAft>
                <a:spcPts val="0"/>
              </a:spcAft>
            </a:pPr>
            <a:r>
              <a:rPr lang="en-US" dirty="0"/>
              <a:t>Officer-friendly program in the center / violence prevention</a:t>
            </a:r>
          </a:p>
          <a:p>
            <a:pPr lvl="1">
              <a:spcAft>
                <a:spcPts val="0"/>
              </a:spcAft>
            </a:pPr>
            <a:r>
              <a:rPr lang="en-US" dirty="0"/>
              <a:t>Public Housing Authority involvement</a:t>
            </a:r>
          </a:p>
        </p:txBody>
      </p:sp>
      <p:pic>
        <p:nvPicPr>
          <p:cNvPr id="2"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419320" y="3923803"/>
            <a:ext cx="2322204" cy="1353304"/>
          </a:xfrm>
          <a:prstGeom prst="rect">
            <a:avLst/>
          </a:prstGeom>
          <a:noFill/>
          <a:ln w="12701" cap="flat">
            <a:solidFill>
              <a:srgbClr val="FFFFFF"/>
            </a:solidFill>
            <a:prstDash val="solid"/>
            <a:miter/>
          </a:ln>
        </p:spPr>
      </p:pic>
      <p:pic>
        <p:nvPicPr>
          <p:cNvPr id="3" name="Picture 6" descr="C:\$$Misc_Files\Pictures\Lacoochee\GLB_3004s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66861" y="4306486"/>
            <a:ext cx="1891193" cy="1340843"/>
          </a:xfrm>
          <a:prstGeom prst="rect">
            <a:avLst/>
          </a:prstGeom>
          <a:noFill/>
          <a:ln w="12701" cap="flat">
            <a:solidFill>
              <a:srgbClr val="FFFFFF"/>
            </a:solidFill>
            <a:prstDash val="solid"/>
            <a:miter/>
          </a:ln>
        </p:spPr>
      </p:pic>
      <p:pic>
        <p:nvPicPr>
          <p:cNvPr id="4" name="Picture 2" descr="C:\$$Misc_Files\Pictures\Lacoochee\GLB_2649sm.jpg"/>
          <p:cNvPicPr>
            <a:picLocks noChangeAspect="1"/>
          </p:cNvPicPr>
          <p:nvPr/>
        </p:nvPicPr>
        <p:blipFill>
          <a:blip r:embed="rId5" cstate="screen">
            <a:extLst>
              <a:ext uri="{28A0092B-C50C-407E-A947-70E740481C1C}">
                <a14:useLocalDpi xmlns:a14="http://schemas.microsoft.com/office/drawing/2010/main"/>
              </a:ext>
            </a:extLst>
          </a:blip>
          <a:srcRect t="-1631"/>
          <a:stretch>
            <a:fillRect/>
          </a:stretch>
        </p:blipFill>
        <p:spPr>
          <a:xfrm>
            <a:off x="3102754" y="4545442"/>
            <a:ext cx="1891193" cy="1366146"/>
          </a:xfrm>
          <a:prstGeom prst="rect">
            <a:avLst/>
          </a:prstGeom>
          <a:noFill/>
          <a:ln w="12701" cap="flat">
            <a:solidFill>
              <a:srgbClr val="FFFFFF"/>
            </a:solidFill>
            <a:prstDash val="solid"/>
            <a:miter/>
          </a:ln>
        </p:spPr>
      </p:pic>
      <p:sp>
        <p:nvSpPr>
          <p:cNvPr id="7" name="TextBox 3"/>
          <p:cNvSpPr txBox="1"/>
          <p:nvPr/>
        </p:nvSpPr>
        <p:spPr>
          <a:xfrm>
            <a:off x="3088193" y="6210858"/>
            <a:ext cx="3890471" cy="261610"/>
          </a:xfrm>
          <a:prstGeom prst="rect">
            <a:avLst/>
          </a:prstGeom>
          <a:noFill/>
          <a:ln cap="flat">
            <a:noFill/>
          </a:ln>
        </p:spPr>
        <p:txBody>
          <a:bodyPr vert="horz" wrap="square" lIns="45720" tIns="45720" rIns="4572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1" i="0" u="none" strike="noStrike" kern="1200" cap="none" spc="0" normalizeH="0" baseline="0" noProof="0" dirty="0">
                <a:ln>
                  <a:noFill/>
                </a:ln>
                <a:solidFill>
                  <a:srgbClr val="193662"/>
                </a:solidFill>
                <a:effectLst/>
                <a:uLnTx/>
                <a:uFillTx/>
                <a:latin typeface="Arial" pitchFamily="34"/>
                <a:ea typeface="+mn-ea"/>
                <a:cs typeface="Arial" pitchFamily="34"/>
              </a:rPr>
              <a:t>Health Center Grand Opening </a:t>
            </a:r>
            <a:r>
              <a:rPr kumimoji="0" lang="en-US" sz="1100" b="0" i="1" u="none" strike="noStrike" kern="1200" cap="none" spc="0" normalizeH="0" baseline="0" noProof="0" dirty="0">
                <a:ln>
                  <a:noFill/>
                </a:ln>
                <a:solidFill>
                  <a:srgbClr val="193662"/>
                </a:solidFill>
                <a:effectLst/>
                <a:uLnTx/>
                <a:uFillTx/>
                <a:latin typeface="Arial" pitchFamily="34"/>
                <a:ea typeface="+mn-ea"/>
                <a:cs typeface="Arial" pitchFamily="34"/>
              </a:rPr>
              <a:t>3/25/2015</a:t>
            </a:r>
          </a:p>
        </p:txBody>
      </p:sp>
      <p:pic>
        <p:nvPicPr>
          <p:cNvPr id="8"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4495" y="4056054"/>
            <a:ext cx="2251944" cy="1366145"/>
          </a:xfrm>
          <a:prstGeom prst="rect">
            <a:avLst/>
          </a:prstGeom>
          <a:noFill/>
          <a:ln w="12701" cap="flat">
            <a:solidFill>
              <a:srgbClr val="FFFFFF"/>
            </a:solidFill>
            <a:prstDash val="solid"/>
            <a:miter/>
          </a:ln>
        </p:spPr>
      </p:pic>
      <p:sp>
        <p:nvSpPr>
          <p:cNvPr id="10" name="TextBox 13"/>
          <p:cNvSpPr txBox="1"/>
          <p:nvPr/>
        </p:nvSpPr>
        <p:spPr>
          <a:xfrm>
            <a:off x="202908" y="4935199"/>
            <a:ext cx="2448274" cy="1061829"/>
          </a:xfrm>
          <a:prstGeom prst="rect">
            <a:avLst/>
          </a:prstGeom>
          <a:noFill/>
          <a:ln cap="flat">
            <a:noFill/>
          </a:ln>
        </p:spPr>
        <p:txBody>
          <a:bodyPr vert="horz" wrap="square" lIns="45720" tIns="45720" rIns="45720" bIns="45720" anchor="t" anchorCtr="0" compatLnSpc="1">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400" b="0" i="1" u="none" strike="noStrike" kern="1200" cap="none" spc="0" normalizeH="0" baseline="0" noProof="0" dirty="0">
                <a:ln>
                  <a:noFill/>
                </a:ln>
                <a:solidFill>
                  <a:srgbClr val="000000"/>
                </a:solidFill>
                <a:effectLst/>
                <a:uLnTx/>
                <a:uFillTx/>
                <a:latin typeface="Arial" pitchFamily="34"/>
                <a:ea typeface="+mn-ea"/>
                <a:cs typeface="Arial" pitchFamily="34"/>
              </a:rPr>
              <a:t>Community Partners </a:t>
            </a:r>
          </a:p>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100" b="1" i="0" u="none" strike="noStrike" kern="1200" cap="none" spc="0" normalizeH="0" baseline="0" noProof="0" dirty="0">
                <a:ln>
                  <a:noFill/>
                </a:ln>
                <a:solidFill>
                  <a:srgbClr val="000000"/>
                </a:solidFill>
                <a:effectLst/>
                <a:uLnTx/>
                <a:uFillTx/>
                <a:latin typeface="Arial" pitchFamily="34"/>
                <a:ea typeface="+mn-ea"/>
                <a:cs typeface="Arial" pitchFamily="34"/>
              </a:rPr>
              <a:t>Melanie Kendrick </a:t>
            </a:r>
            <a:r>
              <a:rPr kumimoji="0" lang="en-US" sz="1100" b="0" i="0" u="none" strike="noStrike" kern="1200" cap="none" spc="0" normalizeH="0" baseline="0" noProof="0" dirty="0">
                <a:ln>
                  <a:noFill/>
                </a:ln>
                <a:solidFill>
                  <a:srgbClr val="000000"/>
                </a:solidFill>
                <a:effectLst/>
                <a:uLnTx/>
                <a:uFillTx/>
                <a:latin typeface="Arial" pitchFamily="34"/>
                <a:ea typeface="+mn-ea"/>
                <a:cs typeface="Arial" pitchFamily="34"/>
              </a:rPr>
              <a:t>–</a:t>
            </a:r>
            <a:r>
              <a:rPr kumimoji="0" lang="en-US" sz="1100" b="1" i="0" u="none" strike="noStrike" kern="1200" cap="none" spc="0" normalizeH="0" baseline="0" noProof="0" dirty="0">
                <a:ln>
                  <a:noFill/>
                </a:ln>
                <a:solidFill>
                  <a:srgbClr val="000000"/>
                </a:solidFill>
                <a:effectLst/>
                <a:uLnTx/>
                <a:uFillTx/>
                <a:latin typeface="Arial" pitchFamily="34"/>
                <a:ea typeface="+mn-ea"/>
                <a:cs typeface="Arial" pitchFamily="34"/>
              </a:rPr>
              <a:t> </a:t>
            </a: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Pasco County</a:t>
            </a:r>
          </a:p>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100" b="1" i="0" u="none" strike="noStrike" kern="1200" cap="none" spc="0" normalizeH="0" baseline="0" noProof="0" dirty="0">
                <a:ln>
                  <a:noFill/>
                </a:ln>
                <a:solidFill>
                  <a:srgbClr val="000000"/>
                </a:solidFill>
                <a:effectLst/>
                <a:uLnTx/>
                <a:uFillTx/>
                <a:latin typeface="Arial" pitchFamily="34"/>
                <a:ea typeface="+mn-ea"/>
                <a:cs typeface="Arial" pitchFamily="34"/>
              </a:rPr>
              <a:t>Cheryl A. Pollock </a:t>
            </a: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 Premier Community HealthCare Group, Inc.</a:t>
            </a:r>
          </a:p>
          <a:p>
            <a:pPr marL="0" marR="0" lvl="0" indent="0" algn="l" defTabSz="914400" rtl="0" eaLnBrk="1" fontAlgn="auto" latinLnBrk="0" hangingPunct="1">
              <a:lnSpc>
                <a:spcPct val="100000"/>
              </a:lnSpc>
              <a:spcBef>
                <a:spcPts val="0"/>
              </a:spcBef>
              <a:spcAft>
                <a:spcPts val="200"/>
              </a:spcAft>
              <a:buClrTx/>
              <a:buSzTx/>
              <a:buFontTx/>
              <a:buNone/>
              <a:tabLst/>
              <a:defRPr sz="1800" b="0" i="0" u="none" strike="noStrike" kern="0" cap="none" spc="0" baseline="0">
                <a:solidFill>
                  <a:srgbClr val="000000"/>
                </a:solidFill>
                <a:uFillTx/>
              </a:defRPr>
            </a:pPr>
            <a:r>
              <a:rPr kumimoji="0" lang="en-US" sz="1100" b="1" i="0" u="none" strike="noStrike" kern="1200" cap="none" spc="0" normalizeH="0" baseline="0" noProof="0" dirty="0">
                <a:ln>
                  <a:noFill/>
                </a:ln>
                <a:solidFill>
                  <a:srgbClr val="000000"/>
                </a:solidFill>
                <a:effectLst/>
                <a:uLnTx/>
                <a:uFillTx/>
                <a:latin typeface="Arial" pitchFamily="34"/>
                <a:ea typeface="+mn-ea"/>
                <a:cs typeface="Arial" pitchFamily="34"/>
              </a:rPr>
              <a:t>Sandra Whitehead </a:t>
            </a: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 NACCHO </a:t>
            </a:r>
          </a:p>
        </p:txBody>
      </p:sp>
      <p:pic>
        <p:nvPicPr>
          <p:cNvPr id="11"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84784" y="2269368"/>
            <a:ext cx="1334048" cy="540643"/>
          </a:xfrm>
          <a:prstGeom prst="rect">
            <a:avLst/>
          </a:prstGeom>
          <a:noFill/>
          <a:ln cap="flat">
            <a:noFill/>
          </a:ln>
        </p:spPr>
      </p:pic>
    </p:spTree>
    <p:extLst>
      <p:ext uri="{BB962C8B-B14F-4D97-AF65-F5344CB8AC3E}">
        <p14:creationId xmlns:p14="http://schemas.microsoft.com/office/powerpoint/2010/main" val="350299208"/>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p:nvPr>
        </p:nvSpPr>
        <p:spPr>
          <a:xfrm>
            <a:off x="623392" y="0"/>
            <a:ext cx="10944375" cy="873299"/>
          </a:xfrm>
        </p:spPr>
        <p:txBody>
          <a:bodyPr>
            <a:normAutofit/>
          </a:bodyPr>
          <a:lstStyle/>
          <a:p>
            <a:r>
              <a:rPr lang="en-US" b="0" dirty="0">
                <a:solidFill>
                  <a:srgbClr val="193661"/>
                </a:solidFill>
              </a:rPr>
              <a:t>Why Healthfields?</a:t>
            </a:r>
            <a:br>
              <a:rPr lang="en-US" b="0" dirty="0">
                <a:solidFill>
                  <a:srgbClr val="193661"/>
                </a:solidFill>
              </a:rPr>
            </a:br>
            <a:r>
              <a:rPr lang="en-US" sz="2000" b="0" dirty="0">
                <a:solidFill>
                  <a:srgbClr val="193661"/>
                </a:solidFill>
              </a:rPr>
              <a:t>Provide Fresh Foods to Combat Health Disparities </a:t>
            </a:r>
          </a:p>
        </p:txBody>
      </p:sp>
      <p:sp>
        <p:nvSpPr>
          <p:cNvPr id="7" name="Content Placeholder 6">
            <a:extLst>
              <a:ext uri="{FF2B5EF4-FFF2-40B4-BE49-F238E27FC236}">
                <a16:creationId xmlns:a16="http://schemas.microsoft.com/office/drawing/2014/main" id="{3C1ABE1F-BE7D-8B47-A1D3-440DF02927F5}"/>
              </a:ext>
            </a:extLst>
          </p:cNvPr>
          <p:cNvSpPr>
            <a:spLocks noGrp="1"/>
          </p:cNvSpPr>
          <p:nvPr>
            <p:ph idx="1"/>
          </p:nvPr>
        </p:nvSpPr>
        <p:spPr>
          <a:xfrm>
            <a:off x="624419" y="1155576"/>
            <a:ext cx="7847845" cy="4793704"/>
          </a:xfrm>
        </p:spPr>
        <p:txBody>
          <a:bodyPr/>
          <a:lstStyle/>
          <a:p>
            <a:pPr>
              <a:spcBef>
                <a:spcPts val="1800"/>
              </a:spcBef>
            </a:pPr>
            <a:r>
              <a:rPr lang="en-US" b="1" dirty="0"/>
              <a:t>Low-income neighborhoods frequently lack full-service grocery stores and farmers’ markets</a:t>
            </a:r>
            <a:r>
              <a:rPr lang="en-US" dirty="0"/>
              <a:t> where residents can buy a variety of fruits, vegetables, whole grains, and low-fat dairy products </a:t>
            </a:r>
          </a:p>
          <a:p>
            <a:pPr>
              <a:spcBef>
                <a:spcPts val="1800"/>
              </a:spcBef>
            </a:pPr>
            <a:r>
              <a:rPr lang="en-US" dirty="0"/>
              <a:t>Obesity is a risk factor for a variety of chronic conditions, including diabetes, hypertension, high cholesterol, stroke, heart disease, certain cancers, and arthritis.</a:t>
            </a:r>
          </a:p>
          <a:p>
            <a:pPr>
              <a:spcBef>
                <a:spcPts val="1800"/>
              </a:spcBef>
            </a:pPr>
            <a:r>
              <a:rPr lang="en-US" dirty="0"/>
              <a:t>....</a:t>
            </a:r>
            <a:r>
              <a:rPr lang="en-US" b="1" dirty="0"/>
              <a:t>the more impoverished a neighborhood, the fewer the number of independent or chain supermarkets and the less access to fresh fruits, vegetables, low-fat milk, high-fiber foods, and other healthy meal and snack options.</a:t>
            </a:r>
            <a:r>
              <a:rPr lang="en-US" sz="1000" dirty="0"/>
              <a:t> </a:t>
            </a:r>
            <a:endParaRPr lang="en-US" sz="1000" b="1" i="1" dirty="0"/>
          </a:p>
        </p:txBody>
      </p:sp>
      <p:sp>
        <p:nvSpPr>
          <p:cNvPr id="8" name="Rounded Rectangle 7"/>
          <p:cNvSpPr/>
          <p:nvPr/>
        </p:nvSpPr>
        <p:spPr>
          <a:xfrm>
            <a:off x="623392" y="5343588"/>
            <a:ext cx="7575508" cy="638177"/>
          </a:xfrm>
          <a:prstGeom prst="roundRect">
            <a:avLst>
              <a:gd name="adj" fmla="val 11148"/>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18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a:ea typeface="+mn-ea"/>
                <a:cs typeface="+mn-cs"/>
              </a:rPr>
              <a:t>“Many Brownfields Communities  are low </a:t>
            </a:r>
            <a:r>
              <a:rPr kumimoji="0" lang="en-US" sz="1400" b="0" i="1" u="none" strike="noStrike" kern="1200" cap="none" spc="0" normalizeH="0" baseline="0" noProof="0" dirty="0">
                <a:ln>
                  <a:noFill/>
                </a:ln>
                <a:solidFill>
                  <a:srgbClr val="FFFFFF"/>
                </a:solidFill>
                <a:effectLst/>
                <a:uLnTx/>
                <a:uFillTx/>
                <a:latin typeface="Arial"/>
                <a:ea typeface="+mn-ea"/>
                <a:cs typeface="+mn-cs"/>
              </a:rPr>
              <a:t>income</a:t>
            </a:r>
            <a:r>
              <a:rPr kumimoji="0" lang="en-US" sz="1400" b="1" i="1" u="none" strike="noStrike" kern="1200" cap="none" spc="0" normalizeH="0" baseline="0" noProof="0" dirty="0">
                <a:ln>
                  <a:noFill/>
                </a:ln>
                <a:solidFill>
                  <a:srgbClr val="FFFFFF"/>
                </a:solidFill>
                <a:effectLst/>
                <a:uLnTx/>
                <a:uFillTx/>
                <a:latin typeface="Arial"/>
                <a:ea typeface="+mn-ea"/>
                <a:cs typeface="+mn-cs"/>
              </a:rPr>
              <a:t> and minority communities with lack of access to fresh food and healthcare and have properties that can be used to improve access to fresh foods   .”  </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16280" y="1182486"/>
            <a:ext cx="2942112" cy="1797590"/>
          </a:xfrm>
          <a:prstGeom prst="rect">
            <a:avLst/>
          </a:prstGeom>
        </p:spPr>
      </p:pic>
      <p:pic>
        <p:nvPicPr>
          <p:cNvPr id="5" name="Picture 4"/>
          <p:cNvPicPr>
            <a:picLocks noChangeAspect="1"/>
          </p:cNvPicPr>
          <p:nvPr/>
        </p:nvPicPr>
        <p:blipFill>
          <a:blip r:embed="rId5"/>
          <a:stretch>
            <a:fillRect/>
          </a:stretch>
        </p:blipFill>
        <p:spPr>
          <a:xfrm>
            <a:off x="8616280" y="3129826"/>
            <a:ext cx="2942112" cy="1944216"/>
          </a:xfrm>
          <a:prstGeom prst="rect">
            <a:avLst/>
          </a:prstGeom>
        </p:spPr>
      </p:pic>
    </p:spTree>
    <p:extLst>
      <p:ext uri="{BB962C8B-B14F-4D97-AF65-F5344CB8AC3E}">
        <p14:creationId xmlns:p14="http://schemas.microsoft.com/office/powerpoint/2010/main" val="1389955650"/>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623392" y="187378"/>
            <a:ext cx="10944375" cy="685922"/>
          </a:xfrm>
        </p:spPr>
        <p:txBody>
          <a:bodyPr>
            <a:normAutofit fontScale="90000"/>
          </a:bodyPr>
          <a:lstStyle/>
          <a:p>
            <a:r>
              <a:rPr lang="en-US" sz="3100" b="0" dirty="0">
                <a:solidFill>
                  <a:srgbClr val="193661"/>
                </a:solidFill>
              </a:rPr>
              <a:t>Harbor Oaks Shopping Center - Clearwater, FL </a:t>
            </a:r>
            <a:br>
              <a:rPr lang="en-US" b="0" dirty="0">
                <a:solidFill>
                  <a:srgbClr val="193661"/>
                </a:solidFill>
              </a:rPr>
            </a:br>
            <a:r>
              <a:rPr lang="en-US" sz="2200" b="0" dirty="0">
                <a:solidFill>
                  <a:srgbClr val="193661"/>
                </a:solidFill>
              </a:rPr>
              <a:t>Healthfields Transformation – Improved Access to Fresh Food  </a:t>
            </a:r>
          </a:p>
        </p:txBody>
      </p:sp>
      <p:sp>
        <p:nvSpPr>
          <p:cNvPr id="3" name="Content Placeholder 2"/>
          <p:cNvSpPr>
            <a:spLocks noGrp="1"/>
          </p:cNvSpPr>
          <p:nvPr>
            <p:ph idx="1"/>
          </p:nvPr>
        </p:nvSpPr>
        <p:spPr>
          <a:xfrm>
            <a:off x="623888" y="1155700"/>
            <a:ext cx="10944225" cy="5009604"/>
          </a:xfrm>
        </p:spPr>
        <p:txBody>
          <a:bodyPr>
            <a:normAutofit fontScale="92500" lnSpcReduction="20000"/>
          </a:bodyPr>
          <a:lstStyle/>
          <a:p>
            <a:pPr>
              <a:lnSpc>
                <a:spcPct val="120000"/>
              </a:lnSpc>
              <a:spcAft>
                <a:spcPts val="300"/>
              </a:spcAft>
            </a:pPr>
            <a:r>
              <a:rPr lang="en-US" dirty="0"/>
              <a:t>Challenges</a:t>
            </a:r>
          </a:p>
          <a:p>
            <a:pPr lvl="1">
              <a:lnSpc>
                <a:spcPct val="120000"/>
              </a:lnSpc>
              <a:spcAft>
                <a:spcPts val="300"/>
              </a:spcAft>
            </a:pPr>
            <a:r>
              <a:rPr lang="en-US" dirty="0"/>
              <a:t>Former Automobile Dealership for 45 Years </a:t>
            </a:r>
          </a:p>
          <a:p>
            <a:pPr lvl="1">
              <a:lnSpc>
                <a:spcPct val="120000"/>
              </a:lnSpc>
              <a:spcAft>
                <a:spcPts val="300"/>
              </a:spcAft>
            </a:pPr>
            <a:r>
              <a:rPr lang="en-US" dirty="0"/>
              <a:t>Blighted Buildings</a:t>
            </a:r>
          </a:p>
          <a:p>
            <a:pPr lvl="1">
              <a:lnSpc>
                <a:spcPct val="120000"/>
              </a:lnSpc>
              <a:spcAft>
                <a:spcPts val="300"/>
              </a:spcAft>
            </a:pPr>
            <a:r>
              <a:rPr lang="en-US" dirty="0"/>
              <a:t>Market Uncertainty – Third Time is the Charm</a:t>
            </a:r>
          </a:p>
          <a:p>
            <a:pPr lvl="1">
              <a:lnSpc>
                <a:spcPct val="120000"/>
              </a:lnSpc>
              <a:spcAft>
                <a:spcPts val="300"/>
              </a:spcAft>
            </a:pPr>
            <a:r>
              <a:rPr lang="en-US" dirty="0"/>
              <a:t>Underground Storage Tanks</a:t>
            </a:r>
          </a:p>
          <a:p>
            <a:pPr lvl="1">
              <a:lnSpc>
                <a:spcPct val="120000"/>
              </a:lnSpc>
              <a:spcAft>
                <a:spcPts val="300"/>
              </a:spcAft>
            </a:pPr>
            <a:r>
              <a:rPr lang="en-US" dirty="0"/>
              <a:t>17 Hydraulic Lifts </a:t>
            </a:r>
          </a:p>
          <a:p>
            <a:pPr lvl="1">
              <a:lnSpc>
                <a:spcPct val="120000"/>
              </a:lnSpc>
              <a:spcAft>
                <a:spcPts val="300"/>
              </a:spcAft>
            </a:pPr>
            <a:r>
              <a:rPr lang="en-US" dirty="0"/>
              <a:t>Environmental Stigma</a:t>
            </a:r>
          </a:p>
          <a:p>
            <a:pPr lvl="1">
              <a:lnSpc>
                <a:spcPct val="120000"/>
              </a:lnSpc>
              <a:spcAft>
                <a:spcPts val="300"/>
              </a:spcAft>
            </a:pPr>
            <a:r>
              <a:rPr lang="en-US" dirty="0"/>
              <a:t>Need for a Community Grocery Store</a:t>
            </a:r>
          </a:p>
          <a:p>
            <a:pPr>
              <a:lnSpc>
                <a:spcPct val="120000"/>
              </a:lnSpc>
              <a:spcAft>
                <a:spcPts val="300"/>
              </a:spcAft>
            </a:pPr>
            <a:r>
              <a:rPr lang="en-US" dirty="0"/>
              <a:t>Tools</a:t>
            </a:r>
          </a:p>
          <a:p>
            <a:pPr lvl="1">
              <a:lnSpc>
                <a:spcPct val="120000"/>
              </a:lnSpc>
              <a:spcAft>
                <a:spcPts val="300"/>
              </a:spcAft>
            </a:pPr>
            <a:r>
              <a:rPr lang="en-US" dirty="0"/>
              <a:t>State Brownfields Appropriation</a:t>
            </a:r>
          </a:p>
          <a:p>
            <a:pPr lvl="1">
              <a:lnSpc>
                <a:spcPct val="120000"/>
              </a:lnSpc>
              <a:spcAft>
                <a:spcPts val="300"/>
              </a:spcAft>
            </a:pPr>
            <a:r>
              <a:rPr lang="en-US" dirty="0"/>
              <a:t>State Brownfields Loan Guarantee</a:t>
            </a:r>
          </a:p>
          <a:p>
            <a:pPr lvl="1">
              <a:lnSpc>
                <a:spcPct val="120000"/>
              </a:lnSpc>
              <a:spcAft>
                <a:spcPts val="300"/>
              </a:spcAft>
            </a:pPr>
            <a:r>
              <a:rPr lang="en-US" dirty="0"/>
              <a:t>Developer Investment</a:t>
            </a:r>
          </a:p>
          <a:p>
            <a:pPr>
              <a:lnSpc>
                <a:spcPct val="120000"/>
              </a:lnSpc>
              <a:spcAft>
                <a:spcPts val="300"/>
              </a:spcAft>
            </a:pPr>
            <a:r>
              <a:rPr lang="en-US" dirty="0"/>
              <a:t>Results</a:t>
            </a:r>
          </a:p>
          <a:p>
            <a:pPr lvl="1">
              <a:lnSpc>
                <a:spcPct val="120000"/>
              </a:lnSpc>
              <a:spcAft>
                <a:spcPts val="300"/>
              </a:spcAft>
            </a:pPr>
            <a:r>
              <a:rPr lang="en-US" dirty="0"/>
              <a:t>44,287 sq. ft. Shopping Center </a:t>
            </a:r>
          </a:p>
          <a:p>
            <a:pPr lvl="1">
              <a:lnSpc>
                <a:spcPct val="120000"/>
              </a:lnSpc>
              <a:spcAft>
                <a:spcPts val="300"/>
              </a:spcAft>
            </a:pPr>
            <a:r>
              <a:rPr lang="en-US" dirty="0"/>
              <a:t>125 New Jobs</a:t>
            </a:r>
          </a:p>
          <a:p>
            <a:pPr lvl="1">
              <a:lnSpc>
                <a:spcPct val="120000"/>
              </a:lnSpc>
              <a:spcAft>
                <a:spcPts val="300"/>
              </a:spcAft>
            </a:pPr>
            <a:r>
              <a:rPr lang="en-US" dirty="0"/>
              <a:t>Catalyst for Infill Redevelopment</a:t>
            </a:r>
          </a:p>
          <a:p>
            <a:pPr lvl="1">
              <a:lnSpc>
                <a:spcPct val="120000"/>
              </a:lnSpc>
              <a:spcAft>
                <a:spcPts val="300"/>
              </a:spcAft>
            </a:pPr>
            <a:r>
              <a:rPr lang="en-US" dirty="0"/>
              <a:t>$12,000,000 Capital Investment</a:t>
            </a:r>
          </a:p>
          <a:p>
            <a:pPr lvl="1">
              <a:lnSpc>
                <a:spcPct val="120000"/>
              </a:lnSpc>
              <a:spcAft>
                <a:spcPts val="300"/>
              </a:spcAft>
            </a:pPr>
            <a:r>
              <a:rPr lang="en-US" dirty="0"/>
              <a:t>Catalytic Town Home and Commercial Developments</a:t>
            </a:r>
          </a:p>
        </p:txBody>
      </p:sp>
      <p:sp>
        <p:nvSpPr>
          <p:cNvPr id="9" name="TextBox 8"/>
          <p:cNvSpPr txBox="1"/>
          <p:nvPr/>
        </p:nvSpPr>
        <p:spPr>
          <a:xfrm>
            <a:off x="6027788" y="4661366"/>
            <a:ext cx="3515936" cy="943848"/>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Community Partners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South Clearwater Citizens for Progressive Action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t>Diane Hufford </a:t>
            </a:r>
            <a:r>
              <a:rPr kumimoji="0" lang="en-US" sz="12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 City of Clearwater   </a:t>
            </a:r>
            <a:br>
              <a:rPr kumimoji="0" lang="en-US" sz="12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br>
            <a:r>
              <a:rPr kumimoji="0" lang="en-US" sz="12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t>Jim White </a:t>
            </a:r>
            <a:r>
              <a:rPr kumimoji="0" lang="en-US" sz="12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 White Development Company</a:t>
            </a:r>
          </a:p>
        </p:txBody>
      </p:sp>
      <p:pic>
        <p:nvPicPr>
          <p:cNvPr id="12" name="Picture 2" descr="C:\Users\kpl\AppData\Local\Microsoft\Windows\Temporary Internet Files\Content.IE5\6RUGNGA2\dwntwn-publix2[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82455" y="3009927"/>
            <a:ext cx="2922538" cy="1637357"/>
          </a:xfrm>
          <a:prstGeom prst="rect">
            <a:avLst/>
          </a:prstGeom>
          <a:noFill/>
          <a:ln w="254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Lifts removed Harbor Oaks Shopping Cent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82455" y="1176514"/>
            <a:ext cx="2922538" cy="1764782"/>
          </a:xfrm>
          <a:prstGeom prst="rect">
            <a:avLst/>
          </a:prstGeom>
        </p:spPr>
      </p:pic>
    </p:spTree>
    <p:extLst>
      <p:ext uri="{BB962C8B-B14F-4D97-AF65-F5344CB8AC3E}">
        <p14:creationId xmlns:p14="http://schemas.microsoft.com/office/powerpoint/2010/main" val="866818300"/>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78463" y="1627724"/>
            <a:ext cx="2813537" cy="3501813"/>
          </a:xfrm>
          <a:prstGeom prst="rect">
            <a:avLst/>
          </a:prstGeom>
        </p:spPr>
      </p:pic>
      <p:sp>
        <p:nvSpPr>
          <p:cNvPr id="2" name="Rectangle 2"/>
          <p:cNvSpPr>
            <a:spLocks noGrp="1" noChangeArrowheads="1"/>
          </p:cNvSpPr>
          <p:nvPr>
            <p:ph type="title"/>
          </p:nvPr>
        </p:nvSpPr>
        <p:spPr>
          <a:xfrm>
            <a:off x="591303" y="108239"/>
            <a:ext cx="11639861" cy="783358"/>
          </a:xfrm>
        </p:spPr>
        <p:txBody>
          <a:bodyPr>
            <a:normAutofit/>
          </a:bodyPr>
          <a:lstStyle/>
          <a:p>
            <a:r>
              <a:rPr lang="en-AU" b="0" dirty="0">
                <a:solidFill>
                  <a:srgbClr val="193661"/>
                </a:solidFill>
              </a:rPr>
              <a:t>Northeast Florida Health Care – Health Zone 1, </a:t>
            </a:r>
            <a:r>
              <a:rPr lang="en-US" b="0" dirty="0">
                <a:solidFill>
                  <a:srgbClr val="193661"/>
                </a:solidFill>
              </a:rPr>
              <a:t>Jacksonville, FL </a:t>
            </a:r>
            <a:br>
              <a:rPr lang="en-US" sz="2500" b="0" dirty="0">
                <a:solidFill>
                  <a:srgbClr val="193661"/>
                </a:solidFill>
              </a:rPr>
            </a:br>
            <a:r>
              <a:rPr lang="en-US" sz="2000" b="0" dirty="0">
                <a:solidFill>
                  <a:srgbClr val="193661"/>
                </a:solidFill>
              </a:rPr>
              <a:t>School-Based Community Gardens </a:t>
            </a:r>
          </a:p>
        </p:txBody>
      </p:sp>
      <p:sp>
        <p:nvSpPr>
          <p:cNvPr id="9" name="Content Placeholder 8">
            <a:extLst>
              <a:ext uri="{FF2B5EF4-FFF2-40B4-BE49-F238E27FC236}">
                <a16:creationId xmlns:a16="http://schemas.microsoft.com/office/drawing/2014/main" id="{0DC126C7-83A2-FF48-BDDB-D12812D93472}"/>
              </a:ext>
            </a:extLst>
          </p:cNvPr>
          <p:cNvSpPr>
            <a:spLocks noGrp="1"/>
          </p:cNvSpPr>
          <p:nvPr>
            <p:ph idx="1"/>
          </p:nvPr>
        </p:nvSpPr>
        <p:spPr>
          <a:xfrm>
            <a:off x="610583" y="1208503"/>
            <a:ext cx="6243144" cy="5081612"/>
          </a:xfrm>
        </p:spPr>
        <p:txBody>
          <a:bodyPr/>
          <a:lstStyle/>
          <a:p>
            <a:pPr>
              <a:spcAft>
                <a:spcPts val="0"/>
              </a:spcAft>
            </a:pPr>
            <a:r>
              <a:rPr lang="en-US" sz="1500" dirty="0"/>
              <a:t>Challenges</a:t>
            </a:r>
          </a:p>
          <a:p>
            <a:pPr lvl="1">
              <a:spcAft>
                <a:spcPts val="0"/>
              </a:spcAft>
            </a:pPr>
            <a:r>
              <a:rPr lang="en-US" sz="1500" dirty="0"/>
              <a:t>Disproportionately high incidences of health issues  </a:t>
            </a:r>
          </a:p>
          <a:p>
            <a:pPr lvl="1">
              <a:spcAft>
                <a:spcPts val="0"/>
              </a:spcAft>
            </a:pPr>
            <a:r>
              <a:rPr lang="en-US" sz="1500" dirty="0"/>
              <a:t>Numerous Brownfield sites adjacent to residential areas including a Superfund site</a:t>
            </a:r>
          </a:p>
          <a:p>
            <a:pPr lvl="1">
              <a:spcAft>
                <a:spcPts val="0"/>
              </a:spcAft>
            </a:pPr>
            <a:r>
              <a:rPr lang="en-US" sz="1500" dirty="0"/>
              <a:t>Lack of fresh food </a:t>
            </a:r>
          </a:p>
          <a:p>
            <a:pPr lvl="1">
              <a:spcAft>
                <a:spcPts val="0"/>
              </a:spcAft>
            </a:pPr>
            <a:r>
              <a:rPr lang="en-US" sz="1500" dirty="0"/>
              <a:t>Healthcare access impacted by transportation / location of health care facilities</a:t>
            </a:r>
          </a:p>
          <a:p>
            <a:pPr lvl="1">
              <a:spcAft>
                <a:spcPts val="0"/>
              </a:spcAft>
            </a:pPr>
            <a:r>
              <a:rPr lang="en-US" sz="1500" dirty="0"/>
              <a:t>Large, urban area – limited resources &amp; support</a:t>
            </a:r>
          </a:p>
          <a:p>
            <a:pPr>
              <a:spcAft>
                <a:spcPts val="0"/>
              </a:spcAft>
            </a:pPr>
            <a:r>
              <a:rPr lang="en-US" sz="1500" dirty="0"/>
              <a:t>Tools</a:t>
            </a:r>
          </a:p>
          <a:p>
            <a:pPr lvl="1">
              <a:spcAft>
                <a:spcPts val="0"/>
              </a:spcAft>
            </a:pPr>
            <a:r>
              <a:rPr lang="en-US" sz="1500" dirty="0"/>
              <a:t>Designation as EPA EJ Showcase Community – increases visibility – focuses resources </a:t>
            </a:r>
          </a:p>
          <a:p>
            <a:pPr lvl="1">
              <a:spcAft>
                <a:spcPts val="0"/>
              </a:spcAft>
            </a:pPr>
            <a:r>
              <a:rPr lang="en-US" sz="1500" dirty="0"/>
              <a:t>Grants, Public – private partnerships </a:t>
            </a:r>
          </a:p>
          <a:p>
            <a:pPr lvl="1">
              <a:spcAft>
                <a:spcPts val="0"/>
              </a:spcAft>
            </a:pPr>
            <a:r>
              <a:rPr lang="en-US" sz="1500" dirty="0"/>
              <a:t>ATSDR $150,000 community health projects related to contamination at brownfield / land reuse sites</a:t>
            </a:r>
          </a:p>
          <a:p>
            <a:pPr>
              <a:spcAft>
                <a:spcPts val="0"/>
              </a:spcAft>
            </a:pPr>
            <a:r>
              <a:rPr lang="en-US" sz="1500" dirty="0"/>
              <a:t> Results</a:t>
            </a:r>
          </a:p>
          <a:p>
            <a:pPr lvl="1">
              <a:spcAft>
                <a:spcPts val="0"/>
              </a:spcAft>
            </a:pPr>
            <a:r>
              <a:rPr lang="en-US" sz="1500" dirty="0"/>
              <a:t>Potential fresh foods in desert area school-based gardens at </a:t>
            </a:r>
            <a:br>
              <a:rPr lang="en-US" sz="1500" dirty="0"/>
            </a:br>
            <a:r>
              <a:rPr lang="en-US" sz="1500" dirty="0"/>
              <a:t>7 schools </a:t>
            </a:r>
          </a:p>
          <a:p>
            <a:pPr lvl="1">
              <a:spcAft>
                <a:spcPts val="0"/>
              </a:spcAft>
            </a:pPr>
            <a:r>
              <a:rPr lang="en-US" sz="1500" dirty="0"/>
              <a:t>Increased access to affordable healthcare through St. Vincent’s mobile health outreach </a:t>
            </a:r>
          </a:p>
          <a:p>
            <a:pPr lvl="1">
              <a:spcAft>
                <a:spcPts val="0"/>
              </a:spcAft>
            </a:pPr>
            <a:r>
              <a:rPr lang="en-US" sz="1500" dirty="0"/>
              <a:t>Decrease in health disparities – increase in wellness</a:t>
            </a:r>
          </a:p>
          <a:p>
            <a:pPr lvl="1">
              <a:spcAft>
                <a:spcPts val="0"/>
              </a:spcAft>
            </a:pPr>
            <a:r>
              <a:rPr lang="en-US" sz="1500" dirty="0"/>
              <a:t>Community market </a:t>
            </a:r>
          </a:p>
        </p:txBody>
      </p:sp>
      <p:pic>
        <p:nvPicPr>
          <p:cNvPr id="37" name="Picture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2104" y="1365430"/>
            <a:ext cx="2704127" cy="1521070"/>
          </a:xfrm>
          <a:prstGeom prst="rect">
            <a:avLst/>
          </a:prstGeom>
          <a:ln w="25400">
            <a:solidFill>
              <a:schemeClr val="bg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2104" y="2984971"/>
            <a:ext cx="2704127" cy="1666201"/>
          </a:xfrm>
          <a:prstGeom prst="rect">
            <a:avLst/>
          </a:prstGeom>
        </p:spPr>
      </p:pic>
      <p:sp>
        <p:nvSpPr>
          <p:cNvPr id="36" name="TextBox 35"/>
          <p:cNvSpPr txBox="1"/>
          <p:nvPr/>
        </p:nvSpPr>
        <p:spPr>
          <a:xfrm>
            <a:off x="7032104" y="4815480"/>
            <a:ext cx="3096344" cy="1667123"/>
          </a:xfrm>
          <a:prstGeom prst="rect">
            <a:avLst/>
          </a:prstGeom>
          <a:noFill/>
        </p:spPr>
        <p:txBody>
          <a:bodyPr wrap="square" lIns="34290" rIns="34290" rtlCol="0">
            <a:spAutoFit/>
          </a:bodyPr>
          <a:lstStyle/>
          <a:p>
            <a:pPr marL="0" marR="0" lvl="0" indent="0" algn="l" defTabSz="914400" rtl="0" eaLnBrk="1" fontAlgn="base" latinLnBrk="0" hangingPunct="1">
              <a:lnSpc>
                <a:spcPct val="100000"/>
              </a:lnSpc>
              <a:spcBef>
                <a:spcPct val="0"/>
              </a:spcBef>
              <a:spcAft>
                <a:spcPts val="150"/>
              </a:spcAft>
              <a:buClrTx/>
              <a:buSzTx/>
              <a:buFontTx/>
              <a:buNone/>
              <a:tabLst/>
              <a:defRPr/>
            </a:pPr>
            <a:r>
              <a:rPr kumimoji="0" lang="en-US" sz="14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Community Partners </a:t>
            </a:r>
          </a:p>
          <a:p>
            <a:pPr marL="0" marR="0" lvl="0" indent="0" algn="l" defTabSz="914400" rtl="0" eaLnBrk="1" fontAlgn="base" latinLnBrk="0" hangingPunct="1">
              <a:lnSpc>
                <a:spcPct val="100000"/>
              </a:lnSpc>
              <a:spcBef>
                <a:spcPct val="0"/>
              </a:spcBef>
              <a:spcAft>
                <a:spcPts val="150"/>
              </a:spcAft>
              <a:buClrTx/>
              <a:buSzTx/>
              <a:buFontTx/>
              <a:buNone/>
              <a:tabLst/>
              <a:defRPr/>
            </a:pPr>
            <a:r>
              <a:rPr kumimoji="0" lang="en-US" sz="10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St. Vincent's Mobile Health Outreach Ministry</a:t>
            </a:r>
          </a:p>
          <a:p>
            <a:pPr marL="0" marR="0" lvl="0" indent="0" algn="l" defTabSz="914400" rtl="0" eaLnBrk="1" fontAlgn="base" latinLnBrk="0" hangingPunct="1">
              <a:lnSpc>
                <a:spcPct val="100000"/>
              </a:lnSpc>
              <a:spcBef>
                <a:spcPct val="0"/>
              </a:spcBef>
              <a:spcAft>
                <a:spcPts val="150"/>
              </a:spcAft>
              <a:buClrTx/>
              <a:buSzTx/>
              <a:buFontTx/>
              <a:buNone/>
              <a:tabLst/>
              <a:defRPr/>
            </a:pPr>
            <a:r>
              <a:rPr kumimoji="0" lang="en-US" sz="10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t>Tina Anderson </a:t>
            </a:r>
            <a:r>
              <a:rPr kumimoji="0" lang="en-US" sz="1000" b="0" i="0" u="none" strike="noStrike" kern="1200" cap="none" spc="0" normalizeH="0" baseline="0" noProof="0" dirty="0">
                <a:ln>
                  <a:noFill/>
                </a:ln>
                <a:solidFill>
                  <a:srgbClr val="5C6266"/>
                </a:solidFill>
                <a:effectLst/>
                <a:uLnTx/>
                <a:uFillTx/>
                <a:latin typeface="Arial" pitchFamily="34" charset="0"/>
                <a:ea typeface="+mn-ea"/>
                <a:cs typeface="Arial" pitchFamily="34" charset="0"/>
              </a:rPr>
              <a:t>–</a:t>
            </a:r>
            <a:r>
              <a:rPr kumimoji="0" lang="en-US" sz="10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t> </a:t>
            </a:r>
            <a:r>
              <a:rPr kumimoji="0" lang="en-US" sz="10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East Side Environmental Council</a:t>
            </a:r>
          </a:p>
          <a:p>
            <a:pPr marL="0" marR="0" lvl="0" indent="0" algn="l" defTabSz="914400" rtl="0" eaLnBrk="1" fontAlgn="base" latinLnBrk="0" hangingPunct="1">
              <a:lnSpc>
                <a:spcPct val="100000"/>
              </a:lnSpc>
              <a:spcBef>
                <a:spcPct val="0"/>
              </a:spcBef>
              <a:spcAft>
                <a:spcPts val="150"/>
              </a:spcAft>
              <a:buClrTx/>
              <a:buSzTx/>
              <a:buFontTx/>
              <a:buNone/>
              <a:tabLst/>
              <a:defRPr/>
            </a:pPr>
            <a:r>
              <a:rPr kumimoji="0" lang="en-US" sz="10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t>Wynetta Wright / Ken Pinnix </a:t>
            </a:r>
            <a:r>
              <a:rPr kumimoji="0" lang="en-US" sz="10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 East Side Environmental Council</a:t>
            </a:r>
          </a:p>
          <a:p>
            <a:pPr marL="0" marR="0" lvl="0" indent="0" algn="l" defTabSz="914400" rtl="0" eaLnBrk="1" fontAlgn="base" latinLnBrk="0" hangingPunct="1">
              <a:lnSpc>
                <a:spcPct val="100000"/>
              </a:lnSpc>
              <a:spcBef>
                <a:spcPct val="0"/>
              </a:spcBef>
              <a:spcAft>
                <a:spcPts val="150"/>
              </a:spcAft>
              <a:buClrTx/>
              <a:buSzTx/>
              <a:buFontTx/>
              <a:buNone/>
              <a:tabLst/>
              <a:defRPr/>
            </a:pPr>
            <a:r>
              <a:rPr kumimoji="0" lang="en-US" sz="10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t>Teena Anderson </a:t>
            </a:r>
            <a:r>
              <a:rPr kumimoji="0" lang="en-US" sz="10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 School Farms &amp; Urban Ag Initiative</a:t>
            </a:r>
          </a:p>
          <a:p>
            <a:pPr marL="0" marR="0" lvl="0" indent="0" algn="l" defTabSz="914400" rtl="0" eaLnBrk="1" fontAlgn="base" latinLnBrk="0" hangingPunct="1">
              <a:lnSpc>
                <a:spcPct val="100000"/>
              </a:lnSpc>
              <a:spcBef>
                <a:spcPct val="0"/>
              </a:spcBef>
              <a:spcAft>
                <a:spcPts val="150"/>
              </a:spcAft>
              <a:buClrTx/>
              <a:buSzTx/>
              <a:buFontTx/>
              <a:buNone/>
              <a:tabLst/>
              <a:defRPr/>
            </a:pPr>
            <a:r>
              <a:rPr kumimoji="0" lang="en-US" sz="1000" b="1" i="0" u="none" strike="noStrike" kern="1200" cap="none" spc="0" normalizeH="0" baseline="0" noProof="0" dirty="0">
                <a:ln>
                  <a:noFill/>
                </a:ln>
                <a:solidFill>
                  <a:srgbClr val="5C6266"/>
                </a:solidFill>
                <a:effectLst/>
                <a:uLnTx/>
                <a:uFillTx/>
                <a:latin typeface="Arial" pitchFamily="34" charset="0"/>
                <a:ea typeface="+mn-ea"/>
                <a:cs typeface="Arial" pitchFamily="34" charset="0"/>
              </a:rPr>
              <a:t>Grazyna Pawlowicz </a:t>
            </a:r>
            <a:r>
              <a:rPr kumimoji="0" lang="en-US" sz="1000" b="0" i="1" u="none" strike="noStrike" kern="1200" cap="none" spc="0" normalizeH="0" baseline="0" noProof="0" dirty="0">
                <a:ln>
                  <a:noFill/>
                </a:ln>
                <a:solidFill>
                  <a:srgbClr val="5C6266"/>
                </a:solidFill>
                <a:effectLst/>
                <a:uLnTx/>
                <a:uFillTx/>
                <a:latin typeface="Arial" pitchFamily="34" charset="0"/>
                <a:ea typeface="+mn-ea"/>
                <a:cs typeface="Arial" pitchFamily="34" charset="0"/>
              </a:rPr>
              <a:t>– Duval County Health Department   </a:t>
            </a:r>
          </a:p>
        </p:txBody>
      </p:sp>
      <p:pic>
        <p:nvPicPr>
          <p:cNvPr id="3074" name="Picture 2" descr="Image result for Eastside environmental council Logo&quo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75446" y="1208503"/>
            <a:ext cx="2138177" cy="78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53738"/>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noGrp="1"/>
          </p:cNvSpPr>
          <p:nvPr>
            <p:ph type="title"/>
          </p:nvPr>
        </p:nvSpPr>
        <p:spPr>
          <a:xfrm>
            <a:off x="617512" y="74142"/>
            <a:ext cx="10950255" cy="799158"/>
          </a:xfrm>
        </p:spPr>
        <p:txBody>
          <a:bodyPr/>
          <a:lstStyle/>
          <a:p>
            <a:pPr lvl="0"/>
            <a:r>
              <a:rPr lang="en-US" dirty="0"/>
              <a:t>Robert L. Cole Community Lake &amp; Park </a:t>
            </a:r>
            <a:br>
              <a:rPr lang="en-US" dirty="0"/>
            </a:br>
            <a:r>
              <a:rPr lang="en-US" sz="2000" dirty="0"/>
              <a:t>Brownfields</a:t>
            </a:r>
            <a:r>
              <a:rPr lang="en-US" sz="1800" dirty="0"/>
              <a:t> to Open Space Green Space (2009) </a:t>
            </a:r>
          </a:p>
        </p:txBody>
      </p:sp>
      <p:sp>
        <p:nvSpPr>
          <p:cNvPr id="15" name="Content Placeholder 14">
            <a:extLst>
              <a:ext uri="{FF2B5EF4-FFF2-40B4-BE49-F238E27FC236}">
                <a16:creationId xmlns:a16="http://schemas.microsoft.com/office/drawing/2014/main" id="{F4660606-9006-8E4D-B03C-563AA790669B}"/>
              </a:ext>
            </a:extLst>
          </p:cNvPr>
          <p:cNvSpPr>
            <a:spLocks noGrp="1"/>
          </p:cNvSpPr>
          <p:nvPr>
            <p:ph idx="1"/>
          </p:nvPr>
        </p:nvSpPr>
        <p:spPr/>
        <p:txBody>
          <a:bodyPr/>
          <a:lstStyle/>
          <a:p>
            <a:pPr lvl="0">
              <a:spcAft>
                <a:spcPts val="300"/>
              </a:spcAft>
            </a:pPr>
            <a:r>
              <a:rPr lang="en-US" dirty="0"/>
              <a:t>Challenges </a:t>
            </a:r>
          </a:p>
          <a:p>
            <a:pPr lvl="1">
              <a:spcAft>
                <a:spcPts val="300"/>
              </a:spcAft>
            </a:pPr>
            <a:r>
              <a:rPr lang="en-US" dirty="0"/>
              <a:t>Former landfill site </a:t>
            </a:r>
          </a:p>
          <a:p>
            <a:pPr lvl="1">
              <a:spcAft>
                <a:spcPts val="300"/>
              </a:spcAft>
            </a:pPr>
            <a:r>
              <a:rPr lang="en-US" dirty="0"/>
              <a:t>Need for community open / green-space </a:t>
            </a:r>
          </a:p>
          <a:p>
            <a:pPr lvl="0">
              <a:spcAft>
                <a:spcPts val="300"/>
              </a:spcAft>
            </a:pPr>
            <a:r>
              <a:rPr lang="en-US" dirty="0"/>
              <a:t>Tools </a:t>
            </a:r>
          </a:p>
          <a:p>
            <a:pPr lvl="1">
              <a:spcAft>
                <a:spcPts val="100"/>
              </a:spcAft>
            </a:pPr>
            <a:r>
              <a:rPr lang="en-US" dirty="0"/>
              <a:t>Community support</a:t>
            </a:r>
          </a:p>
          <a:p>
            <a:pPr lvl="2">
              <a:spcAft>
                <a:spcPts val="100"/>
              </a:spcAft>
            </a:pPr>
            <a:r>
              <a:rPr lang="en-US" dirty="0"/>
              <a:t>Project named after community legend, Robert L. Cole </a:t>
            </a:r>
          </a:p>
          <a:p>
            <a:pPr lvl="1">
              <a:spcAft>
                <a:spcPts val="100"/>
              </a:spcAft>
            </a:pPr>
            <a:r>
              <a:rPr lang="en-US" dirty="0"/>
              <a:t>$1.1 tax increment funding </a:t>
            </a:r>
            <a:br>
              <a:rPr lang="en-US" dirty="0"/>
            </a:br>
            <a:r>
              <a:rPr lang="en-US" dirty="0"/>
              <a:t>(East Tampa Community Redevelopment Agency)</a:t>
            </a:r>
          </a:p>
          <a:p>
            <a:pPr lvl="1">
              <a:spcAft>
                <a:spcPts val="300"/>
              </a:spcAft>
            </a:pPr>
            <a:r>
              <a:rPr lang="en-US" dirty="0"/>
              <a:t>Designs provided by University of South Florida </a:t>
            </a:r>
            <a:br>
              <a:rPr lang="en-US" dirty="0"/>
            </a:br>
            <a:r>
              <a:rPr lang="en-US" dirty="0"/>
              <a:t>School of Architecture</a:t>
            </a:r>
          </a:p>
          <a:p>
            <a:pPr lvl="0">
              <a:spcAft>
                <a:spcPts val="300"/>
              </a:spcAft>
            </a:pPr>
            <a:r>
              <a:rPr lang="en-US" dirty="0"/>
              <a:t>Results </a:t>
            </a:r>
          </a:p>
          <a:p>
            <a:pPr lvl="1">
              <a:spcAft>
                <a:spcPts val="100"/>
              </a:spcAft>
            </a:pPr>
            <a:r>
              <a:rPr lang="en-US" dirty="0"/>
              <a:t>Multi-use community park / lake</a:t>
            </a:r>
          </a:p>
          <a:p>
            <a:pPr lvl="1">
              <a:spcAft>
                <a:spcPts val="100"/>
              </a:spcAft>
            </a:pPr>
            <a:r>
              <a:rPr lang="en-US" dirty="0"/>
              <a:t>Opportunity for open / green space in underserved community </a:t>
            </a:r>
          </a:p>
          <a:p>
            <a:pPr lvl="1">
              <a:spcAft>
                <a:spcPts val="100"/>
              </a:spcAft>
            </a:pPr>
            <a:r>
              <a:rPr lang="en-US" dirty="0"/>
              <a:t>Recreational opportunities</a:t>
            </a:r>
          </a:p>
          <a:p>
            <a:pPr lvl="2">
              <a:spcAft>
                <a:spcPts val="100"/>
              </a:spcAft>
            </a:pPr>
            <a:r>
              <a:rPr lang="en-US" dirty="0"/>
              <a:t>Boardwalk, walking trail, exercise stations </a:t>
            </a:r>
          </a:p>
          <a:p>
            <a:pPr lvl="1">
              <a:spcAft>
                <a:spcPts val="100"/>
              </a:spcAft>
            </a:pPr>
            <a:r>
              <a:rPr lang="en-US" dirty="0"/>
              <a:t>Observation tower, pier </a:t>
            </a:r>
          </a:p>
          <a:p>
            <a:pPr lvl="1">
              <a:spcAft>
                <a:spcPts val="100"/>
              </a:spcAft>
            </a:pPr>
            <a:r>
              <a:rPr lang="en-US" dirty="0"/>
              <a:t>University of South Florida and local elementary schools partner on water quality research project</a:t>
            </a:r>
          </a:p>
          <a:p>
            <a:pPr lvl="1">
              <a:spcAft>
                <a:spcPts val="100"/>
              </a:spcAft>
            </a:pPr>
            <a:r>
              <a:rPr lang="en-US" dirty="0"/>
              <a:t>Public art/culture – historic African-American quotes engraved in walking trail</a:t>
            </a:r>
          </a:p>
          <a:p>
            <a:pPr>
              <a:spcAft>
                <a:spcPts val="300"/>
              </a:spcAft>
            </a:pPr>
            <a:endParaRPr lang="en-US" dirty="0"/>
          </a:p>
        </p:txBody>
      </p:sp>
      <p:grpSp>
        <p:nvGrpSpPr>
          <p:cNvPr id="18" name="Group 17">
            <a:extLst>
              <a:ext uri="{FF2B5EF4-FFF2-40B4-BE49-F238E27FC236}">
                <a16:creationId xmlns:a16="http://schemas.microsoft.com/office/drawing/2014/main" id="{482CDDDA-BA34-464E-868C-75EB61E31DD4}"/>
              </a:ext>
            </a:extLst>
          </p:cNvPr>
          <p:cNvGrpSpPr/>
          <p:nvPr/>
        </p:nvGrpSpPr>
        <p:grpSpPr>
          <a:xfrm>
            <a:off x="6960096" y="1268760"/>
            <a:ext cx="4758282" cy="4032448"/>
            <a:chOff x="6600056" y="1268760"/>
            <a:chExt cx="5118322" cy="4548078"/>
          </a:xfrm>
        </p:grpSpPr>
        <p:pic>
          <p:nvPicPr>
            <p:cNvPr id="5" name="Picture 2" descr="C:\Users\CMC\AppData\Local\Microsoft\Windows\Temporary Internet Files\Content.Outlook\C6C3RVG9\ColeLake1 (2).jpg"/>
            <p:cNvPicPr>
              <a:picLocks noChangeAspect="1"/>
            </p:cNvPicPr>
            <p:nvPr/>
          </p:nvPicPr>
          <p:blipFill>
            <a:blip r:embed="rId2"/>
            <a:srcRect/>
            <a:stretch>
              <a:fillRect/>
            </a:stretch>
          </p:blipFill>
          <p:spPr>
            <a:xfrm>
              <a:off x="8832304" y="1284864"/>
              <a:ext cx="2886074" cy="2447921"/>
            </a:xfrm>
            <a:prstGeom prst="rect">
              <a:avLst/>
            </a:prstGeom>
            <a:noFill/>
            <a:ln w="25402" cap="flat">
              <a:solidFill>
                <a:srgbClr val="FFFFFF"/>
              </a:solidFill>
              <a:prstDash val="solid"/>
              <a:miter/>
            </a:ln>
          </p:spPr>
        </p:pic>
        <p:sp>
          <p:nvSpPr>
            <p:cNvPr id="6" name="Text Box 20"/>
            <p:cNvSpPr txBox="1"/>
            <p:nvPr/>
          </p:nvSpPr>
          <p:spPr>
            <a:xfrm>
              <a:off x="8832304" y="3368917"/>
              <a:ext cx="2886074" cy="367021"/>
            </a:xfrm>
            <a:prstGeom prst="rect">
              <a:avLst/>
            </a:prstGeom>
            <a:solidFill>
              <a:srgbClr val="000000">
                <a:alpha val="80000"/>
              </a:srgbClr>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85000"/>
                </a:lnSpc>
                <a:spcBef>
                  <a:spcPts val="0"/>
                </a:spcBef>
                <a:spcAft>
                  <a:spcPts val="0"/>
                </a:spcAft>
                <a:buClrTx/>
                <a:buSzTx/>
                <a:buFontTx/>
                <a:buNone/>
                <a:tabLst/>
                <a:defRPr sz="1800" b="0" i="0" u="none" strike="noStrike" kern="0" cap="none" spc="0" baseline="0">
                  <a:solidFill>
                    <a:srgbClr val="000000"/>
                  </a:solidFill>
                  <a:uFillTx/>
                </a:defRPr>
              </a:pPr>
              <a:r>
                <a:rPr kumimoji="0" lang="en-US" sz="1050" b="1" i="0" u="none" strike="noStrike" kern="1200" cap="none" spc="0" normalizeH="0" baseline="0" noProof="0" dirty="0">
                  <a:ln>
                    <a:noFill/>
                  </a:ln>
                  <a:solidFill>
                    <a:srgbClr val="FFFFFF"/>
                  </a:solidFill>
                  <a:effectLst/>
                  <a:uLnTx/>
                  <a:uFillTx/>
                  <a:latin typeface="Arial Narrow" pitchFamily="34"/>
                  <a:ea typeface="+mn-ea"/>
                  <a:cs typeface="Arial" charset="0"/>
                </a:rPr>
                <a:t>Open Space / Green Space Address Health Issues through Opportunities for Physical Activity</a:t>
              </a:r>
            </a:p>
          </p:txBody>
        </p:sp>
        <p:pic>
          <p:nvPicPr>
            <p:cNvPr id="7" name="Picture 4" descr="C:\Users\CMC\AppData\Local\Microsoft\Windows\Temporary Internet Files\Content.Outlook\C6C3RVG9\Stormwater property2.jpg"/>
            <p:cNvPicPr>
              <a:picLocks noChangeAspect="1"/>
            </p:cNvPicPr>
            <p:nvPr/>
          </p:nvPicPr>
          <p:blipFill>
            <a:blip r:embed="rId3"/>
            <a:srcRect/>
            <a:stretch>
              <a:fillRect/>
            </a:stretch>
          </p:blipFill>
          <p:spPr>
            <a:xfrm>
              <a:off x="6600056" y="1268760"/>
              <a:ext cx="2136249" cy="2464026"/>
            </a:xfrm>
            <a:prstGeom prst="rect">
              <a:avLst/>
            </a:prstGeom>
            <a:noFill/>
            <a:ln w="25402" cap="flat">
              <a:solidFill>
                <a:srgbClr val="FFFFFF"/>
              </a:solidFill>
              <a:prstDash val="solid"/>
              <a:miter/>
            </a:ln>
          </p:spPr>
        </p:pic>
        <p:pic>
          <p:nvPicPr>
            <p:cNvPr id="8" name="Picture 2" descr="K:\EAST TAMPA SHARE FLDR\East Tampa Photos\Cole Community Lake\MLK 8-5-09 Photos\IMG_0188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32304" y="3862073"/>
              <a:ext cx="2886074" cy="1954765"/>
            </a:xfrm>
            <a:prstGeom prst="rect">
              <a:avLst/>
            </a:prstGeom>
            <a:noFill/>
            <a:ln w="25402" cap="flat">
              <a:solidFill>
                <a:srgbClr val="FFFFFF"/>
              </a:solidFill>
              <a:prstDash val="solid"/>
              <a:miter/>
            </a:ln>
          </p:spPr>
        </p:pic>
        <p:pic>
          <p:nvPicPr>
            <p:cNvPr id="9" name="Picture 5" descr="C:\Users\CMC\AppData\Local\Microsoft\Windows\Temporary Internet Files\Content.Outlook\C6C3RVG9\DSCF1239.JPG"/>
            <p:cNvPicPr>
              <a:picLocks noChangeAspect="1"/>
            </p:cNvPicPr>
            <p:nvPr/>
          </p:nvPicPr>
          <p:blipFill>
            <a:blip r:embed="rId5"/>
            <a:srcRect/>
            <a:stretch>
              <a:fillRect/>
            </a:stretch>
          </p:blipFill>
          <p:spPr>
            <a:xfrm>
              <a:off x="6600056" y="3862073"/>
              <a:ext cx="2136249" cy="1954765"/>
            </a:xfrm>
            <a:prstGeom prst="rect">
              <a:avLst/>
            </a:prstGeom>
            <a:noFill/>
            <a:ln w="25402" cap="flat">
              <a:solidFill>
                <a:srgbClr val="FFFFFF"/>
              </a:solidFill>
              <a:prstDash val="solid"/>
              <a:miter/>
            </a:ln>
          </p:spPr>
        </p:pic>
      </p:grpSp>
    </p:spTree>
    <p:extLst>
      <p:ext uri="{BB962C8B-B14F-4D97-AF65-F5344CB8AC3E}">
        <p14:creationId xmlns:p14="http://schemas.microsoft.com/office/powerpoint/2010/main" val="183585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the source image">
            <a:extLst>
              <a:ext uri="{FF2B5EF4-FFF2-40B4-BE49-F238E27FC236}">
                <a16:creationId xmlns:a16="http://schemas.microsoft.com/office/drawing/2014/main" id="{645D54B9-D73A-4A7F-B6C3-85BC8F856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78" y="36692"/>
            <a:ext cx="9597405" cy="6784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A34023-A533-4A4A-B69D-58CA9BCB59B8}"/>
              </a:ext>
            </a:extLst>
          </p:cNvPr>
          <p:cNvSpPr txBox="1"/>
          <p:nvPr/>
        </p:nvSpPr>
        <p:spPr>
          <a:xfrm>
            <a:off x="10162671" y="980901"/>
            <a:ext cx="1713445"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Cancer Alley, LA, 1987</a:t>
            </a:r>
          </a:p>
        </p:txBody>
      </p:sp>
      <p:sp>
        <p:nvSpPr>
          <p:cNvPr id="6" name="TextBox 5">
            <a:extLst>
              <a:ext uri="{FF2B5EF4-FFF2-40B4-BE49-F238E27FC236}">
                <a16:creationId xmlns:a16="http://schemas.microsoft.com/office/drawing/2014/main" id="{1BA114A3-62CC-48B5-9C1D-996D4741095C}"/>
              </a:ext>
            </a:extLst>
          </p:cNvPr>
          <p:cNvSpPr txBox="1"/>
          <p:nvPr/>
        </p:nvSpPr>
        <p:spPr>
          <a:xfrm>
            <a:off x="1460309" y="3152633"/>
            <a:ext cx="23110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Baton Rouge, LA</a:t>
            </a:r>
          </a:p>
        </p:txBody>
      </p:sp>
      <p:sp>
        <p:nvSpPr>
          <p:cNvPr id="7" name="TextBox 6">
            <a:extLst>
              <a:ext uri="{FF2B5EF4-FFF2-40B4-BE49-F238E27FC236}">
                <a16:creationId xmlns:a16="http://schemas.microsoft.com/office/drawing/2014/main" id="{0BADEFF7-F6DC-48FB-909B-A46236350E2B}"/>
              </a:ext>
            </a:extLst>
          </p:cNvPr>
          <p:cNvSpPr txBox="1"/>
          <p:nvPr/>
        </p:nvSpPr>
        <p:spPr>
          <a:xfrm>
            <a:off x="7758462" y="6037155"/>
            <a:ext cx="23110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New Orleans, LA</a:t>
            </a:r>
          </a:p>
        </p:txBody>
      </p:sp>
      <p:sp>
        <p:nvSpPr>
          <p:cNvPr id="9" name="Slide Number Placeholder 8">
            <a:extLst>
              <a:ext uri="{FF2B5EF4-FFF2-40B4-BE49-F238E27FC236}">
                <a16:creationId xmlns:a16="http://schemas.microsoft.com/office/drawing/2014/main" id="{6C873AEA-2A1E-4347-92A8-A1F09D7D18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05339-02E8-43BA-A387-32C7D6624F1E}"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82874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Grp="1"/>
          </p:cNvSpPr>
          <p:nvPr>
            <p:ph type="title"/>
          </p:nvPr>
        </p:nvSpPr>
        <p:spPr>
          <a:xfrm>
            <a:off x="623392" y="59608"/>
            <a:ext cx="10944375" cy="813691"/>
          </a:xfrm>
        </p:spPr>
        <p:txBody>
          <a:bodyPr/>
          <a:lstStyle/>
          <a:p>
            <a:pPr lvl="0"/>
            <a:r>
              <a:rPr lang="en-US" dirty="0">
                <a:solidFill>
                  <a:srgbClr val="002060"/>
                </a:solidFill>
              </a:rPr>
              <a:t>University</a:t>
            </a:r>
            <a:r>
              <a:rPr lang="en-US" sz="2500" dirty="0">
                <a:solidFill>
                  <a:srgbClr val="002060"/>
                </a:solidFill>
              </a:rPr>
              <a:t> Area CDC Harvest Hope Park - Hillsborough County, FL  </a:t>
            </a:r>
            <a:br>
              <a:rPr lang="en-US" dirty="0">
                <a:solidFill>
                  <a:srgbClr val="002060"/>
                </a:solidFill>
              </a:rPr>
            </a:br>
            <a:r>
              <a:rPr lang="en-US" sz="2000" dirty="0">
                <a:solidFill>
                  <a:srgbClr val="002060"/>
                </a:solidFill>
              </a:rPr>
              <a:t>Holistic</a:t>
            </a:r>
            <a:r>
              <a:rPr lang="en-US" sz="1800" dirty="0">
                <a:solidFill>
                  <a:srgbClr val="002060"/>
                </a:solidFill>
              </a:rPr>
              <a:t> Catalyst Project to Improve Community Health and Environment (2020) </a:t>
            </a:r>
          </a:p>
        </p:txBody>
      </p:sp>
      <p:sp>
        <p:nvSpPr>
          <p:cNvPr id="17" name="Content Placeholder 16">
            <a:extLst>
              <a:ext uri="{FF2B5EF4-FFF2-40B4-BE49-F238E27FC236}">
                <a16:creationId xmlns:a16="http://schemas.microsoft.com/office/drawing/2014/main" id="{E905954B-2BA5-D748-8F1A-3C3A5FD446C6}"/>
              </a:ext>
            </a:extLst>
          </p:cNvPr>
          <p:cNvSpPr>
            <a:spLocks noGrp="1"/>
          </p:cNvSpPr>
          <p:nvPr>
            <p:ph idx="1"/>
          </p:nvPr>
        </p:nvSpPr>
        <p:spPr>
          <a:xfrm>
            <a:off x="1206708" y="1130676"/>
            <a:ext cx="10354995" cy="4793704"/>
          </a:xfrm>
        </p:spPr>
        <p:txBody>
          <a:bodyPr/>
          <a:lstStyle/>
          <a:p>
            <a:pPr lvl="0">
              <a:spcAft>
                <a:spcPts val="300"/>
              </a:spcAft>
            </a:pPr>
            <a:r>
              <a:rPr lang="en-US" dirty="0"/>
              <a:t>Challenges</a:t>
            </a:r>
          </a:p>
          <a:p>
            <a:pPr lvl="1">
              <a:spcAft>
                <a:spcPts val="100"/>
              </a:spcAft>
            </a:pPr>
            <a:r>
              <a:rPr lang="en-US" dirty="0"/>
              <a:t>Underserved community</a:t>
            </a:r>
          </a:p>
          <a:p>
            <a:pPr lvl="1">
              <a:spcAft>
                <a:spcPts val="100"/>
              </a:spcAft>
            </a:pPr>
            <a:r>
              <a:rPr lang="en-US" dirty="0"/>
              <a:t>Obsolete unhealthy housing stock </a:t>
            </a:r>
          </a:p>
          <a:p>
            <a:pPr lvl="1">
              <a:spcAft>
                <a:spcPts val="100"/>
              </a:spcAft>
            </a:pPr>
            <a:r>
              <a:rPr lang="en-US" dirty="0"/>
              <a:t>Multiple brownfields sites </a:t>
            </a:r>
          </a:p>
          <a:p>
            <a:pPr lvl="1">
              <a:spcAft>
                <a:spcPts val="100"/>
              </a:spcAft>
            </a:pPr>
            <a:r>
              <a:rPr lang="en-US" dirty="0"/>
              <a:t>Lack of access to fresh food </a:t>
            </a:r>
          </a:p>
          <a:p>
            <a:pPr lvl="1">
              <a:spcAft>
                <a:spcPts val="100"/>
              </a:spcAft>
            </a:pPr>
            <a:r>
              <a:rPr lang="en-US" dirty="0"/>
              <a:t>Lack of economic opportunities</a:t>
            </a:r>
          </a:p>
          <a:p>
            <a:pPr lvl="1">
              <a:spcAft>
                <a:spcPts val="300"/>
              </a:spcAft>
            </a:pPr>
            <a:r>
              <a:rPr lang="en-US" dirty="0"/>
              <a:t>Need for recreational opportunities   </a:t>
            </a:r>
          </a:p>
          <a:p>
            <a:pPr lvl="0">
              <a:spcAft>
                <a:spcPts val="300"/>
              </a:spcAft>
            </a:pPr>
            <a:r>
              <a:rPr lang="en-US" dirty="0"/>
              <a:t>Tools</a:t>
            </a:r>
          </a:p>
          <a:p>
            <a:pPr lvl="1">
              <a:spcAft>
                <a:spcPts val="100"/>
              </a:spcAft>
            </a:pPr>
            <a:r>
              <a:rPr lang="en-US" dirty="0"/>
              <a:t>$300,000 EPA Community Wide Assessment Grant </a:t>
            </a:r>
          </a:p>
          <a:p>
            <a:pPr lvl="1">
              <a:spcAft>
                <a:spcPts val="100"/>
              </a:spcAft>
            </a:pPr>
            <a:r>
              <a:rPr lang="en-US" dirty="0"/>
              <a:t>$200,000 EPA Brownfields Planning Grant </a:t>
            </a:r>
          </a:p>
          <a:p>
            <a:pPr lvl="1">
              <a:spcAft>
                <a:spcPts val="100"/>
              </a:spcAft>
            </a:pPr>
            <a:r>
              <a:rPr lang="en-US" dirty="0"/>
              <a:t>UACDC – Amazing work &gt;&gt;&gt;&gt;&gt;&gt;&gt; </a:t>
            </a:r>
          </a:p>
          <a:p>
            <a:pPr lvl="1">
              <a:spcAft>
                <a:spcPts val="300"/>
              </a:spcAft>
            </a:pPr>
            <a:r>
              <a:rPr lang="en-US" dirty="0"/>
              <a:t>Strong community partnerships </a:t>
            </a:r>
          </a:p>
          <a:p>
            <a:pPr lvl="0">
              <a:spcAft>
                <a:spcPts val="300"/>
              </a:spcAft>
            </a:pPr>
            <a:r>
              <a:rPr lang="en-US" dirty="0"/>
              <a:t>Results</a:t>
            </a:r>
          </a:p>
          <a:p>
            <a:pPr lvl="1">
              <a:spcAft>
                <a:spcPts val="100"/>
              </a:spcAft>
            </a:pPr>
            <a:r>
              <a:rPr lang="en-US" dirty="0"/>
              <a:t>Community garden and fresh food kitchen  </a:t>
            </a:r>
          </a:p>
          <a:p>
            <a:pPr lvl="1">
              <a:spcAft>
                <a:spcPts val="100"/>
              </a:spcAft>
            </a:pPr>
            <a:r>
              <a:rPr lang="en-US" dirty="0"/>
              <a:t>Proposed – healthy and attainable housing </a:t>
            </a:r>
          </a:p>
          <a:p>
            <a:pPr lvl="1">
              <a:spcAft>
                <a:spcPts val="100"/>
              </a:spcAft>
            </a:pPr>
            <a:r>
              <a:rPr lang="en-US" dirty="0"/>
              <a:t>Increased access to health care = </a:t>
            </a:r>
            <a:br>
              <a:rPr lang="en-US" dirty="0"/>
            </a:br>
            <a:r>
              <a:rPr lang="en-US" dirty="0"/>
              <a:t>increased access to economic activities </a:t>
            </a:r>
            <a:br>
              <a:rPr lang="en-US" dirty="0"/>
            </a:br>
            <a:r>
              <a:rPr lang="en-US" dirty="0"/>
              <a:t>attainable and 125 new jobs</a:t>
            </a:r>
          </a:p>
          <a:p>
            <a:pPr lvl="1">
              <a:spcAft>
                <a:spcPts val="100"/>
              </a:spcAft>
            </a:pPr>
            <a:r>
              <a:rPr lang="en-US" dirty="0"/>
              <a:t>Catalyst for infill redevelopment</a:t>
            </a:r>
          </a:p>
          <a:p>
            <a:pPr>
              <a:spcAft>
                <a:spcPts val="300"/>
              </a:spcAft>
            </a:pPr>
            <a:endParaRPr lang="en-US" dirty="0"/>
          </a:p>
        </p:txBody>
      </p:sp>
      <p:sp>
        <p:nvSpPr>
          <p:cNvPr id="5" name="Rectangle 7"/>
          <p:cNvSpPr/>
          <p:nvPr/>
        </p:nvSpPr>
        <p:spPr>
          <a:xfrm>
            <a:off x="7835895" y="1758948"/>
            <a:ext cx="1449388" cy="4492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90000"/>
              </a:lnSpc>
              <a:spcBef>
                <a:spcPts val="1600"/>
              </a:spcBef>
              <a:spcAft>
                <a:spcPts val="0"/>
              </a:spcAft>
              <a:buClrTx/>
              <a:buSzTx/>
              <a:buFontTx/>
              <a:buNone/>
              <a:tabLst/>
              <a:defRPr sz="1800" b="0" i="0" u="none" strike="noStrike" kern="0" cap="none" spc="0" baseline="0">
                <a:solidFill>
                  <a:srgbClr val="000000"/>
                </a:solidFill>
                <a:uFillTx/>
              </a:defRPr>
            </a:pPr>
            <a:endParaRPr kumimoji="0" lang="en-US" sz="2600" b="0" i="0" u="none" strike="noStrike" kern="1200" cap="none" spc="0" normalizeH="0" baseline="0" noProof="0" dirty="0">
              <a:ln>
                <a:noFill/>
              </a:ln>
              <a:solidFill>
                <a:srgbClr val="000000"/>
              </a:solidFill>
              <a:effectLst/>
              <a:uLnTx/>
              <a:uFillTx/>
              <a:latin typeface="Tahoma" pitchFamily="34"/>
              <a:ea typeface="+mn-ea"/>
              <a:cs typeface="Arial" charset="0"/>
            </a:endParaRPr>
          </a:p>
        </p:txBody>
      </p:sp>
      <p:sp>
        <p:nvSpPr>
          <p:cNvPr id="6" name="Rectangle 7"/>
          <p:cNvSpPr/>
          <p:nvPr/>
        </p:nvSpPr>
        <p:spPr>
          <a:xfrm>
            <a:off x="5938938" y="4347059"/>
            <a:ext cx="4653308" cy="2134328"/>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1" u="none" strike="noStrike" kern="1200" cap="none" spc="0" normalizeH="0" baseline="0" noProof="0" dirty="0">
                <a:ln>
                  <a:noFill/>
                </a:ln>
                <a:solidFill>
                  <a:srgbClr val="000000"/>
                </a:solidFill>
                <a:effectLst/>
                <a:uLnTx/>
                <a:uFillTx/>
                <a:latin typeface="Arial" pitchFamily="34"/>
                <a:ea typeface="+mn-ea"/>
                <a:cs typeface="Arial" pitchFamily="34"/>
              </a:rPr>
              <a:t>Key Partners</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University of South Florida</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Florida Brownfields Association</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University Area Community Development Corporation</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Mort Elementary School</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Environmental Protection Commission of Hillsborough County</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Florida Department of Health-Hillsborough County</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Hillsborough County Economic Development</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Hillsborough County City-County Planning Commission</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Vistra</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gt;"/>
              <a:tabLst/>
              <a:defRPr sz="1800" b="0" i="0" u="none" strike="noStrike" kern="0" cap="none" spc="0" baseline="0">
                <a:solidFill>
                  <a:srgbClr val="000000"/>
                </a:solidFill>
                <a:uFillTx/>
              </a:defRPr>
            </a:pPr>
            <a:r>
              <a:rPr kumimoji="0" lang="en-US" sz="1100" b="0" i="1" u="none" strike="noStrike" kern="1200" cap="none" spc="0" normalizeH="0" baseline="0" noProof="0" dirty="0">
                <a:ln>
                  <a:noFill/>
                </a:ln>
                <a:solidFill>
                  <a:srgbClr val="000000"/>
                </a:solidFill>
                <a:effectLst/>
                <a:uLnTx/>
                <a:uFillTx/>
                <a:latin typeface="Arial" pitchFamily="34"/>
                <a:ea typeface="+mn-ea"/>
                <a:cs typeface="Arial" pitchFamily="34"/>
              </a:rPr>
              <a:t>BGW Associates</a:t>
            </a:r>
          </a:p>
        </p:txBody>
      </p:sp>
      <p:pic>
        <p:nvPicPr>
          <p:cNvPr id="8" name="Picture 2" descr="Image result for UACDC Logo&quot;"/>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19039" y="1398972"/>
            <a:ext cx="1154878" cy="381021"/>
          </a:xfrm>
          <a:prstGeom prst="rect">
            <a:avLst/>
          </a:prstGeom>
          <a:noFill/>
          <a:ln cap="flat">
            <a:noFill/>
          </a:ln>
        </p:spPr>
      </p:pic>
      <p:pic>
        <p:nvPicPr>
          <p:cNvPr id="9"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9056" y="1924886"/>
            <a:ext cx="929882" cy="881546"/>
          </a:xfrm>
          <a:prstGeom prst="rect">
            <a:avLst/>
          </a:prstGeom>
          <a:noFill/>
          <a:ln cap="flat">
            <a:noFill/>
          </a:ln>
        </p:spPr>
      </p:pic>
      <p:pic>
        <p:nvPicPr>
          <p:cNvPr id="18" name="Content Placeholder 8">
            <a:extLst>
              <a:ext uri="{FF2B5EF4-FFF2-40B4-BE49-F238E27FC236}">
                <a16:creationId xmlns:a16="http://schemas.microsoft.com/office/drawing/2014/main" id="{9870943E-5166-5943-8E1D-E87A255D7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4112" y="1201941"/>
            <a:ext cx="4563110" cy="3019147"/>
          </a:xfrm>
          <a:prstGeom prst="rect">
            <a:avLst/>
          </a:prstGeom>
        </p:spPr>
      </p:pic>
      <p:pic>
        <p:nvPicPr>
          <p:cNvPr id="19" name="Picture 9">
            <a:extLst>
              <a:ext uri="{FF2B5EF4-FFF2-40B4-BE49-F238E27FC236}">
                <a16:creationId xmlns:a16="http://schemas.microsoft.com/office/drawing/2014/main" id="{6A78A30D-62C7-3946-8C5C-BBDFACEC41F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4500011">
            <a:off x="6126393" y="2070515"/>
            <a:ext cx="1885212" cy="1447330"/>
          </a:xfrm>
          <a:prstGeom prst="rect">
            <a:avLst/>
          </a:prstGeom>
          <a:noFill/>
          <a:ln w="25402" cap="flat">
            <a:solidFill>
              <a:srgbClr val="FFFFFF"/>
            </a:solidFill>
            <a:prstDash val="solid"/>
            <a:miter/>
          </a:ln>
        </p:spPr>
      </p:pic>
    </p:spTree>
    <p:extLst>
      <p:ext uri="{BB962C8B-B14F-4D97-AF65-F5344CB8AC3E}">
        <p14:creationId xmlns:p14="http://schemas.microsoft.com/office/powerpoint/2010/main" val="38112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 y="1073622"/>
            <a:ext cx="12191996" cy="4710755"/>
          </a:xfrm>
          <a:prstGeom prst="rect">
            <a:avLst/>
          </a:prstGeom>
          <a:noFill/>
          <a:ln cap="flat">
            <a:noFill/>
          </a:ln>
        </p:spPr>
      </p:pic>
      <p:sp>
        <p:nvSpPr>
          <p:cNvPr id="3" name="Rectangle 4"/>
          <p:cNvSpPr txBox="1">
            <a:spLocks noGrp="1"/>
          </p:cNvSpPr>
          <p:nvPr>
            <p:ph type="title"/>
          </p:nvPr>
        </p:nvSpPr>
        <p:spPr>
          <a:xfrm>
            <a:off x="826851" y="370703"/>
            <a:ext cx="10798735" cy="494638"/>
          </a:xfrm>
        </p:spPr>
        <p:txBody>
          <a:bodyPr/>
          <a:lstStyle/>
          <a:p>
            <a:pPr lvl="0"/>
            <a:r>
              <a:rPr lang="en-US" dirty="0"/>
              <a:t>Northwest Fire Station #51- Clearwater, FL</a:t>
            </a:r>
            <a:br>
              <a:rPr lang="en-US" sz="1800" dirty="0"/>
            </a:br>
            <a:r>
              <a:rPr lang="en-US" sz="2000" dirty="0"/>
              <a:t>Brownfields Transformation (Junkyard to Public Safety - Fire Station) – 2004 </a:t>
            </a:r>
          </a:p>
        </p:txBody>
      </p:sp>
      <p:pic>
        <p:nvPicPr>
          <p:cNvPr id="4" name="Picture 2" descr="Firestation"/>
          <p:cNvPicPr>
            <a:picLocks noChangeAspect="1"/>
          </p:cNvPicPr>
          <p:nvPr/>
        </p:nvPicPr>
        <p:blipFill>
          <a:blip r:embed="rId3"/>
          <a:srcRect/>
          <a:stretch>
            <a:fillRect/>
          </a:stretch>
        </p:blipFill>
        <p:spPr>
          <a:xfrm>
            <a:off x="2506164" y="1271208"/>
            <a:ext cx="2238880" cy="1453603"/>
          </a:xfrm>
          <a:prstGeom prst="rect">
            <a:avLst/>
          </a:prstGeom>
          <a:noFill/>
          <a:ln w="25402" cap="flat">
            <a:solidFill>
              <a:srgbClr val="FFFFFF"/>
            </a:solidFill>
            <a:prstDash val="solid"/>
            <a:miter/>
          </a:ln>
          <a:effectLst>
            <a:outerShdw dir="16200000" algn="tl">
              <a:srgbClr val="FFFFFF"/>
            </a:outerShdw>
          </a:effectLst>
        </p:spPr>
      </p:pic>
      <p:pic>
        <p:nvPicPr>
          <p:cNvPr id="5" name="Picture 2" descr="Firestation"/>
          <p:cNvPicPr>
            <a:picLocks noChangeAspect="1"/>
          </p:cNvPicPr>
          <p:nvPr/>
        </p:nvPicPr>
        <p:blipFill>
          <a:blip r:embed="rId4"/>
          <a:srcRect/>
          <a:stretch>
            <a:fillRect/>
          </a:stretch>
        </p:blipFill>
        <p:spPr>
          <a:xfrm>
            <a:off x="5096070" y="1301986"/>
            <a:ext cx="2114659" cy="1435434"/>
          </a:xfrm>
          <a:prstGeom prst="rect">
            <a:avLst/>
          </a:prstGeom>
          <a:noFill/>
          <a:ln w="25402" cap="flat">
            <a:solidFill>
              <a:srgbClr val="FFFFFF"/>
            </a:solidFill>
            <a:prstDash val="solid"/>
            <a:miter/>
          </a:ln>
          <a:effectLst>
            <a:outerShdw dir="16200000" algn="tl">
              <a:srgbClr val="FFFFFF"/>
            </a:outerShdw>
          </a:effectLst>
        </p:spPr>
      </p:pic>
      <p:pic>
        <p:nvPicPr>
          <p:cNvPr id="6" name="Picture 2" descr="Firestation"/>
          <p:cNvPicPr>
            <a:picLocks noChangeAspect="1"/>
          </p:cNvPicPr>
          <p:nvPr/>
        </p:nvPicPr>
        <p:blipFill>
          <a:blip r:embed="rId5"/>
          <a:srcRect/>
          <a:stretch>
            <a:fillRect/>
          </a:stretch>
        </p:blipFill>
        <p:spPr>
          <a:xfrm>
            <a:off x="7551947" y="1301977"/>
            <a:ext cx="2044964" cy="1435434"/>
          </a:xfrm>
          <a:prstGeom prst="rect">
            <a:avLst/>
          </a:prstGeom>
          <a:noFill/>
          <a:ln w="25402" cap="flat">
            <a:solidFill>
              <a:srgbClr val="FFFFFF"/>
            </a:solidFill>
            <a:prstDash val="solid"/>
            <a:miter/>
          </a:ln>
          <a:effectLst>
            <a:outerShdw dir="16200000" algn="tl">
              <a:srgbClr val="FFFFFF"/>
            </a:outerShdw>
          </a:effectLst>
        </p:spPr>
      </p:pic>
      <p:pic>
        <p:nvPicPr>
          <p:cNvPr id="7" name="Picture 2" descr="Firestation"/>
          <p:cNvPicPr>
            <a:picLocks noChangeAspect="1"/>
          </p:cNvPicPr>
          <p:nvPr/>
        </p:nvPicPr>
        <p:blipFill>
          <a:blip r:embed="rId6"/>
          <a:srcRect/>
          <a:stretch>
            <a:fillRect/>
          </a:stretch>
        </p:blipFill>
        <p:spPr>
          <a:xfrm>
            <a:off x="9897977" y="1297743"/>
            <a:ext cx="1962329" cy="1445456"/>
          </a:xfrm>
          <a:prstGeom prst="rect">
            <a:avLst/>
          </a:prstGeom>
          <a:noFill/>
          <a:ln w="25402" cap="flat">
            <a:solidFill>
              <a:srgbClr val="FFFFFF"/>
            </a:solidFill>
            <a:prstDash val="solid"/>
            <a:miter/>
          </a:ln>
          <a:effectLst>
            <a:outerShdw dir="16200000" algn="tl">
              <a:srgbClr val="FFFFFF"/>
            </a:outerShdw>
          </a:effectLst>
        </p:spPr>
      </p:pic>
      <p:sp>
        <p:nvSpPr>
          <p:cNvPr id="8" name="TextBox 7"/>
          <p:cNvSpPr txBox="1"/>
          <p:nvPr/>
        </p:nvSpPr>
        <p:spPr>
          <a:xfrm>
            <a:off x="2523817" y="2447812"/>
            <a:ext cx="2238880"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Former Junkyard</a:t>
            </a:r>
          </a:p>
        </p:txBody>
      </p:sp>
      <p:sp>
        <p:nvSpPr>
          <p:cNvPr id="9" name="TextBox 14"/>
          <p:cNvSpPr txBox="1"/>
          <p:nvPr/>
        </p:nvSpPr>
        <p:spPr>
          <a:xfrm>
            <a:off x="5096070" y="2447812"/>
            <a:ext cx="2114659"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Contaminated Site</a:t>
            </a:r>
          </a:p>
        </p:txBody>
      </p:sp>
      <p:sp>
        <p:nvSpPr>
          <p:cNvPr id="10" name="TextBox 15"/>
          <p:cNvSpPr txBox="1"/>
          <p:nvPr/>
        </p:nvSpPr>
        <p:spPr>
          <a:xfrm>
            <a:off x="7551947" y="2447812"/>
            <a:ext cx="2044964"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Demolition &amp; Remediation</a:t>
            </a:r>
          </a:p>
        </p:txBody>
      </p:sp>
      <p:sp>
        <p:nvSpPr>
          <p:cNvPr id="11" name="TextBox 16"/>
          <p:cNvSpPr txBox="1"/>
          <p:nvPr/>
        </p:nvSpPr>
        <p:spPr>
          <a:xfrm>
            <a:off x="9897977" y="2447812"/>
            <a:ext cx="1962329"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Redevelopment</a:t>
            </a:r>
          </a:p>
        </p:txBody>
      </p:sp>
      <p:pic>
        <p:nvPicPr>
          <p:cNvPr id="13"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4442" y="227950"/>
            <a:ext cx="2070109" cy="583050"/>
          </a:xfrm>
          <a:prstGeom prst="rect">
            <a:avLst/>
          </a:prstGeom>
          <a:noFill/>
          <a:ln cap="flat">
            <a:noFill/>
          </a:ln>
        </p:spPr>
      </p:pic>
      <p:sp>
        <p:nvSpPr>
          <p:cNvPr id="12" name="TextBox 11">
            <a:extLst>
              <a:ext uri="{FF2B5EF4-FFF2-40B4-BE49-F238E27FC236}">
                <a16:creationId xmlns:a16="http://schemas.microsoft.com/office/drawing/2014/main" id="{2461F31D-C461-4F9D-8D31-1EACEE6EC69C}"/>
              </a:ext>
            </a:extLst>
          </p:cNvPr>
          <p:cNvSpPr txBox="1"/>
          <p:nvPr/>
        </p:nvSpPr>
        <p:spPr>
          <a:xfrm>
            <a:off x="53546" y="5148974"/>
            <a:ext cx="1208490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itchFamily="34" charset="0"/>
                <a:ea typeface="+mn-ea"/>
                <a:cs typeface="Arial" charset="0"/>
              </a:rPr>
              <a:t>Brownfields Assessment Funds + City General  Funds = A Healthfields Project that Saves Lives !  </a:t>
            </a:r>
          </a:p>
        </p:txBody>
      </p:sp>
      <p:pic>
        <p:nvPicPr>
          <p:cNvPr id="14" name="Picture 13">
            <a:extLst>
              <a:ext uri="{FF2B5EF4-FFF2-40B4-BE49-F238E27FC236}">
                <a16:creationId xmlns:a16="http://schemas.microsoft.com/office/drawing/2014/main" id="{9F259A67-4EC8-4338-BE05-180F8E919035}"/>
              </a:ext>
            </a:extLst>
          </p:cNvPr>
          <p:cNvPicPr>
            <a:picLocks noChangeAspect="1"/>
          </p:cNvPicPr>
          <p:nvPr/>
        </p:nvPicPr>
        <p:blipFill>
          <a:blip r:embed="rId8"/>
          <a:stretch>
            <a:fillRect/>
          </a:stretch>
        </p:blipFill>
        <p:spPr>
          <a:xfrm>
            <a:off x="372377" y="1233216"/>
            <a:ext cx="1615633" cy="1878082"/>
          </a:xfrm>
          <a:prstGeom prst="rect">
            <a:avLst/>
          </a:prstGeom>
          <a:noFill/>
          <a:ln w="25402" cap="flat">
            <a:solidFill>
              <a:srgbClr val="FFFFFF"/>
            </a:solidFill>
            <a:prstDash val="solid"/>
            <a:miter/>
          </a:ln>
          <a:effectLst>
            <a:outerShdw dir="16200000" algn="tl">
              <a:srgbClr val="FFFFFF"/>
            </a:outerShdw>
          </a:effectLst>
        </p:spPr>
      </p:pic>
      <p:sp>
        <p:nvSpPr>
          <p:cNvPr id="16" name="TextBox 15">
            <a:extLst>
              <a:ext uri="{FF2B5EF4-FFF2-40B4-BE49-F238E27FC236}">
                <a16:creationId xmlns:a16="http://schemas.microsoft.com/office/drawing/2014/main" id="{6BD1C9B3-6122-4C7F-BB0E-F8CB2EA0B57B}"/>
              </a:ext>
            </a:extLst>
          </p:cNvPr>
          <p:cNvSpPr txBox="1"/>
          <p:nvPr/>
        </p:nvSpPr>
        <p:spPr>
          <a:xfrm>
            <a:off x="381204" y="2478839"/>
            <a:ext cx="1615633" cy="646331"/>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0" cap="none" spc="0" normalizeH="0" baseline="0" noProof="0" dirty="0">
                <a:ln>
                  <a:noFill/>
                </a:ln>
                <a:solidFill>
                  <a:srgbClr val="FFFFFF"/>
                </a:solidFill>
                <a:effectLst/>
                <a:uLnTx/>
                <a:uFillTx/>
                <a:latin typeface="Arial" pitchFamily="34"/>
                <a:ea typeface="+mn-ea"/>
                <a:cs typeface="Arial" pitchFamily="34"/>
              </a:rPr>
              <a:t>Historic Junkyard next to Low Income Minority Community </a:t>
            </a:r>
          </a:p>
        </p:txBody>
      </p:sp>
    </p:spTree>
    <p:extLst>
      <p:ext uri="{BB962C8B-B14F-4D97-AF65-F5344CB8AC3E}">
        <p14:creationId xmlns:p14="http://schemas.microsoft.com/office/powerpoint/2010/main" val="3939748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JUNK\stripmall.jpg"/>
          <p:cNvPicPr>
            <a:picLocks noChangeAspect="1"/>
          </p:cNvPicPr>
          <p:nvPr/>
        </p:nvPicPr>
        <p:blipFill>
          <a:blip r:embed="rId2"/>
          <a:srcRect/>
          <a:stretch>
            <a:fillRect/>
          </a:stretch>
        </p:blipFill>
        <p:spPr>
          <a:xfrm>
            <a:off x="0" y="2311073"/>
            <a:ext cx="12191996" cy="4546927"/>
          </a:xfrm>
          <a:prstGeom prst="rect">
            <a:avLst/>
          </a:prstGeom>
          <a:noFill/>
          <a:ln cap="flat">
            <a:noFill/>
          </a:ln>
        </p:spPr>
      </p:pic>
      <p:sp>
        <p:nvSpPr>
          <p:cNvPr id="3" name="Title 9"/>
          <p:cNvSpPr txBox="1">
            <a:spLocks noGrp="1"/>
          </p:cNvSpPr>
          <p:nvPr>
            <p:ph type="title"/>
          </p:nvPr>
        </p:nvSpPr>
        <p:spPr/>
        <p:txBody>
          <a:bodyPr/>
          <a:lstStyle/>
          <a:p>
            <a:pPr lvl="0"/>
            <a:r>
              <a:rPr lang="en-US" dirty="0"/>
              <a:t>Conclusion &amp; Questions </a:t>
            </a:r>
          </a:p>
        </p:txBody>
      </p:sp>
      <p:sp>
        <p:nvSpPr>
          <p:cNvPr id="10" name="Content Placeholder 9">
            <a:extLst>
              <a:ext uri="{FF2B5EF4-FFF2-40B4-BE49-F238E27FC236}">
                <a16:creationId xmlns:a16="http://schemas.microsoft.com/office/drawing/2014/main" id="{138753B2-26E7-6443-BC26-A65E21F03CCE}"/>
              </a:ext>
            </a:extLst>
          </p:cNvPr>
          <p:cNvSpPr>
            <a:spLocks noGrp="1"/>
          </p:cNvSpPr>
          <p:nvPr>
            <p:ph idx="1"/>
          </p:nvPr>
        </p:nvSpPr>
        <p:spPr/>
        <p:txBody>
          <a:bodyPr/>
          <a:lstStyle/>
          <a:p>
            <a:pPr marL="0" lvl="0" indent="0">
              <a:buNone/>
            </a:pPr>
            <a:r>
              <a:rPr lang="en-US" b="1" dirty="0"/>
              <a:t>Healthfields redevelopment projects can result in potential opportunities to improve health and healthcare, install environmental justice and health equity, and promote economic development in underserved communities. </a:t>
            </a:r>
          </a:p>
          <a:p>
            <a:pPr marL="0" lvl="0" indent="0" algn="ctr">
              <a:buNone/>
            </a:pPr>
            <a:endParaRPr lang="en-US" b="1" dirty="0"/>
          </a:p>
          <a:p>
            <a:pPr marL="0" lvl="0" indent="0" algn="ctr">
              <a:buNone/>
            </a:pPr>
            <a:r>
              <a:rPr lang="en-US" sz="2400" i="1" dirty="0"/>
              <a:t>“Healthfields – Reducing Health Disparities through Redevelopment” </a:t>
            </a:r>
            <a:r>
              <a:rPr lang="en-US" sz="2400" dirty="0"/>
              <a:t> </a:t>
            </a:r>
          </a:p>
          <a:p>
            <a:endParaRPr lang="en-US" dirty="0"/>
          </a:p>
        </p:txBody>
      </p:sp>
    </p:spTree>
    <p:extLst>
      <p:ext uri="{BB962C8B-B14F-4D97-AF65-F5344CB8AC3E}">
        <p14:creationId xmlns:p14="http://schemas.microsoft.com/office/powerpoint/2010/main" val="1186195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07697" y="2475801"/>
            <a:ext cx="5232319" cy="3384550"/>
          </a:xfrm>
        </p:spPr>
        <p:txBody>
          <a:bodyPr/>
          <a:lstStyle/>
          <a:p>
            <a:pPr lvl="0">
              <a:spcBef>
                <a:spcPts val="0"/>
              </a:spcBef>
            </a:pPr>
            <a:r>
              <a:rPr lang="en-US" sz="1600" i="1" dirty="0">
                <a:solidFill>
                  <a:schemeClr val="accent1"/>
                </a:solidFill>
              </a:rPr>
              <a:t>Contact:</a:t>
            </a:r>
          </a:p>
          <a:p>
            <a:pPr lvl="0">
              <a:spcBef>
                <a:spcPts val="0"/>
              </a:spcBef>
            </a:pPr>
            <a:r>
              <a:rPr lang="en-US" b="1" dirty="0">
                <a:solidFill>
                  <a:schemeClr val="accent1"/>
                </a:solidFill>
              </a:rPr>
              <a:t>Miles Ballogg</a:t>
            </a:r>
            <a:br>
              <a:rPr lang="en-US" b="1" dirty="0">
                <a:solidFill>
                  <a:schemeClr val="accent1"/>
                </a:solidFill>
              </a:rPr>
            </a:br>
            <a:r>
              <a:rPr lang="en-US" sz="1600" i="1" dirty="0">
                <a:solidFill>
                  <a:schemeClr val="accent1"/>
                </a:solidFill>
              </a:rPr>
              <a:t>Senior Principal</a:t>
            </a:r>
            <a:br>
              <a:rPr lang="en-US" sz="1600" i="1" dirty="0">
                <a:solidFill>
                  <a:schemeClr val="accent1"/>
                </a:solidFill>
              </a:rPr>
            </a:br>
            <a:r>
              <a:rPr lang="en-US" sz="1600" i="1" dirty="0">
                <a:solidFill>
                  <a:schemeClr val="accent1"/>
                </a:solidFill>
              </a:rPr>
              <a:t>Brownfields &amp; Economic Development Practice Leader</a:t>
            </a:r>
          </a:p>
          <a:p>
            <a:pPr lvl="0">
              <a:spcBef>
                <a:spcPts val="0"/>
              </a:spcBef>
            </a:pPr>
            <a:r>
              <a:rPr lang="en-US" sz="1600" dirty="0">
                <a:solidFill>
                  <a:schemeClr val="accent1"/>
                </a:solidFill>
              </a:rPr>
              <a:t>Cardno </a:t>
            </a:r>
            <a:br>
              <a:rPr lang="en-US" sz="1600" dirty="0">
                <a:solidFill>
                  <a:schemeClr val="accent1"/>
                </a:solidFill>
              </a:rPr>
            </a:br>
            <a:r>
              <a:rPr lang="en-US" sz="1600" dirty="0">
                <a:solidFill>
                  <a:schemeClr val="accent1"/>
                </a:solidFill>
              </a:rPr>
              <a:t>727.423.1587</a:t>
            </a:r>
            <a:br>
              <a:rPr lang="en-US" sz="1600" dirty="0">
                <a:solidFill>
                  <a:schemeClr val="accent1"/>
                </a:solidFill>
              </a:rPr>
            </a:br>
            <a:r>
              <a:rPr lang="en-US" sz="1600" dirty="0">
                <a:solidFill>
                  <a:schemeClr val="accent1"/>
                </a:solidFill>
                <a:hlinkClick r:id="rId3">
                  <a:extLst>
                    <a:ext uri="{A12FA001-AC4F-418D-AE19-62706E023703}">
                      <ahyp:hlinkClr xmlns:ahyp="http://schemas.microsoft.com/office/drawing/2018/hyperlinkcolor" val="tx"/>
                    </a:ext>
                  </a:extLst>
                </a:hlinkClick>
              </a:rPr>
              <a:t>miles.ballogg@cardno.com</a:t>
            </a:r>
            <a:endParaRPr lang="en-US" sz="1600" dirty="0">
              <a:solidFill>
                <a:schemeClr val="accent1"/>
              </a:solidFill>
            </a:endParaRPr>
          </a:p>
          <a:p>
            <a:pPr lvl="0">
              <a:spcBef>
                <a:spcPts val="0"/>
              </a:spcBef>
            </a:pPr>
            <a:endParaRPr lang="en-US" dirty="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47EF-82C3-4C33-99EC-38B5EA5E02D7}"/>
              </a:ext>
            </a:extLst>
          </p:cNvPr>
          <p:cNvSpPr>
            <a:spLocks noGrp="1"/>
          </p:cNvSpPr>
          <p:nvPr>
            <p:ph type="title"/>
          </p:nvPr>
        </p:nvSpPr>
        <p:spPr>
          <a:xfrm>
            <a:off x="2004590" y="617021"/>
            <a:ext cx="6820433" cy="928244"/>
          </a:xfrm>
        </p:spPr>
        <p:txBody>
          <a:bodyPr/>
          <a:lstStyle/>
          <a:p>
            <a:r>
              <a:rPr lang="en-US" dirty="0"/>
              <a:t>Hinkley, CA (Erin Brockovich)</a:t>
            </a:r>
          </a:p>
        </p:txBody>
      </p:sp>
      <p:pic>
        <p:nvPicPr>
          <p:cNvPr id="5122" name="Picture 2" descr="Hinkley: Erin Brockovich feels duped by PG&amp;E – San Bernardino Sun">
            <a:extLst>
              <a:ext uri="{FF2B5EF4-FFF2-40B4-BE49-F238E27FC236}">
                <a16:creationId xmlns:a16="http://schemas.microsoft.com/office/drawing/2014/main" id="{FE23DBC8-9986-4E97-9034-84D07A332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35" y="2819623"/>
            <a:ext cx="4299756" cy="29620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091638-7A72-4A8B-8E5E-A12619CB67F1}"/>
              </a:ext>
            </a:extLst>
          </p:cNvPr>
          <p:cNvPicPr>
            <a:picLocks noChangeAspect="1"/>
          </p:cNvPicPr>
          <p:nvPr/>
        </p:nvPicPr>
        <p:blipFill>
          <a:blip r:embed="rId4"/>
          <a:stretch>
            <a:fillRect/>
          </a:stretch>
        </p:blipFill>
        <p:spPr>
          <a:xfrm>
            <a:off x="9066028" y="252415"/>
            <a:ext cx="1297172" cy="1924608"/>
          </a:xfrm>
          <a:prstGeom prst="rect">
            <a:avLst/>
          </a:prstGeom>
          <a:ln>
            <a:solidFill>
              <a:schemeClr val="tx1"/>
            </a:solidFill>
          </a:ln>
          <a:effectLst>
            <a:softEdge rad="63500"/>
          </a:effectLst>
        </p:spPr>
      </p:pic>
      <p:pic>
        <p:nvPicPr>
          <p:cNvPr id="5124" name="Picture 4" descr="Mayor Bill in Hinkley | Route 66 | Editing Luke">
            <a:extLst>
              <a:ext uri="{FF2B5EF4-FFF2-40B4-BE49-F238E27FC236}">
                <a16:creationId xmlns:a16="http://schemas.microsoft.com/office/drawing/2014/main" id="{A3AD7583-8CC1-4CFA-A13D-D94DC5161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975" y="2852739"/>
            <a:ext cx="5562712" cy="2928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736CB988-402E-4DFD-A10E-D632D1E928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05339-02E8-43BA-A387-32C7D6624F1E}"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740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ee the source image">
            <a:extLst>
              <a:ext uri="{FF2B5EF4-FFF2-40B4-BE49-F238E27FC236}">
                <a16:creationId xmlns:a16="http://schemas.microsoft.com/office/drawing/2014/main" id="{8E8F1D19-69A8-4841-AA84-775B38EEEC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8" t="444" r="4077"/>
          <a:stretch/>
        </p:blipFill>
        <p:spPr bwMode="auto">
          <a:xfrm>
            <a:off x="815439" y="41563"/>
            <a:ext cx="11072553" cy="6774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BD6ACD-7B6A-4153-ADA0-6686968067CB}"/>
              </a:ext>
            </a:extLst>
          </p:cNvPr>
          <p:cNvSpPr txBox="1"/>
          <p:nvPr/>
        </p:nvSpPr>
        <p:spPr>
          <a:xfrm>
            <a:off x="4750743" y="4893425"/>
            <a:ext cx="4472248" cy="1785104"/>
          </a:xfrm>
          <a:prstGeom prst="rect">
            <a:avLst/>
          </a:prstGeom>
          <a:solidFill>
            <a:schemeClr val="tx1">
              <a:alpha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Executive Order 12898 (1994):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Federal Actions To Address Environmental Justice in Minority Populations and Low-Income Populations</a:t>
            </a:r>
          </a:p>
        </p:txBody>
      </p:sp>
      <p:sp>
        <p:nvSpPr>
          <p:cNvPr id="7" name="Slide Number Placeholder 6">
            <a:extLst>
              <a:ext uri="{FF2B5EF4-FFF2-40B4-BE49-F238E27FC236}">
                <a16:creationId xmlns:a16="http://schemas.microsoft.com/office/drawing/2014/main" id="{EFE3E6AB-AD25-4596-BE2E-60217CC80C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05339-02E8-43BA-A387-32C7D6624F1E}"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26839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40DD-26F3-4A9C-B117-3341726A5915}"/>
              </a:ext>
            </a:extLst>
          </p:cNvPr>
          <p:cNvSpPr>
            <a:spLocks noGrp="1"/>
          </p:cNvSpPr>
          <p:nvPr>
            <p:ph type="title"/>
          </p:nvPr>
        </p:nvSpPr>
        <p:spPr/>
        <p:txBody>
          <a:bodyPr/>
          <a:lstStyle/>
          <a:p>
            <a:r>
              <a:rPr lang="en-US" dirty="0"/>
              <a:t>Additional EJ Examples</a:t>
            </a:r>
          </a:p>
        </p:txBody>
      </p:sp>
      <p:sp>
        <p:nvSpPr>
          <p:cNvPr id="4" name="Slide Number Placeholder 3">
            <a:extLst>
              <a:ext uri="{FF2B5EF4-FFF2-40B4-BE49-F238E27FC236}">
                <a16:creationId xmlns:a16="http://schemas.microsoft.com/office/drawing/2014/main" id="{96067B43-F410-40A6-9F1A-A5A7B8E1ADDC}"/>
              </a:ext>
            </a:extLst>
          </p:cNvPr>
          <p:cNvSpPr>
            <a:spLocks noGrp="1"/>
          </p:cNvSpPr>
          <p:nvPr>
            <p:ph type="sldNum" sz="quarter" idx="12"/>
          </p:nvPr>
        </p:nvSpPr>
        <p:spPr/>
        <p:txBody>
          <a:bodyPr/>
          <a:lstStyle/>
          <a:p>
            <a:fld id="{4AD05339-02E8-43BA-A387-32C7D6624F1E}" type="slidenum">
              <a:rPr lang="en-US" smtClean="0"/>
              <a:t>8</a:t>
            </a:fld>
            <a:endParaRPr lang="en-US"/>
          </a:p>
        </p:txBody>
      </p:sp>
      <p:pic>
        <p:nvPicPr>
          <p:cNvPr id="5" name="Content Placeholder 4">
            <a:extLst>
              <a:ext uri="{FF2B5EF4-FFF2-40B4-BE49-F238E27FC236}">
                <a16:creationId xmlns:a16="http://schemas.microsoft.com/office/drawing/2014/main" id="{DD6614D7-FE01-47B1-B200-B0ABA823D103}"/>
              </a:ext>
            </a:extLst>
          </p:cNvPr>
          <p:cNvPicPr>
            <a:picLocks noGrp="1" noChangeAspect="1"/>
          </p:cNvPicPr>
          <p:nvPr>
            <p:ph idx="1"/>
          </p:nvPr>
        </p:nvPicPr>
        <p:blipFill rotWithShape="1">
          <a:blip r:embed="rId3"/>
          <a:srcRect l="22410" r="945"/>
          <a:stretch/>
        </p:blipFill>
        <p:spPr>
          <a:xfrm>
            <a:off x="4786686" y="2133600"/>
            <a:ext cx="3346326" cy="3433714"/>
          </a:xfrm>
          <a:prstGeom prst="rect">
            <a:avLst/>
          </a:prstGeom>
        </p:spPr>
      </p:pic>
      <p:pic>
        <p:nvPicPr>
          <p:cNvPr id="6" name="Picture 5" descr="A large crowd of people outside a large building&#10;&#10;Description automatically generated with low confidence">
            <a:extLst>
              <a:ext uri="{FF2B5EF4-FFF2-40B4-BE49-F238E27FC236}">
                <a16:creationId xmlns:a16="http://schemas.microsoft.com/office/drawing/2014/main" id="{655FB871-3E00-4CEF-A859-395AB3D81C62}"/>
              </a:ext>
            </a:extLst>
          </p:cNvPr>
          <p:cNvPicPr>
            <a:picLocks noChangeAspect="1"/>
          </p:cNvPicPr>
          <p:nvPr/>
        </p:nvPicPr>
        <p:blipFill rotWithShape="1">
          <a:blip r:embed="rId4"/>
          <a:srcRect l="14744" r="3051" b="3"/>
          <a:stretch/>
        </p:blipFill>
        <p:spPr>
          <a:xfrm>
            <a:off x="931782" y="2133600"/>
            <a:ext cx="3613064" cy="3433714"/>
          </a:xfrm>
          <a:prstGeom prst="rect">
            <a:avLst/>
          </a:prstGeom>
        </p:spPr>
      </p:pic>
      <p:pic>
        <p:nvPicPr>
          <p:cNvPr id="7" name="Picture 6">
            <a:extLst>
              <a:ext uri="{FF2B5EF4-FFF2-40B4-BE49-F238E27FC236}">
                <a16:creationId xmlns:a16="http://schemas.microsoft.com/office/drawing/2014/main" id="{D8606EFE-CCC1-4576-ADCB-22FF63565318}"/>
              </a:ext>
            </a:extLst>
          </p:cNvPr>
          <p:cNvPicPr>
            <a:picLocks noChangeAspect="1"/>
          </p:cNvPicPr>
          <p:nvPr/>
        </p:nvPicPr>
        <p:blipFill rotWithShape="1">
          <a:blip r:embed="rId5"/>
          <a:srcRect r="9912" b="1"/>
          <a:stretch/>
        </p:blipFill>
        <p:spPr>
          <a:xfrm>
            <a:off x="8374852" y="2133600"/>
            <a:ext cx="3344443" cy="3433714"/>
          </a:xfrm>
          <a:prstGeom prst="rect">
            <a:avLst/>
          </a:prstGeom>
          <a:ln>
            <a:solidFill>
              <a:schemeClr val="tx1"/>
            </a:solidFill>
          </a:ln>
        </p:spPr>
      </p:pic>
      <p:pic>
        <p:nvPicPr>
          <p:cNvPr id="8" name="Content Placeholder 4">
            <a:extLst>
              <a:ext uri="{FF2B5EF4-FFF2-40B4-BE49-F238E27FC236}">
                <a16:creationId xmlns:a16="http://schemas.microsoft.com/office/drawing/2014/main" id="{0662C990-1865-47BD-ADC4-0F2BD6DA5124}"/>
              </a:ext>
            </a:extLst>
          </p:cNvPr>
          <p:cNvPicPr>
            <a:picLocks noChangeAspect="1"/>
          </p:cNvPicPr>
          <p:nvPr/>
        </p:nvPicPr>
        <p:blipFill rotWithShape="1">
          <a:blip r:embed="rId3"/>
          <a:srcRect l="22410" r="945"/>
          <a:stretch/>
        </p:blipFill>
        <p:spPr>
          <a:xfrm>
            <a:off x="4776599" y="2133600"/>
            <a:ext cx="3346326" cy="3433714"/>
          </a:xfrm>
          <a:prstGeom prst="rect">
            <a:avLst/>
          </a:prstGeom>
          <a:ln>
            <a:solidFill>
              <a:schemeClr val="tx1"/>
            </a:solidFill>
          </a:ln>
        </p:spPr>
      </p:pic>
      <p:pic>
        <p:nvPicPr>
          <p:cNvPr id="9" name="Picture 8" descr="A large crowd of people outside a large building&#10;&#10;Description automatically generated with low confidence">
            <a:extLst>
              <a:ext uri="{FF2B5EF4-FFF2-40B4-BE49-F238E27FC236}">
                <a16:creationId xmlns:a16="http://schemas.microsoft.com/office/drawing/2014/main" id="{9C414FEB-960D-4A9B-8C2B-9B49F1596DF8}"/>
              </a:ext>
            </a:extLst>
          </p:cNvPr>
          <p:cNvPicPr>
            <a:picLocks noChangeAspect="1"/>
          </p:cNvPicPr>
          <p:nvPr/>
        </p:nvPicPr>
        <p:blipFill rotWithShape="1">
          <a:blip r:embed="rId4"/>
          <a:srcRect l="14744" r="3051" b="3"/>
          <a:stretch/>
        </p:blipFill>
        <p:spPr>
          <a:xfrm>
            <a:off x="921695" y="2133600"/>
            <a:ext cx="3613064" cy="3433714"/>
          </a:xfrm>
          <a:prstGeom prst="rect">
            <a:avLst/>
          </a:prstGeom>
          <a:ln>
            <a:solidFill>
              <a:schemeClr val="tx1"/>
            </a:solidFill>
          </a:ln>
        </p:spPr>
      </p:pic>
      <p:sp>
        <p:nvSpPr>
          <p:cNvPr id="14" name="TextBox 13">
            <a:extLst>
              <a:ext uri="{FF2B5EF4-FFF2-40B4-BE49-F238E27FC236}">
                <a16:creationId xmlns:a16="http://schemas.microsoft.com/office/drawing/2014/main" id="{604052A0-E5E0-443D-9D84-3C12BFEC7F65}"/>
              </a:ext>
            </a:extLst>
          </p:cNvPr>
          <p:cNvSpPr txBox="1"/>
          <p:nvPr/>
        </p:nvSpPr>
        <p:spPr>
          <a:xfrm>
            <a:off x="1315921" y="5632003"/>
            <a:ext cx="2844785" cy="369332"/>
          </a:xfrm>
          <a:prstGeom prst="rect">
            <a:avLst/>
          </a:prstGeom>
          <a:noFill/>
        </p:spPr>
        <p:txBody>
          <a:bodyPr wrap="square" rtlCol="0">
            <a:spAutoFit/>
          </a:bodyPr>
          <a:lstStyle/>
          <a:p>
            <a:r>
              <a:rPr lang="en-US" dirty="0"/>
              <a:t>New Orleans, LA (2005)</a:t>
            </a:r>
          </a:p>
        </p:txBody>
      </p:sp>
      <p:sp>
        <p:nvSpPr>
          <p:cNvPr id="15" name="TextBox 14">
            <a:extLst>
              <a:ext uri="{FF2B5EF4-FFF2-40B4-BE49-F238E27FC236}">
                <a16:creationId xmlns:a16="http://schemas.microsoft.com/office/drawing/2014/main" id="{D262703D-0CDB-4403-8F7B-5E34CE8C8018}"/>
              </a:ext>
            </a:extLst>
          </p:cNvPr>
          <p:cNvSpPr txBox="1"/>
          <p:nvPr/>
        </p:nvSpPr>
        <p:spPr>
          <a:xfrm>
            <a:off x="5220974" y="5634347"/>
            <a:ext cx="2574339" cy="369332"/>
          </a:xfrm>
          <a:prstGeom prst="rect">
            <a:avLst/>
          </a:prstGeom>
          <a:noFill/>
        </p:spPr>
        <p:txBody>
          <a:bodyPr wrap="square" rtlCol="0">
            <a:spAutoFit/>
          </a:bodyPr>
          <a:lstStyle/>
          <a:p>
            <a:pPr algn="ctr"/>
            <a:r>
              <a:rPr lang="en-US" dirty="0"/>
              <a:t>Flint, Michigan (2014)</a:t>
            </a:r>
          </a:p>
        </p:txBody>
      </p:sp>
      <p:sp>
        <p:nvSpPr>
          <p:cNvPr id="16" name="TextBox 15">
            <a:extLst>
              <a:ext uri="{FF2B5EF4-FFF2-40B4-BE49-F238E27FC236}">
                <a16:creationId xmlns:a16="http://schemas.microsoft.com/office/drawing/2014/main" id="{CFCB5BD6-0176-4390-9809-3042250618F3}"/>
              </a:ext>
            </a:extLst>
          </p:cNvPr>
          <p:cNvSpPr txBox="1"/>
          <p:nvPr/>
        </p:nvSpPr>
        <p:spPr>
          <a:xfrm>
            <a:off x="8855581" y="5632003"/>
            <a:ext cx="2747600" cy="369332"/>
          </a:xfrm>
          <a:prstGeom prst="rect">
            <a:avLst/>
          </a:prstGeom>
          <a:noFill/>
        </p:spPr>
        <p:txBody>
          <a:bodyPr wrap="square" rtlCol="0">
            <a:spAutoFit/>
          </a:bodyPr>
          <a:lstStyle/>
          <a:p>
            <a:pPr algn="ctr"/>
            <a:r>
              <a:rPr lang="en-US" dirty="0"/>
              <a:t>Jacksonville, FL (2020)</a:t>
            </a:r>
          </a:p>
        </p:txBody>
      </p:sp>
    </p:spTree>
    <p:extLst>
      <p:ext uri="{BB962C8B-B14F-4D97-AF65-F5344CB8AC3E}">
        <p14:creationId xmlns:p14="http://schemas.microsoft.com/office/powerpoint/2010/main" val="341945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80C1-548B-4352-8308-7D194B1869ED}"/>
              </a:ext>
            </a:extLst>
          </p:cNvPr>
          <p:cNvSpPr>
            <a:spLocks noGrp="1"/>
          </p:cNvSpPr>
          <p:nvPr>
            <p:ph type="title"/>
          </p:nvPr>
        </p:nvSpPr>
        <p:spPr>
          <a:xfrm>
            <a:off x="1754456" y="252747"/>
            <a:ext cx="8911687" cy="1280890"/>
          </a:xfrm>
        </p:spPr>
        <p:txBody>
          <a:bodyPr/>
          <a:lstStyle/>
          <a:p>
            <a:r>
              <a:rPr lang="en-US" dirty="0"/>
              <a:t>EJ Screening &amp; Mapping Tool</a:t>
            </a:r>
          </a:p>
        </p:txBody>
      </p:sp>
      <p:pic>
        <p:nvPicPr>
          <p:cNvPr id="4" name="Picture 3">
            <a:extLst>
              <a:ext uri="{FF2B5EF4-FFF2-40B4-BE49-F238E27FC236}">
                <a16:creationId xmlns:a16="http://schemas.microsoft.com/office/drawing/2014/main" id="{68397E04-32E3-4526-8F91-C9250A656280}"/>
              </a:ext>
            </a:extLst>
          </p:cNvPr>
          <p:cNvPicPr>
            <a:picLocks noChangeAspect="1"/>
          </p:cNvPicPr>
          <p:nvPr/>
        </p:nvPicPr>
        <p:blipFill>
          <a:blip r:embed="rId3"/>
          <a:stretch>
            <a:fillRect/>
          </a:stretch>
        </p:blipFill>
        <p:spPr>
          <a:xfrm>
            <a:off x="701692" y="994166"/>
            <a:ext cx="11302964" cy="5553937"/>
          </a:xfrm>
          <a:prstGeom prst="rect">
            <a:avLst/>
          </a:prstGeom>
        </p:spPr>
      </p:pic>
      <p:sp>
        <p:nvSpPr>
          <p:cNvPr id="5" name="TextBox 4">
            <a:extLst>
              <a:ext uri="{FF2B5EF4-FFF2-40B4-BE49-F238E27FC236}">
                <a16:creationId xmlns:a16="http://schemas.microsoft.com/office/drawing/2014/main" id="{0B103693-46B0-43F1-84D2-57F8222EF813}"/>
              </a:ext>
            </a:extLst>
          </p:cNvPr>
          <p:cNvSpPr txBox="1"/>
          <p:nvPr/>
        </p:nvSpPr>
        <p:spPr>
          <a:xfrm>
            <a:off x="2816476" y="6488668"/>
            <a:ext cx="6098770" cy="369332"/>
          </a:xfrm>
          <a:prstGeom prst="rect">
            <a:avLst/>
          </a:prstGeom>
          <a:noFill/>
        </p:spPr>
        <p:txBody>
          <a:bodyPr wrap="square">
            <a:spAutoFit/>
          </a:bodyPr>
          <a:lstStyle/>
          <a:p>
            <a:r>
              <a:rPr lang="en-US" dirty="0">
                <a:hlinkClick r:id="rId4"/>
              </a:rPr>
              <a:t>EJSCREEN</a:t>
            </a:r>
            <a:endParaRPr lang="en-US" dirty="0"/>
          </a:p>
        </p:txBody>
      </p:sp>
      <p:sp>
        <p:nvSpPr>
          <p:cNvPr id="7" name="Slide Number Placeholder 6">
            <a:extLst>
              <a:ext uri="{FF2B5EF4-FFF2-40B4-BE49-F238E27FC236}">
                <a16:creationId xmlns:a16="http://schemas.microsoft.com/office/drawing/2014/main" id="{253188FA-2819-4439-8D37-C9A07294F84F}"/>
              </a:ext>
            </a:extLst>
          </p:cNvPr>
          <p:cNvSpPr>
            <a:spLocks noGrp="1"/>
          </p:cNvSpPr>
          <p:nvPr>
            <p:ph type="sldNum" sz="quarter" idx="12"/>
          </p:nvPr>
        </p:nvSpPr>
        <p:spPr/>
        <p:txBody>
          <a:bodyPr/>
          <a:lstStyle/>
          <a:p>
            <a:fld id="{4AD05339-02E8-43BA-A387-32C7D6624F1E}" type="slidenum">
              <a:rPr lang="en-US" smtClean="0"/>
              <a:t>9</a:t>
            </a:fld>
            <a:endParaRPr lang="en-US"/>
          </a:p>
        </p:txBody>
      </p:sp>
    </p:spTree>
    <p:extLst>
      <p:ext uri="{BB962C8B-B14F-4D97-AF65-F5344CB8AC3E}">
        <p14:creationId xmlns:p14="http://schemas.microsoft.com/office/powerpoint/2010/main" val="51095655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1_Office Theme">
  <a:themeElements>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1.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2.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3.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4.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5.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6.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7.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4.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5.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6.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7.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8.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9.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docProps/app.xml><?xml version="1.0" encoding="utf-8"?>
<Properties xmlns="http://schemas.openxmlformats.org/officeDocument/2006/extended-properties" xmlns:vt="http://schemas.openxmlformats.org/officeDocument/2006/docPropsVTypes">
  <TotalTime>870</TotalTime>
  <Words>8465</Words>
  <Application>Microsoft Office PowerPoint</Application>
  <PresentationFormat>Widescreen</PresentationFormat>
  <Paragraphs>832</Paragraphs>
  <Slides>53</Slides>
  <Notes>25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53</vt:i4>
      </vt:variant>
    </vt:vector>
  </HeadingPairs>
  <TitlesOfParts>
    <vt:vector size="67" baseType="lpstr">
      <vt:lpstr>Arial</vt:lpstr>
      <vt:lpstr>Arial Narrow</vt:lpstr>
      <vt:lpstr>Calibri</vt:lpstr>
      <vt:lpstr>Calibri Light</vt:lpstr>
      <vt:lpstr>Century Gothic</vt:lpstr>
      <vt:lpstr>Source Sans Pro</vt:lpstr>
      <vt:lpstr>Symbol</vt:lpstr>
      <vt:lpstr>Tahoma</vt:lpstr>
      <vt:lpstr>Univers LT 57 Condensed</vt:lpstr>
      <vt:lpstr>Wingdings 3</vt:lpstr>
      <vt:lpstr>Wisp</vt:lpstr>
      <vt:lpstr>1_Wisp</vt:lpstr>
      <vt:lpstr>1_Office Theme</vt:lpstr>
      <vt:lpstr>2_Office Theme</vt:lpstr>
      <vt:lpstr>“Environmental Justice  in Action”</vt:lpstr>
      <vt:lpstr>What is Environmental Justice (EJ)?</vt:lpstr>
      <vt:lpstr>Warren County, NC Landfill Protests, 1982</vt:lpstr>
      <vt:lpstr>PowerPoint Presentation</vt:lpstr>
      <vt:lpstr>PowerPoint Presentation</vt:lpstr>
      <vt:lpstr>Hinkley, CA (Erin Brockovich)</vt:lpstr>
      <vt:lpstr>PowerPoint Presentation</vt:lpstr>
      <vt:lpstr>Additional EJ Examples</vt:lpstr>
      <vt:lpstr>EJ Screening &amp; Mapping Tool</vt:lpstr>
      <vt:lpstr>Biden Administration’s J40 Initiative</vt:lpstr>
      <vt:lpstr>Advancing Environmental Justice:   Environmental Career Worker Training Program (ECWTP)</vt:lpstr>
      <vt:lpstr>ECWTP: Summary</vt:lpstr>
      <vt:lpstr>ECWTP: Job Placement / Occupation</vt:lpstr>
      <vt:lpstr>ECWTP: Demographics</vt:lpstr>
      <vt:lpstr>ECWTP: Demographics</vt:lpstr>
      <vt:lpstr>ECWTP: Success Stories</vt:lpstr>
      <vt:lpstr> “Brownfields to Healthfields Transformations as an Equitable Development and Environmental Justice Catalyst”</vt:lpstr>
      <vt:lpstr>Agenda</vt:lpstr>
      <vt:lpstr>What is a Brownfield?</vt:lpstr>
      <vt:lpstr>What is a Brownfield?</vt:lpstr>
      <vt:lpstr>What is a Brownfield – Community Perspective ?</vt:lpstr>
      <vt:lpstr>Understanding Opportunities for Redevelopment  Former Gas Stations / Auto Repair - “Tanks a Lot”</vt:lpstr>
      <vt:lpstr>Understanding Opportunities for Redevelopment  Petroleum and Solvent Contamination Sources</vt:lpstr>
      <vt:lpstr>Understanding Opportunities for Redevelopment Junkyards or Salvage Yards</vt:lpstr>
      <vt:lpstr>Understanding Opportunities for Redevelopment Hazardous Substances / Waste Sites – Includes Lead and Asbestos </vt:lpstr>
      <vt:lpstr>Understanding Opportunities for Redevelopment Former Hospitals, Schools, Obsolete Buildings – Lead and Asbestos </vt:lpstr>
      <vt:lpstr>Understanding Opportunities for Redevelopment  Former Industrial, Municipal &amp; Abandoned  Properties</vt:lpstr>
      <vt:lpstr>Understanding Opportunities for Redevelopment Unexpected and Adjacent Uses </vt:lpstr>
      <vt:lpstr>Understanding Opportunities for Redevelopment  Landfills and Mine-Scarred Lands</vt:lpstr>
      <vt:lpstr>Understanding Opportunities for Redevelopment Agricultural Land and Golf Courses</vt:lpstr>
      <vt:lpstr>Types of EPA Brownfields Funding </vt:lpstr>
      <vt:lpstr>Assessment, Cleanup, and Redevelopment Process Pulling it all together – Environmental Due Diligence/Remediation</vt:lpstr>
      <vt:lpstr>What are Healthfields ? </vt:lpstr>
      <vt:lpstr>Successful Brownfields/Healthfields Projects Address  Environmental Justice Concerns </vt:lpstr>
      <vt:lpstr>Equitable Development Concerns </vt:lpstr>
      <vt:lpstr>Types of EPA  Environmental Justice Funding </vt:lpstr>
      <vt:lpstr>Why Healthfields Redevelopment ?</vt:lpstr>
      <vt:lpstr>Why Healthfields? </vt:lpstr>
      <vt:lpstr>Healthfields Redevelopment Opportunities / Benefits</vt:lpstr>
      <vt:lpstr>Encore Redevelopment -Tampa, FL Healthy Housing and Major Economic Driver – Public Housing Brownfields Transformation  </vt:lpstr>
      <vt:lpstr>Pennsylvania Ave /Single Family Holmes - Clearwater, FL  Community Driven / Healthy Housing-Brownfields Transformation</vt:lpstr>
      <vt:lpstr>Greenwood to Palmetto Park Apartments - Clearwater, FL   Healthy Housing Project – Community Driven / Housing-Brownfields Transformation</vt:lpstr>
      <vt:lpstr>Willa Carson Health Resource Center - Clearwater, FL  Petroleum Brownfields Transformation to Public Health Success – Free Clinic (2001)</vt:lpstr>
      <vt:lpstr>Central Florida Healthcare - Mulberry, FL  Brownfields to Public Health Success (2015) </vt:lpstr>
      <vt:lpstr>Lacoochee Community Center/Health Care Center - Pasco County, FL Brownfields to Public Health Success (2015) </vt:lpstr>
      <vt:lpstr>Why Healthfields? Provide Fresh Foods to Combat Health Disparities </vt:lpstr>
      <vt:lpstr>Harbor Oaks Shopping Center - Clearwater, FL  Healthfields Transformation – Improved Access to Fresh Food  </vt:lpstr>
      <vt:lpstr>Northeast Florida Health Care – Health Zone 1, Jacksonville, FL  School-Based Community Gardens </vt:lpstr>
      <vt:lpstr>Robert L. Cole Community Lake &amp; Park  Brownfields to Open Space Green Space (2009) </vt:lpstr>
      <vt:lpstr>University Area CDC Harvest Hope Park - Hillsborough County, FL   Holistic Catalyst Project to Improve Community Health and Environment (2020) </vt:lpstr>
      <vt:lpstr>Northwest Fire Station #51- Clearwater, FL Brownfields Transformation (Junkyard to Public Safety - Fire Station) – 2004 </vt:lpstr>
      <vt:lpstr>Conclusion &amp; 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in Action”</dc:title>
  <dc:creator>Krystal Pree</dc:creator>
  <cp:lastModifiedBy>mparkerofpcb@gmail.com</cp:lastModifiedBy>
  <cp:revision>2</cp:revision>
  <cp:lastPrinted>2021-10-15T02:21:58Z</cp:lastPrinted>
  <dcterms:created xsi:type="dcterms:W3CDTF">2021-10-14T15:07:28Z</dcterms:created>
  <dcterms:modified xsi:type="dcterms:W3CDTF">2021-10-15T13:14:53Z</dcterms:modified>
</cp:coreProperties>
</file>