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7" r:id="rId1"/>
    <p:sldMasterId id="2147483729" r:id="rId2"/>
  </p:sldMasterIdLst>
  <p:notesMasterIdLst>
    <p:notesMasterId r:id="rId39"/>
  </p:notesMasterIdLst>
  <p:handoutMasterIdLst>
    <p:handoutMasterId r:id="rId40"/>
  </p:handoutMasterIdLst>
  <p:sldIdLst>
    <p:sldId id="1441" r:id="rId3"/>
    <p:sldId id="268" r:id="rId4"/>
    <p:sldId id="1446" r:id="rId5"/>
    <p:sldId id="282" r:id="rId6"/>
    <p:sldId id="625" r:id="rId7"/>
    <p:sldId id="655" r:id="rId8"/>
    <p:sldId id="1449" r:id="rId9"/>
    <p:sldId id="1451" r:id="rId10"/>
    <p:sldId id="643" r:id="rId11"/>
    <p:sldId id="405" r:id="rId12"/>
    <p:sldId id="1450" r:id="rId13"/>
    <p:sldId id="286" r:id="rId14"/>
    <p:sldId id="287" r:id="rId15"/>
    <p:sldId id="631" r:id="rId16"/>
    <p:sldId id="1442" r:id="rId17"/>
    <p:sldId id="1443" r:id="rId18"/>
    <p:sldId id="288" r:id="rId19"/>
    <p:sldId id="614" r:id="rId20"/>
    <p:sldId id="301" r:id="rId21"/>
    <p:sldId id="318" r:id="rId22"/>
    <p:sldId id="683" r:id="rId23"/>
    <p:sldId id="317" r:id="rId24"/>
    <p:sldId id="650" r:id="rId25"/>
    <p:sldId id="295" r:id="rId26"/>
    <p:sldId id="669" r:id="rId27"/>
    <p:sldId id="270" r:id="rId28"/>
    <p:sldId id="520" r:id="rId29"/>
    <p:sldId id="637" r:id="rId30"/>
    <p:sldId id="656" r:id="rId31"/>
    <p:sldId id="640" r:id="rId32"/>
    <p:sldId id="651" r:id="rId33"/>
    <p:sldId id="652" r:id="rId34"/>
    <p:sldId id="294" r:id="rId35"/>
    <p:sldId id="303" r:id="rId36"/>
    <p:sldId id="304" r:id="rId37"/>
    <p:sldId id="314" r:id="rId38"/>
  </p:sldIdLst>
  <p:sldSz cx="9144000" cy="6858000" type="screen4x3"/>
  <p:notesSz cx="7010400" cy="9296400"/>
  <p:defaultTextStyle>
    <a:defPPr>
      <a:defRPr lang="en-US"/>
    </a:defPPr>
    <a:lvl1pPr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1pPr>
    <a:lvl2pPr marL="4572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2pPr>
    <a:lvl3pPr marL="9144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3pPr>
    <a:lvl4pPr marL="13716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4pPr>
    <a:lvl5pPr marL="18288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5pPr>
    <a:lvl6pPr marL="2286000" algn="l" defTabSz="914400" rtl="0" eaLnBrk="1" latinLnBrk="0" hangingPunct="1">
      <a:defRPr sz="2000" kern="1200">
        <a:solidFill>
          <a:schemeClr val="tx1"/>
        </a:solidFill>
        <a:latin typeface="Arial" charset="0"/>
        <a:ea typeface="ＭＳ Ｐゴシック" pitchFamily="48" charset="-128"/>
        <a:cs typeface="+mn-cs"/>
      </a:defRPr>
    </a:lvl6pPr>
    <a:lvl7pPr marL="2743200" algn="l" defTabSz="914400" rtl="0" eaLnBrk="1" latinLnBrk="0" hangingPunct="1">
      <a:defRPr sz="2000" kern="1200">
        <a:solidFill>
          <a:schemeClr val="tx1"/>
        </a:solidFill>
        <a:latin typeface="Arial" charset="0"/>
        <a:ea typeface="ＭＳ Ｐゴシック" pitchFamily="48" charset="-128"/>
        <a:cs typeface="+mn-cs"/>
      </a:defRPr>
    </a:lvl7pPr>
    <a:lvl8pPr marL="3200400" algn="l" defTabSz="914400" rtl="0" eaLnBrk="1" latinLnBrk="0" hangingPunct="1">
      <a:defRPr sz="2000" kern="1200">
        <a:solidFill>
          <a:schemeClr val="tx1"/>
        </a:solidFill>
        <a:latin typeface="Arial" charset="0"/>
        <a:ea typeface="ＭＳ Ｐゴシック" pitchFamily="48" charset="-128"/>
        <a:cs typeface="+mn-cs"/>
      </a:defRPr>
    </a:lvl8pPr>
    <a:lvl9pPr marL="3657600" algn="l" defTabSz="914400" rtl="0" eaLnBrk="1" latinLnBrk="0" hangingPunct="1">
      <a:defRPr sz="20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1104" userDrawn="1">
          <p15:clr>
            <a:srgbClr val="A4A3A4"/>
          </p15:clr>
        </p15:guide>
        <p15:guide id="2" pos="19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Rosen" initials="JR" lastIdx="63" clrIdx="0">
    <p:extLst>
      <p:ext uri="{19B8F6BF-5375-455C-9EA6-DF929625EA0E}">
        <p15:presenceInfo xmlns:p15="http://schemas.microsoft.com/office/powerpoint/2012/main" userId="375e2a6e0c247b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F"/>
    <a:srgbClr val="278BBF"/>
    <a:srgbClr val="719931"/>
    <a:srgbClr val="FF0000"/>
    <a:srgbClr val="008000"/>
    <a:srgbClr val="15C2FF"/>
    <a:srgbClr val="0033CC"/>
    <a:srgbClr val="1A0AF0"/>
    <a:srgbClr val="CC0000"/>
    <a:srgbClr val="7B9A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28" autoAdjust="0"/>
    <p:restoredTop sz="78241" autoAdjust="0"/>
  </p:normalViewPr>
  <p:slideViewPr>
    <p:cSldViewPr>
      <p:cViewPr>
        <p:scale>
          <a:sx n="50" d="100"/>
          <a:sy n="50" d="100"/>
        </p:scale>
        <p:origin x="1290" y="186"/>
      </p:cViewPr>
      <p:guideLst>
        <p:guide orient="horz" pos="1104"/>
        <p:guide pos="192"/>
      </p:guideLst>
    </p:cSldViewPr>
  </p:slideViewPr>
  <p:outlineViewPr>
    <p:cViewPr>
      <p:scale>
        <a:sx n="33" d="100"/>
        <a:sy n="33" d="100"/>
      </p:scale>
      <p:origin x="0" y="-80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9" d="100"/>
          <a:sy n="79" d="100"/>
        </p:scale>
        <p:origin x="3900"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83614E-28CA-4569-B717-4193DDFE30E0}" type="doc">
      <dgm:prSet loTypeId="urn:microsoft.com/office/officeart/2005/8/layout/chevron1" loCatId="process" qsTypeId="urn:microsoft.com/office/officeart/2005/8/quickstyle/simple5" qsCatId="simple" csTypeId="urn:microsoft.com/office/officeart/2005/8/colors/accent0_3" csCatId="mainScheme" phldr="1"/>
      <dgm:spPr/>
    </dgm:pt>
    <dgm:pt modelId="{CC025EAC-9AE3-424F-94CB-CEA9D830743A}">
      <dgm:prSet phldrT="[Text]" custT="1"/>
      <dgm:spPr/>
      <dgm:t>
        <a:bodyPr/>
        <a:lstStyle/>
        <a:p>
          <a:r>
            <a:rPr lang="en-US" sz="1600" dirty="0"/>
            <a:t>Communication</a:t>
          </a:r>
        </a:p>
      </dgm:t>
    </dgm:pt>
    <dgm:pt modelId="{36A055D2-9311-4A2E-9652-2C209F765505}" type="parTrans" cxnId="{7D2F9A7E-CB40-4BC1-B5C2-366FDA43B4D1}">
      <dgm:prSet/>
      <dgm:spPr/>
      <dgm:t>
        <a:bodyPr/>
        <a:lstStyle/>
        <a:p>
          <a:endParaRPr lang="en-US"/>
        </a:p>
      </dgm:t>
    </dgm:pt>
    <dgm:pt modelId="{E245C812-EA39-4CE9-B26A-EE0E19C7FEAC}" type="sibTrans" cxnId="{7D2F9A7E-CB40-4BC1-B5C2-366FDA43B4D1}">
      <dgm:prSet/>
      <dgm:spPr/>
      <dgm:t>
        <a:bodyPr/>
        <a:lstStyle/>
        <a:p>
          <a:endParaRPr lang="en-US"/>
        </a:p>
      </dgm:t>
    </dgm:pt>
    <dgm:pt modelId="{5D2128D7-347C-43B0-97C8-DC49066118C4}">
      <dgm:prSet phldrT="[Text]"/>
      <dgm:spPr/>
      <dgm:t>
        <a:bodyPr/>
        <a:lstStyle/>
        <a:p>
          <a:r>
            <a:rPr lang="en-US" dirty="0"/>
            <a:t>Separation</a:t>
          </a:r>
        </a:p>
      </dgm:t>
    </dgm:pt>
    <dgm:pt modelId="{0C1E36A3-677F-4AE9-8777-0FF074423F13}" type="parTrans" cxnId="{C0946809-1E01-4B80-971E-D9E9FEDC0FB7}">
      <dgm:prSet/>
      <dgm:spPr/>
      <dgm:t>
        <a:bodyPr/>
        <a:lstStyle/>
        <a:p>
          <a:endParaRPr lang="en-US"/>
        </a:p>
      </dgm:t>
    </dgm:pt>
    <dgm:pt modelId="{DAE320BE-D09A-455E-8B59-FE110B54757C}" type="sibTrans" cxnId="{C0946809-1E01-4B80-971E-D9E9FEDC0FB7}">
      <dgm:prSet/>
      <dgm:spPr/>
      <dgm:t>
        <a:bodyPr/>
        <a:lstStyle/>
        <a:p>
          <a:endParaRPr lang="en-US"/>
        </a:p>
      </dgm:t>
    </dgm:pt>
    <dgm:pt modelId="{87F8B9BE-1643-4A2C-BC94-734D34A5421F}">
      <dgm:prSet phldrT="[Text]"/>
      <dgm:spPr/>
      <dgm:t>
        <a:bodyPr/>
        <a:lstStyle/>
        <a:p>
          <a:r>
            <a:rPr lang="en-US" dirty="0"/>
            <a:t>Hygiene</a:t>
          </a:r>
        </a:p>
      </dgm:t>
    </dgm:pt>
    <dgm:pt modelId="{DDF46DF7-42B2-4D69-A99A-AB5FDE85083F}" type="parTrans" cxnId="{2201C83E-E083-4A25-A8E3-B77B02396D87}">
      <dgm:prSet/>
      <dgm:spPr/>
      <dgm:t>
        <a:bodyPr/>
        <a:lstStyle/>
        <a:p>
          <a:endParaRPr lang="en-US"/>
        </a:p>
      </dgm:t>
    </dgm:pt>
    <dgm:pt modelId="{EAE6F4A7-E5B5-4208-86AD-3D266B6C1809}" type="sibTrans" cxnId="{2201C83E-E083-4A25-A8E3-B77B02396D87}">
      <dgm:prSet/>
      <dgm:spPr/>
      <dgm:t>
        <a:bodyPr/>
        <a:lstStyle/>
        <a:p>
          <a:endParaRPr lang="en-US"/>
        </a:p>
      </dgm:t>
    </dgm:pt>
    <dgm:pt modelId="{0375574E-D243-4B7B-9BF6-03E37835C89E}">
      <dgm:prSet phldrT="[Text]"/>
      <dgm:spPr/>
      <dgm:t>
        <a:bodyPr/>
        <a:lstStyle/>
        <a:p>
          <a:r>
            <a:rPr lang="en-US" dirty="0">
              <a:solidFill>
                <a:schemeClr val="bg1"/>
              </a:solidFill>
            </a:rPr>
            <a:t>PPE</a:t>
          </a:r>
        </a:p>
      </dgm:t>
    </dgm:pt>
    <dgm:pt modelId="{A882753D-EE84-4152-9851-09CF352ECADA}" type="parTrans" cxnId="{CEC40B41-2475-4B38-8F94-4B0CECD1B6BD}">
      <dgm:prSet/>
      <dgm:spPr/>
      <dgm:t>
        <a:bodyPr/>
        <a:lstStyle/>
        <a:p>
          <a:endParaRPr lang="en-US"/>
        </a:p>
      </dgm:t>
    </dgm:pt>
    <dgm:pt modelId="{90E13F90-6885-46A1-AE29-A5A4BAFD702F}" type="sibTrans" cxnId="{CEC40B41-2475-4B38-8F94-4B0CECD1B6BD}">
      <dgm:prSet/>
      <dgm:spPr/>
      <dgm:t>
        <a:bodyPr/>
        <a:lstStyle/>
        <a:p>
          <a:endParaRPr lang="en-US"/>
        </a:p>
      </dgm:t>
    </dgm:pt>
    <dgm:pt modelId="{A8B6C91A-8C42-452F-94F8-EF2DFAE9DDAF}" type="pres">
      <dgm:prSet presAssocID="{7483614E-28CA-4569-B717-4193DDFE30E0}" presName="Name0" presStyleCnt="0">
        <dgm:presLayoutVars>
          <dgm:dir/>
          <dgm:animLvl val="lvl"/>
          <dgm:resizeHandles val="exact"/>
        </dgm:presLayoutVars>
      </dgm:prSet>
      <dgm:spPr/>
    </dgm:pt>
    <dgm:pt modelId="{3CC97D37-5E4A-4AD2-8693-5D228DFDB871}" type="pres">
      <dgm:prSet presAssocID="{CC025EAC-9AE3-424F-94CB-CEA9D830743A}" presName="parTxOnly" presStyleLbl="node1" presStyleIdx="0" presStyleCnt="4">
        <dgm:presLayoutVars>
          <dgm:chMax val="0"/>
          <dgm:chPref val="0"/>
          <dgm:bulletEnabled val="1"/>
        </dgm:presLayoutVars>
      </dgm:prSet>
      <dgm:spPr/>
    </dgm:pt>
    <dgm:pt modelId="{5B58891D-1238-4087-B26B-A89EBDE59206}" type="pres">
      <dgm:prSet presAssocID="{E245C812-EA39-4CE9-B26A-EE0E19C7FEAC}" presName="parTxOnlySpace" presStyleCnt="0"/>
      <dgm:spPr/>
    </dgm:pt>
    <dgm:pt modelId="{97911F2F-9454-4DBB-8288-9251FAB6D9B8}" type="pres">
      <dgm:prSet presAssocID="{5D2128D7-347C-43B0-97C8-DC49066118C4}" presName="parTxOnly" presStyleLbl="node1" presStyleIdx="1" presStyleCnt="4">
        <dgm:presLayoutVars>
          <dgm:chMax val="0"/>
          <dgm:chPref val="0"/>
          <dgm:bulletEnabled val="1"/>
        </dgm:presLayoutVars>
      </dgm:prSet>
      <dgm:spPr/>
    </dgm:pt>
    <dgm:pt modelId="{C201909E-1DEF-443A-8D48-B55C055F7355}" type="pres">
      <dgm:prSet presAssocID="{DAE320BE-D09A-455E-8B59-FE110B54757C}" presName="parTxOnlySpace" presStyleCnt="0"/>
      <dgm:spPr/>
    </dgm:pt>
    <dgm:pt modelId="{9E976DFD-5383-48FC-B0F5-232FD1002B30}" type="pres">
      <dgm:prSet presAssocID="{87F8B9BE-1643-4A2C-BC94-734D34A5421F}" presName="parTxOnly" presStyleLbl="node1" presStyleIdx="2" presStyleCnt="4">
        <dgm:presLayoutVars>
          <dgm:chMax val="0"/>
          <dgm:chPref val="0"/>
          <dgm:bulletEnabled val="1"/>
        </dgm:presLayoutVars>
      </dgm:prSet>
      <dgm:spPr/>
    </dgm:pt>
    <dgm:pt modelId="{D53FA279-CD9B-4AB3-A2BB-19EBFDEEA550}" type="pres">
      <dgm:prSet presAssocID="{EAE6F4A7-E5B5-4208-86AD-3D266B6C1809}" presName="parTxOnlySpace" presStyleCnt="0"/>
      <dgm:spPr/>
    </dgm:pt>
    <dgm:pt modelId="{EA750AA6-AB6F-47EE-889A-1AB7A1CCA208}" type="pres">
      <dgm:prSet presAssocID="{0375574E-D243-4B7B-9BF6-03E37835C89E}" presName="parTxOnly" presStyleLbl="node1" presStyleIdx="3" presStyleCnt="4">
        <dgm:presLayoutVars>
          <dgm:chMax val="0"/>
          <dgm:chPref val="0"/>
          <dgm:bulletEnabled val="1"/>
        </dgm:presLayoutVars>
      </dgm:prSet>
      <dgm:spPr/>
    </dgm:pt>
  </dgm:ptLst>
  <dgm:cxnLst>
    <dgm:cxn modelId="{C0946809-1E01-4B80-971E-D9E9FEDC0FB7}" srcId="{7483614E-28CA-4569-B717-4193DDFE30E0}" destId="{5D2128D7-347C-43B0-97C8-DC49066118C4}" srcOrd="1" destOrd="0" parTransId="{0C1E36A3-677F-4AE9-8777-0FF074423F13}" sibTransId="{DAE320BE-D09A-455E-8B59-FE110B54757C}"/>
    <dgm:cxn modelId="{D5A1941A-8C31-4F1D-A86B-AA85934D403C}" type="presOf" srcId="{5D2128D7-347C-43B0-97C8-DC49066118C4}" destId="{97911F2F-9454-4DBB-8288-9251FAB6D9B8}" srcOrd="0" destOrd="0" presId="urn:microsoft.com/office/officeart/2005/8/layout/chevron1"/>
    <dgm:cxn modelId="{A6DECD1F-5A3B-4834-9F4F-AA60CF0D93B8}" type="presOf" srcId="{CC025EAC-9AE3-424F-94CB-CEA9D830743A}" destId="{3CC97D37-5E4A-4AD2-8693-5D228DFDB871}" srcOrd="0" destOrd="0" presId="urn:microsoft.com/office/officeart/2005/8/layout/chevron1"/>
    <dgm:cxn modelId="{2201C83E-E083-4A25-A8E3-B77B02396D87}" srcId="{7483614E-28CA-4569-B717-4193DDFE30E0}" destId="{87F8B9BE-1643-4A2C-BC94-734D34A5421F}" srcOrd="2" destOrd="0" parTransId="{DDF46DF7-42B2-4D69-A99A-AB5FDE85083F}" sibTransId="{EAE6F4A7-E5B5-4208-86AD-3D266B6C1809}"/>
    <dgm:cxn modelId="{CEC40B41-2475-4B38-8F94-4B0CECD1B6BD}" srcId="{7483614E-28CA-4569-B717-4193DDFE30E0}" destId="{0375574E-D243-4B7B-9BF6-03E37835C89E}" srcOrd="3" destOrd="0" parTransId="{A882753D-EE84-4152-9851-09CF352ECADA}" sibTransId="{90E13F90-6885-46A1-AE29-A5A4BAFD702F}"/>
    <dgm:cxn modelId="{2D32FF4B-F688-402F-BEDC-FAFD520E3249}" type="presOf" srcId="{87F8B9BE-1643-4A2C-BC94-734D34A5421F}" destId="{9E976DFD-5383-48FC-B0F5-232FD1002B30}" srcOrd="0" destOrd="0" presId="urn:microsoft.com/office/officeart/2005/8/layout/chevron1"/>
    <dgm:cxn modelId="{7D2F9A7E-CB40-4BC1-B5C2-366FDA43B4D1}" srcId="{7483614E-28CA-4569-B717-4193DDFE30E0}" destId="{CC025EAC-9AE3-424F-94CB-CEA9D830743A}" srcOrd="0" destOrd="0" parTransId="{36A055D2-9311-4A2E-9652-2C209F765505}" sibTransId="{E245C812-EA39-4CE9-B26A-EE0E19C7FEAC}"/>
    <dgm:cxn modelId="{AE68FB94-2E8F-4F2B-BC01-A2442E4BE78F}" type="presOf" srcId="{7483614E-28CA-4569-B717-4193DDFE30E0}" destId="{A8B6C91A-8C42-452F-94F8-EF2DFAE9DDAF}" srcOrd="0" destOrd="0" presId="urn:microsoft.com/office/officeart/2005/8/layout/chevron1"/>
    <dgm:cxn modelId="{E68A0CA3-14B9-4317-995E-2B85CF599ED1}" type="presOf" srcId="{0375574E-D243-4B7B-9BF6-03E37835C89E}" destId="{EA750AA6-AB6F-47EE-889A-1AB7A1CCA208}" srcOrd="0" destOrd="0" presId="urn:microsoft.com/office/officeart/2005/8/layout/chevron1"/>
    <dgm:cxn modelId="{A05CA191-5009-4493-8507-E934E04A2B04}" type="presParOf" srcId="{A8B6C91A-8C42-452F-94F8-EF2DFAE9DDAF}" destId="{3CC97D37-5E4A-4AD2-8693-5D228DFDB871}" srcOrd="0" destOrd="0" presId="urn:microsoft.com/office/officeart/2005/8/layout/chevron1"/>
    <dgm:cxn modelId="{ECD7E9A0-9864-4455-882F-4F7853293932}" type="presParOf" srcId="{A8B6C91A-8C42-452F-94F8-EF2DFAE9DDAF}" destId="{5B58891D-1238-4087-B26B-A89EBDE59206}" srcOrd="1" destOrd="0" presId="urn:microsoft.com/office/officeart/2005/8/layout/chevron1"/>
    <dgm:cxn modelId="{1ECA6582-B16F-4E76-9E84-06DD083AA459}" type="presParOf" srcId="{A8B6C91A-8C42-452F-94F8-EF2DFAE9DDAF}" destId="{97911F2F-9454-4DBB-8288-9251FAB6D9B8}" srcOrd="2" destOrd="0" presId="urn:microsoft.com/office/officeart/2005/8/layout/chevron1"/>
    <dgm:cxn modelId="{9E63953E-61E6-4AEB-BF5D-130BAB870630}" type="presParOf" srcId="{A8B6C91A-8C42-452F-94F8-EF2DFAE9DDAF}" destId="{C201909E-1DEF-443A-8D48-B55C055F7355}" srcOrd="3" destOrd="0" presId="urn:microsoft.com/office/officeart/2005/8/layout/chevron1"/>
    <dgm:cxn modelId="{5ED9CF9A-6D31-43AE-8CA0-14376F87D024}" type="presParOf" srcId="{A8B6C91A-8C42-452F-94F8-EF2DFAE9DDAF}" destId="{9E976DFD-5383-48FC-B0F5-232FD1002B30}" srcOrd="4" destOrd="0" presId="urn:microsoft.com/office/officeart/2005/8/layout/chevron1"/>
    <dgm:cxn modelId="{43F01AC2-159E-4722-9AA7-37622E094F46}" type="presParOf" srcId="{A8B6C91A-8C42-452F-94F8-EF2DFAE9DDAF}" destId="{D53FA279-CD9B-4AB3-A2BB-19EBFDEEA550}" srcOrd="5" destOrd="0" presId="urn:microsoft.com/office/officeart/2005/8/layout/chevron1"/>
    <dgm:cxn modelId="{12CE5559-D8CD-4922-965F-33676CC42313}" type="presParOf" srcId="{A8B6C91A-8C42-452F-94F8-EF2DFAE9DDAF}" destId="{EA750AA6-AB6F-47EE-889A-1AB7A1CCA20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33148-2AD0-4E43-94B9-9D88723B0A5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326A199-B53C-402D-BDFC-BEA4B2BD3C67}">
      <dgm:prSet phldrT="[Text]"/>
      <dgm:spPr>
        <a:solidFill>
          <a:schemeClr val="accent6">
            <a:lumMod val="75000"/>
          </a:schemeClr>
        </a:solidFill>
      </dgm:spPr>
      <dgm:t>
        <a:bodyPr/>
        <a:lstStyle/>
        <a:p>
          <a:pPr algn="ctr"/>
          <a:r>
            <a:rPr lang="en-US" dirty="0"/>
            <a:t>Products are designed for </a:t>
          </a:r>
          <a:br>
            <a:rPr lang="en-US" dirty="0"/>
          </a:br>
          <a:r>
            <a:rPr lang="en-US" dirty="0"/>
            <a:t>specific purposes.</a:t>
          </a:r>
        </a:p>
      </dgm:t>
    </dgm:pt>
    <dgm:pt modelId="{C8E98593-39BE-4043-B5B1-B005DFDACFF2}" type="parTrans" cxnId="{04CCB9ED-A411-4D5E-AE78-439B7442DE70}">
      <dgm:prSet/>
      <dgm:spPr/>
      <dgm:t>
        <a:bodyPr/>
        <a:lstStyle/>
        <a:p>
          <a:pPr algn="ctr"/>
          <a:endParaRPr lang="en-US"/>
        </a:p>
      </dgm:t>
    </dgm:pt>
    <dgm:pt modelId="{511AD719-1595-4EFE-B05D-C37D5521A5AB}" type="sibTrans" cxnId="{04CCB9ED-A411-4D5E-AE78-439B7442DE70}">
      <dgm:prSet/>
      <dgm:spPr/>
      <dgm:t>
        <a:bodyPr/>
        <a:lstStyle/>
        <a:p>
          <a:pPr algn="ctr"/>
          <a:endParaRPr lang="en-US"/>
        </a:p>
      </dgm:t>
    </dgm:pt>
    <dgm:pt modelId="{7340F7A4-88C9-42C9-BA4E-F70960056E31}">
      <dgm:prSet/>
      <dgm:spPr>
        <a:solidFill>
          <a:schemeClr val="accent6">
            <a:lumMod val="75000"/>
          </a:schemeClr>
        </a:solidFill>
      </dgm:spPr>
      <dgm:t>
        <a:bodyPr/>
        <a:lstStyle/>
        <a:p>
          <a:pPr algn="ctr"/>
          <a:r>
            <a:rPr lang="en-US" dirty="0"/>
            <a:t>Surfaces matter. What works on </a:t>
          </a:r>
          <a:br>
            <a:rPr lang="en-US" dirty="0"/>
          </a:br>
          <a:r>
            <a:rPr lang="en-US" dirty="0"/>
            <a:t>fabric may not work on stainless steel.</a:t>
          </a:r>
        </a:p>
      </dgm:t>
    </dgm:pt>
    <dgm:pt modelId="{BB0DA460-EF9C-4359-A95B-AB2BAE98A84F}" type="parTrans" cxnId="{2D4D14B9-CA35-4B4B-B48D-A341F2B577F0}">
      <dgm:prSet/>
      <dgm:spPr/>
      <dgm:t>
        <a:bodyPr/>
        <a:lstStyle/>
        <a:p>
          <a:pPr algn="ctr"/>
          <a:endParaRPr lang="en-US"/>
        </a:p>
      </dgm:t>
    </dgm:pt>
    <dgm:pt modelId="{22B91E8D-D8BF-49F4-A495-781B315446D7}" type="sibTrans" cxnId="{2D4D14B9-CA35-4B4B-B48D-A341F2B577F0}">
      <dgm:prSet/>
      <dgm:spPr/>
      <dgm:t>
        <a:bodyPr/>
        <a:lstStyle/>
        <a:p>
          <a:pPr algn="ctr"/>
          <a:endParaRPr lang="en-US"/>
        </a:p>
      </dgm:t>
    </dgm:pt>
    <dgm:pt modelId="{BCDCB84F-77F1-4410-AC5C-FE5D8584A05E}">
      <dgm:prSet/>
      <dgm:spPr>
        <a:solidFill>
          <a:schemeClr val="accent6">
            <a:lumMod val="75000"/>
          </a:schemeClr>
        </a:solidFill>
      </dgm:spPr>
      <dgm:t>
        <a:bodyPr/>
        <a:lstStyle/>
        <a:p>
          <a:pPr algn="ctr"/>
          <a:r>
            <a:rPr lang="en-US" dirty="0"/>
            <a:t>Some disinfectants work on bacteria </a:t>
          </a:r>
          <a:br>
            <a:rPr lang="en-US" dirty="0"/>
          </a:br>
          <a:r>
            <a:rPr lang="en-US" dirty="0"/>
            <a:t>but not viruses and vis a versa.</a:t>
          </a:r>
        </a:p>
      </dgm:t>
    </dgm:pt>
    <dgm:pt modelId="{057246E6-8E5F-47D3-8516-9081DEDC4269}" type="parTrans" cxnId="{84E22E30-1501-4E56-8790-DEB91413D25B}">
      <dgm:prSet/>
      <dgm:spPr/>
      <dgm:t>
        <a:bodyPr/>
        <a:lstStyle/>
        <a:p>
          <a:pPr algn="ctr"/>
          <a:endParaRPr lang="en-US"/>
        </a:p>
      </dgm:t>
    </dgm:pt>
    <dgm:pt modelId="{9B7D714F-50BE-47EB-9CF5-79EB541FE175}" type="sibTrans" cxnId="{84E22E30-1501-4E56-8790-DEB91413D25B}">
      <dgm:prSet/>
      <dgm:spPr/>
      <dgm:t>
        <a:bodyPr/>
        <a:lstStyle/>
        <a:p>
          <a:pPr algn="ctr"/>
          <a:endParaRPr lang="en-US"/>
        </a:p>
      </dgm:t>
    </dgm:pt>
    <dgm:pt modelId="{52FAFDAB-E5F1-4EFE-95EA-6217EA097B5E}">
      <dgm:prSet/>
      <dgm:spPr>
        <a:solidFill>
          <a:schemeClr val="accent6">
            <a:lumMod val="75000"/>
          </a:schemeClr>
        </a:solidFill>
      </dgm:spPr>
      <dgm:t>
        <a:bodyPr/>
        <a:lstStyle/>
        <a:p>
          <a:pPr algn="ctr"/>
          <a:r>
            <a:rPr lang="en-US" dirty="0"/>
            <a:t>Many products </a:t>
          </a:r>
          <a:br>
            <a:rPr lang="en-US" dirty="0"/>
          </a:br>
          <a:r>
            <a:rPr lang="en-US" dirty="0"/>
            <a:t>must be diluted.</a:t>
          </a:r>
        </a:p>
      </dgm:t>
    </dgm:pt>
    <dgm:pt modelId="{3BF6E7EC-9FA8-44C2-9016-5494370A42D1}" type="parTrans" cxnId="{3655FBBF-C902-47A5-99FF-6CA580D92C18}">
      <dgm:prSet/>
      <dgm:spPr/>
      <dgm:t>
        <a:bodyPr/>
        <a:lstStyle/>
        <a:p>
          <a:pPr algn="ctr"/>
          <a:endParaRPr lang="en-US"/>
        </a:p>
      </dgm:t>
    </dgm:pt>
    <dgm:pt modelId="{D4EA755C-3652-4156-B13C-A54BA41AFAE3}" type="sibTrans" cxnId="{3655FBBF-C902-47A5-99FF-6CA580D92C18}">
      <dgm:prSet/>
      <dgm:spPr/>
      <dgm:t>
        <a:bodyPr/>
        <a:lstStyle/>
        <a:p>
          <a:pPr algn="ctr"/>
          <a:endParaRPr lang="en-US"/>
        </a:p>
      </dgm:t>
    </dgm:pt>
    <dgm:pt modelId="{1B0E7257-5E3C-4EEA-A09E-56CA838B41F5}">
      <dgm:prSet/>
      <dgm:spPr>
        <a:solidFill>
          <a:schemeClr val="accent6">
            <a:lumMod val="75000"/>
          </a:schemeClr>
        </a:solidFill>
      </dgm:spPr>
      <dgm:t>
        <a:bodyPr/>
        <a:lstStyle/>
        <a:p>
          <a:pPr algn="ctr"/>
          <a:r>
            <a:rPr lang="en-US" dirty="0"/>
            <a:t>Some products are sprayed, which makes it more </a:t>
          </a:r>
          <a:br>
            <a:rPr lang="en-US" dirty="0"/>
          </a:br>
          <a:r>
            <a:rPr lang="en-US" dirty="0"/>
            <a:t>likely users will inhale the vapors. </a:t>
          </a:r>
        </a:p>
      </dgm:t>
    </dgm:pt>
    <dgm:pt modelId="{EB33B959-4A51-451F-9AA1-EC0EF9F78F25}" type="parTrans" cxnId="{FDC9D977-DAA0-4E7F-8E76-28A2960FBE9F}">
      <dgm:prSet/>
      <dgm:spPr/>
      <dgm:t>
        <a:bodyPr/>
        <a:lstStyle/>
        <a:p>
          <a:pPr algn="ctr"/>
          <a:endParaRPr lang="en-US"/>
        </a:p>
      </dgm:t>
    </dgm:pt>
    <dgm:pt modelId="{79978A95-2400-42A2-BDE2-2AFA43019A6A}" type="sibTrans" cxnId="{FDC9D977-DAA0-4E7F-8E76-28A2960FBE9F}">
      <dgm:prSet/>
      <dgm:spPr/>
      <dgm:t>
        <a:bodyPr/>
        <a:lstStyle/>
        <a:p>
          <a:pPr algn="ctr"/>
          <a:endParaRPr lang="en-US"/>
        </a:p>
      </dgm:t>
    </dgm:pt>
    <dgm:pt modelId="{F93CFA5C-693B-4A0C-9347-DFCA0F24D32E}" type="pres">
      <dgm:prSet presAssocID="{58433148-2AD0-4E43-94B9-9D88723B0A5E}" presName="diagram" presStyleCnt="0">
        <dgm:presLayoutVars>
          <dgm:dir/>
          <dgm:resizeHandles val="exact"/>
        </dgm:presLayoutVars>
      </dgm:prSet>
      <dgm:spPr/>
    </dgm:pt>
    <dgm:pt modelId="{ED3B4CED-7772-4136-8115-53AC23227F6B}" type="pres">
      <dgm:prSet presAssocID="{B326A199-B53C-402D-BDFC-BEA4B2BD3C67}" presName="node" presStyleLbl="node1" presStyleIdx="0" presStyleCnt="5">
        <dgm:presLayoutVars>
          <dgm:bulletEnabled val="1"/>
        </dgm:presLayoutVars>
      </dgm:prSet>
      <dgm:spPr/>
    </dgm:pt>
    <dgm:pt modelId="{F059B7FE-7008-4944-A6CA-A2CC40D7D4D8}" type="pres">
      <dgm:prSet presAssocID="{511AD719-1595-4EFE-B05D-C37D5521A5AB}" presName="sibTrans" presStyleCnt="0"/>
      <dgm:spPr/>
    </dgm:pt>
    <dgm:pt modelId="{C4B4CC5D-5833-4791-BBDB-AA6C6BF2D6FD}" type="pres">
      <dgm:prSet presAssocID="{7340F7A4-88C9-42C9-BA4E-F70960056E31}" presName="node" presStyleLbl="node1" presStyleIdx="1" presStyleCnt="5">
        <dgm:presLayoutVars>
          <dgm:bulletEnabled val="1"/>
        </dgm:presLayoutVars>
      </dgm:prSet>
      <dgm:spPr/>
    </dgm:pt>
    <dgm:pt modelId="{60682CBE-F3A8-48B7-8F12-8D865805E7EB}" type="pres">
      <dgm:prSet presAssocID="{22B91E8D-D8BF-49F4-A495-781B315446D7}" presName="sibTrans" presStyleCnt="0"/>
      <dgm:spPr/>
    </dgm:pt>
    <dgm:pt modelId="{B32B69D1-2462-4D80-81F5-3B1A902E3F01}" type="pres">
      <dgm:prSet presAssocID="{BCDCB84F-77F1-4410-AC5C-FE5D8584A05E}" presName="node" presStyleLbl="node1" presStyleIdx="2" presStyleCnt="5">
        <dgm:presLayoutVars>
          <dgm:bulletEnabled val="1"/>
        </dgm:presLayoutVars>
      </dgm:prSet>
      <dgm:spPr/>
    </dgm:pt>
    <dgm:pt modelId="{14FA9FD9-8F5A-4AA3-AE32-189520F90342}" type="pres">
      <dgm:prSet presAssocID="{9B7D714F-50BE-47EB-9CF5-79EB541FE175}" presName="sibTrans" presStyleCnt="0"/>
      <dgm:spPr/>
    </dgm:pt>
    <dgm:pt modelId="{BEC96482-CB79-41CB-8FE4-094444186F25}" type="pres">
      <dgm:prSet presAssocID="{52FAFDAB-E5F1-4EFE-95EA-6217EA097B5E}" presName="node" presStyleLbl="node1" presStyleIdx="3" presStyleCnt="5">
        <dgm:presLayoutVars>
          <dgm:bulletEnabled val="1"/>
        </dgm:presLayoutVars>
      </dgm:prSet>
      <dgm:spPr/>
    </dgm:pt>
    <dgm:pt modelId="{F5BABFF8-EB76-45D1-A348-EE5662A56871}" type="pres">
      <dgm:prSet presAssocID="{D4EA755C-3652-4156-B13C-A54BA41AFAE3}" presName="sibTrans" presStyleCnt="0"/>
      <dgm:spPr/>
    </dgm:pt>
    <dgm:pt modelId="{492F548C-1BD1-46ED-A495-757A68FF59F2}" type="pres">
      <dgm:prSet presAssocID="{1B0E7257-5E3C-4EEA-A09E-56CA838B41F5}" presName="node" presStyleLbl="node1" presStyleIdx="4" presStyleCnt="5">
        <dgm:presLayoutVars>
          <dgm:bulletEnabled val="1"/>
        </dgm:presLayoutVars>
      </dgm:prSet>
      <dgm:spPr/>
    </dgm:pt>
  </dgm:ptLst>
  <dgm:cxnLst>
    <dgm:cxn modelId="{ED1DAC01-26B6-4515-AD63-BB056CF7795F}" type="presOf" srcId="{7340F7A4-88C9-42C9-BA4E-F70960056E31}" destId="{C4B4CC5D-5833-4791-BBDB-AA6C6BF2D6FD}" srcOrd="0" destOrd="0" presId="urn:microsoft.com/office/officeart/2005/8/layout/default"/>
    <dgm:cxn modelId="{7C691610-0D45-4F4B-93D8-1302696CC7EA}" type="presOf" srcId="{58433148-2AD0-4E43-94B9-9D88723B0A5E}" destId="{F93CFA5C-693B-4A0C-9347-DFCA0F24D32E}" srcOrd="0" destOrd="0" presId="urn:microsoft.com/office/officeart/2005/8/layout/default"/>
    <dgm:cxn modelId="{84E22E30-1501-4E56-8790-DEB91413D25B}" srcId="{58433148-2AD0-4E43-94B9-9D88723B0A5E}" destId="{BCDCB84F-77F1-4410-AC5C-FE5D8584A05E}" srcOrd="2" destOrd="0" parTransId="{057246E6-8E5F-47D3-8516-9081DEDC4269}" sibTransId="{9B7D714F-50BE-47EB-9CF5-79EB541FE175}"/>
    <dgm:cxn modelId="{37396042-EA0B-4533-828E-48A03AE0A0FF}" type="presOf" srcId="{52FAFDAB-E5F1-4EFE-95EA-6217EA097B5E}" destId="{BEC96482-CB79-41CB-8FE4-094444186F25}" srcOrd="0" destOrd="0" presId="urn:microsoft.com/office/officeart/2005/8/layout/default"/>
    <dgm:cxn modelId="{98117145-0AF4-43EB-AA41-AC8E3580E461}" type="presOf" srcId="{BCDCB84F-77F1-4410-AC5C-FE5D8584A05E}" destId="{B32B69D1-2462-4D80-81F5-3B1A902E3F01}" srcOrd="0" destOrd="0" presId="urn:microsoft.com/office/officeart/2005/8/layout/default"/>
    <dgm:cxn modelId="{8C68CC4E-C634-40A8-AE6A-E865960C86E6}" type="presOf" srcId="{B326A199-B53C-402D-BDFC-BEA4B2BD3C67}" destId="{ED3B4CED-7772-4136-8115-53AC23227F6B}" srcOrd="0" destOrd="0" presId="urn:microsoft.com/office/officeart/2005/8/layout/default"/>
    <dgm:cxn modelId="{FDC9D977-DAA0-4E7F-8E76-28A2960FBE9F}" srcId="{58433148-2AD0-4E43-94B9-9D88723B0A5E}" destId="{1B0E7257-5E3C-4EEA-A09E-56CA838B41F5}" srcOrd="4" destOrd="0" parTransId="{EB33B959-4A51-451F-9AA1-EC0EF9F78F25}" sibTransId="{79978A95-2400-42A2-BDE2-2AFA43019A6A}"/>
    <dgm:cxn modelId="{2D4D14B9-CA35-4B4B-B48D-A341F2B577F0}" srcId="{58433148-2AD0-4E43-94B9-9D88723B0A5E}" destId="{7340F7A4-88C9-42C9-BA4E-F70960056E31}" srcOrd="1" destOrd="0" parTransId="{BB0DA460-EF9C-4359-A95B-AB2BAE98A84F}" sibTransId="{22B91E8D-D8BF-49F4-A495-781B315446D7}"/>
    <dgm:cxn modelId="{3655FBBF-C902-47A5-99FF-6CA580D92C18}" srcId="{58433148-2AD0-4E43-94B9-9D88723B0A5E}" destId="{52FAFDAB-E5F1-4EFE-95EA-6217EA097B5E}" srcOrd="3" destOrd="0" parTransId="{3BF6E7EC-9FA8-44C2-9016-5494370A42D1}" sibTransId="{D4EA755C-3652-4156-B13C-A54BA41AFAE3}"/>
    <dgm:cxn modelId="{C71AADE9-B649-48B5-B6F0-9F79754B0033}" type="presOf" srcId="{1B0E7257-5E3C-4EEA-A09E-56CA838B41F5}" destId="{492F548C-1BD1-46ED-A495-757A68FF59F2}" srcOrd="0" destOrd="0" presId="urn:microsoft.com/office/officeart/2005/8/layout/default"/>
    <dgm:cxn modelId="{04CCB9ED-A411-4D5E-AE78-439B7442DE70}" srcId="{58433148-2AD0-4E43-94B9-9D88723B0A5E}" destId="{B326A199-B53C-402D-BDFC-BEA4B2BD3C67}" srcOrd="0" destOrd="0" parTransId="{C8E98593-39BE-4043-B5B1-B005DFDACFF2}" sibTransId="{511AD719-1595-4EFE-B05D-C37D5521A5AB}"/>
    <dgm:cxn modelId="{A7288268-EBD8-45B7-90D7-90FA43F72DF9}" type="presParOf" srcId="{F93CFA5C-693B-4A0C-9347-DFCA0F24D32E}" destId="{ED3B4CED-7772-4136-8115-53AC23227F6B}" srcOrd="0" destOrd="0" presId="urn:microsoft.com/office/officeart/2005/8/layout/default"/>
    <dgm:cxn modelId="{EE55CF47-5129-4530-9872-C77B3806F29C}" type="presParOf" srcId="{F93CFA5C-693B-4A0C-9347-DFCA0F24D32E}" destId="{F059B7FE-7008-4944-A6CA-A2CC40D7D4D8}" srcOrd="1" destOrd="0" presId="urn:microsoft.com/office/officeart/2005/8/layout/default"/>
    <dgm:cxn modelId="{8A2EEA28-E088-46A7-BA4F-75E125516CAE}" type="presParOf" srcId="{F93CFA5C-693B-4A0C-9347-DFCA0F24D32E}" destId="{C4B4CC5D-5833-4791-BBDB-AA6C6BF2D6FD}" srcOrd="2" destOrd="0" presId="urn:microsoft.com/office/officeart/2005/8/layout/default"/>
    <dgm:cxn modelId="{76007930-C5B7-4531-90C1-35AEA2AA8BF2}" type="presParOf" srcId="{F93CFA5C-693B-4A0C-9347-DFCA0F24D32E}" destId="{60682CBE-F3A8-48B7-8F12-8D865805E7EB}" srcOrd="3" destOrd="0" presId="urn:microsoft.com/office/officeart/2005/8/layout/default"/>
    <dgm:cxn modelId="{B016E774-3E9C-4087-A237-F9AC8BEFB307}" type="presParOf" srcId="{F93CFA5C-693B-4A0C-9347-DFCA0F24D32E}" destId="{B32B69D1-2462-4D80-81F5-3B1A902E3F01}" srcOrd="4" destOrd="0" presId="urn:microsoft.com/office/officeart/2005/8/layout/default"/>
    <dgm:cxn modelId="{A4895E36-AA4D-4413-9EAF-DDDB6CD2BFB2}" type="presParOf" srcId="{F93CFA5C-693B-4A0C-9347-DFCA0F24D32E}" destId="{14FA9FD9-8F5A-4AA3-AE32-189520F90342}" srcOrd="5" destOrd="0" presId="urn:microsoft.com/office/officeart/2005/8/layout/default"/>
    <dgm:cxn modelId="{9EECF214-8CB9-4F4D-813B-8436CBFC2FC6}" type="presParOf" srcId="{F93CFA5C-693B-4A0C-9347-DFCA0F24D32E}" destId="{BEC96482-CB79-41CB-8FE4-094444186F25}" srcOrd="6" destOrd="0" presId="urn:microsoft.com/office/officeart/2005/8/layout/default"/>
    <dgm:cxn modelId="{8FEEFF7F-D81C-430E-8857-40C990EFA5A4}" type="presParOf" srcId="{F93CFA5C-693B-4A0C-9347-DFCA0F24D32E}" destId="{F5BABFF8-EB76-45D1-A348-EE5662A56871}" srcOrd="7" destOrd="0" presId="urn:microsoft.com/office/officeart/2005/8/layout/default"/>
    <dgm:cxn modelId="{074286A1-9A2F-465C-99C1-D1F375F0D5DD}" type="presParOf" srcId="{F93CFA5C-693B-4A0C-9347-DFCA0F24D32E}" destId="{492F548C-1BD1-46ED-A495-757A68FF59F2}" srcOrd="8"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97D37-5E4A-4AD2-8693-5D228DFDB871}">
      <dsp:nvSpPr>
        <dsp:cNvPr id="0" name=""/>
        <dsp:cNvSpPr/>
      </dsp:nvSpPr>
      <dsp:spPr>
        <a:xfrm>
          <a:off x="4051" y="1560360"/>
          <a:ext cx="2358196" cy="943278"/>
        </a:xfrm>
        <a:prstGeom prst="chevron">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Communication</a:t>
          </a:r>
        </a:p>
      </dsp:txBody>
      <dsp:txXfrm>
        <a:off x="475690" y="1560360"/>
        <a:ext cx="1414918" cy="943278"/>
      </dsp:txXfrm>
    </dsp:sp>
    <dsp:sp modelId="{97911F2F-9454-4DBB-8288-9251FAB6D9B8}">
      <dsp:nvSpPr>
        <dsp:cNvPr id="0" name=""/>
        <dsp:cNvSpPr/>
      </dsp:nvSpPr>
      <dsp:spPr>
        <a:xfrm>
          <a:off x="2126428" y="1560360"/>
          <a:ext cx="2358196" cy="943278"/>
        </a:xfrm>
        <a:prstGeom prst="chevron">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Separation</a:t>
          </a:r>
        </a:p>
      </dsp:txBody>
      <dsp:txXfrm>
        <a:off x="2598067" y="1560360"/>
        <a:ext cx="1414918" cy="943278"/>
      </dsp:txXfrm>
    </dsp:sp>
    <dsp:sp modelId="{9E976DFD-5383-48FC-B0F5-232FD1002B30}">
      <dsp:nvSpPr>
        <dsp:cNvPr id="0" name=""/>
        <dsp:cNvSpPr/>
      </dsp:nvSpPr>
      <dsp:spPr>
        <a:xfrm>
          <a:off x="4248805" y="1560360"/>
          <a:ext cx="2358196" cy="943278"/>
        </a:xfrm>
        <a:prstGeom prst="chevron">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Hygiene</a:t>
          </a:r>
        </a:p>
      </dsp:txBody>
      <dsp:txXfrm>
        <a:off x="4720444" y="1560360"/>
        <a:ext cx="1414918" cy="943278"/>
      </dsp:txXfrm>
    </dsp:sp>
    <dsp:sp modelId="{EA750AA6-AB6F-47EE-889A-1AB7A1CCA208}">
      <dsp:nvSpPr>
        <dsp:cNvPr id="0" name=""/>
        <dsp:cNvSpPr/>
      </dsp:nvSpPr>
      <dsp:spPr>
        <a:xfrm>
          <a:off x="6371182" y="1560360"/>
          <a:ext cx="2358196" cy="943278"/>
        </a:xfrm>
        <a:prstGeom prst="chevron">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PPE</a:t>
          </a:r>
        </a:p>
      </dsp:txBody>
      <dsp:txXfrm>
        <a:off x="6842821" y="1560360"/>
        <a:ext cx="1414918" cy="943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B4CED-7772-4136-8115-53AC23227F6B}">
      <dsp:nvSpPr>
        <dsp:cNvPr id="0" name=""/>
        <dsp:cNvSpPr/>
      </dsp:nvSpPr>
      <dsp:spPr>
        <a:xfrm>
          <a:off x="0" y="476249"/>
          <a:ext cx="2667000" cy="160019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Products are designed for </a:t>
          </a:r>
          <a:br>
            <a:rPr lang="en-US" sz="2100" kern="1200" dirty="0"/>
          </a:br>
          <a:r>
            <a:rPr lang="en-US" sz="2100" kern="1200" dirty="0"/>
            <a:t>specific purposes.</a:t>
          </a:r>
        </a:p>
      </dsp:txBody>
      <dsp:txXfrm>
        <a:off x="0" y="476249"/>
        <a:ext cx="2667000" cy="1600199"/>
      </dsp:txXfrm>
    </dsp:sp>
    <dsp:sp modelId="{C4B4CC5D-5833-4791-BBDB-AA6C6BF2D6FD}">
      <dsp:nvSpPr>
        <dsp:cNvPr id="0" name=""/>
        <dsp:cNvSpPr/>
      </dsp:nvSpPr>
      <dsp:spPr>
        <a:xfrm>
          <a:off x="2933700" y="476249"/>
          <a:ext cx="2667000" cy="160019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Surfaces matter. What works on </a:t>
          </a:r>
          <a:br>
            <a:rPr lang="en-US" sz="2100" kern="1200" dirty="0"/>
          </a:br>
          <a:r>
            <a:rPr lang="en-US" sz="2100" kern="1200" dirty="0"/>
            <a:t>fabric may not work on stainless steel.</a:t>
          </a:r>
        </a:p>
      </dsp:txBody>
      <dsp:txXfrm>
        <a:off x="2933700" y="476249"/>
        <a:ext cx="2667000" cy="1600199"/>
      </dsp:txXfrm>
    </dsp:sp>
    <dsp:sp modelId="{B32B69D1-2462-4D80-81F5-3B1A902E3F01}">
      <dsp:nvSpPr>
        <dsp:cNvPr id="0" name=""/>
        <dsp:cNvSpPr/>
      </dsp:nvSpPr>
      <dsp:spPr>
        <a:xfrm>
          <a:off x="5867399" y="476249"/>
          <a:ext cx="2667000" cy="160019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Some disinfectants work on bacteria </a:t>
          </a:r>
          <a:br>
            <a:rPr lang="en-US" sz="2100" kern="1200" dirty="0"/>
          </a:br>
          <a:r>
            <a:rPr lang="en-US" sz="2100" kern="1200" dirty="0"/>
            <a:t>but not viruses and vis a versa.</a:t>
          </a:r>
        </a:p>
      </dsp:txBody>
      <dsp:txXfrm>
        <a:off x="5867399" y="476249"/>
        <a:ext cx="2667000" cy="1600199"/>
      </dsp:txXfrm>
    </dsp:sp>
    <dsp:sp modelId="{BEC96482-CB79-41CB-8FE4-094444186F25}">
      <dsp:nvSpPr>
        <dsp:cNvPr id="0" name=""/>
        <dsp:cNvSpPr/>
      </dsp:nvSpPr>
      <dsp:spPr>
        <a:xfrm>
          <a:off x="1466850" y="2343149"/>
          <a:ext cx="2667000" cy="160019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Many products </a:t>
          </a:r>
          <a:br>
            <a:rPr lang="en-US" sz="2100" kern="1200" dirty="0"/>
          </a:br>
          <a:r>
            <a:rPr lang="en-US" sz="2100" kern="1200" dirty="0"/>
            <a:t>must be diluted.</a:t>
          </a:r>
        </a:p>
      </dsp:txBody>
      <dsp:txXfrm>
        <a:off x="1466850" y="2343149"/>
        <a:ext cx="2667000" cy="1600199"/>
      </dsp:txXfrm>
    </dsp:sp>
    <dsp:sp modelId="{492F548C-1BD1-46ED-A495-757A68FF59F2}">
      <dsp:nvSpPr>
        <dsp:cNvPr id="0" name=""/>
        <dsp:cNvSpPr/>
      </dsp:nvSpPr>
      <dsp:spPr>
        <a:xfrm>
          <a:off x="4400550" y="2343150"/>
          <a:ext cx="2667000" cy="160019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Some products are sprayed, which makes it more </a:t>
          </a:r>
          <a:br>
            <a:rPr lang="en-US" sz="2100" kern="1200" dirty="0"/>
          </a:br>
          <a:r>
            <a:rPr lang="en-US" sz="2100" kern="1200" dirty="0"/>
            <a:t>likely users will inhale the vapors. </a:t>
          </a:r>
        </a:p>
      </dsp:txBody>
      <dsp:txXfrm>
        <a:off x="4400550" y="2343150"/>
        <a:ext cx="2667000" cy="16001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3037946" cy="46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t" anchorCtr="0" compatLnSpc="1">
            <a:prstTxWarp prst="textNoShape">
              <a:avLst/>
            </a:prstTxWarp>
          </a:bodyPr>
          <a:lstStyle>
            <a:lvl1pPr defTabSz="931583" eaLnBrk="0" hangingPunct="0">
              <a:spcBef>
                <a:spcPct val="0"/>
              </a:spcBef>
              <a:buFontTx/>
              <a:buNone/>
              <a:defRPr sz="1200"/>
            </a:lvl1pPr>
          </a:lstStyle>
          <a:p>
            <a:endParaRPr lang="en-US" altLang="en-US" dirty="0"/>
          </a:p>
        </p:txBody>
      </p:sp>
      <p:sp>
        <p:nvSpPr>
          <p:cNvPr id="218115" name="Rectangle 3"/>
          <p:cNvSpPr>
            <a:spLocks noGrp="1" noChangeArrowheads="1"/>
          </p:cNvSpPr>
          <p:nvPr>
            <p:ph type="dt" sz="quarter" idx="1"/>
          </p:nvPr>
        </p:nvSpPr>
        <p:spPr bwMode="auto">
          <a:xfrm>
            <a:off x="3972455" y="0"/>
            <a:ext cx="3037946" cy="46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t" anchorCtr="0" compatLnSpc="1">
            <a:prstTxWarp prst="textNoShape">
              <a:avLst/>
            </a:prstTxWarp>
          </a:bodyPr>
          <a:lstStyle>
            <a:lvl1pPr algn="r" defTabSz="931583" eaLnBrk="0" hangingPunct="0">
              <a:spcBef>
                <a:spcPct val="0"/>
              </a:spcBef>
              <a:buFontTx/>
              <a:buNone/>
              <a:defRPr sz="1200"/>
            </a:lvl1pPr>
          </a:lstStyle>
          <a:p>
            <a:endParaRPr lang="en-US" altLang="en-US" dirty="0"/>
          </a:p>
        </p:txBody>
      </p:sp>
      <p:sp>
        <p:nvSpPr>
          <p:cNvPr id="218116" name="Rectangle 4"/>
          <p:cNvSpPr>
            <a:spLocks noGrp="1" noChangeArrowheads="1"/>
          </p:cNvSpPr>
          <p:nvPr>
            <p:ph type="ftr" sz="quarter" idx="2"/>
          </p:nvPr>
        </p:nvSpPr>
        <p:spPr bwMode="auto">
          <a:xfrm>
            <a:off x="0" y="8832056"/>
            <a:ext cx="3037946" cy="46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b" anchorCtr="0" compatLnSpc="1">
            <a:prstTxWarp prst="textNoShape">
              <a:avLst/>
            </a:prstTxWarp>
          </a:bodyPr>
          <a:lstStyle>
            <a:lvl1pPr defTabSz="931583" eaLnBrk="0" hangingPunct="0">
              <a:spcBef>
                <a:spcPct val="0"/>
              </a:spcBef>
              <a:buFontTx/>
              <a:buNone/>
              <a:defRPr sz="1200"/>
            </a:lvl1pPr>
          </a:lstStyle>
          <a:p>
            <a:endParaRPr lang="en-US" altLang="en-US" dirty="0"/>
          </a:p>
        </p:txBody>
      </p:sp>
      <p:sp>
        <p:nvSpPr>
          <p:cNvPr id="218117" name="Rectangle 5"/>
          <p:cNvSpPr>
            <a:spLocks noGrp="1" noChangeArrowheads="1"/>
          </p:cNvSpPr>
          <p:nvPr>
            <p:ph type="sldNum" sz="quarter" idx="3"/>
          </p:nvPr>
        </p:nvSpPr>
        <p:spPr bwMode="auto">
          <a:xfrm>
            <a:off x="3972455" y="8832056"/>
            <a:ext cx="3037946" cy="46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b" anchorCtr="0" compatLnSpc="1">
            <a:prstTxWarp prst="textNoShape">
              <a:avLst/>
            </a:prstTxWarp>
          </a:bodyPr>
          <a:lstStyle>
            <a:lvl1pPr algn="r" defTabSz="931583" eaLnBrk="0" hangingPunct="0">
              <a:spcBef>
                <a:spcPct val="0"/>
              </a:spcBef>
              <a:buFontTx/>
              <a:buNone/>
              <a:defRPr sz="1200"/>
            </a:lvl1pPr>
          </a:lstStyle>
          <a:p>
            <a:fld id="{FA8C0790-77A7-46CB-A2C4-6B7D69D57D3B}" type="slidenum">
              <a:rPr lang="en-US" altLang="en-US"/>
              <a:pPr/>
              <a:t>‹#›</a:t>
            </a:fld>
            <a:endParaRPr lang="en-US" altLang="en-US" dirty="0"/>
          </a:p>
        </p:txBody>
      </p:sp>
    </p:spTree>
    <p:extLst>
      <p:ext uri="{BB962C8B-B14F-4D97-AF65-F5344CB8AC3E}">
        <p14:creationId xmlns:p14="http://schemas.microsoft.com/office/powerpoint/2010/main" val="979946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946" cy="46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3" tIns="46587" rIns="93173" bIns="46587" numCol="1" anchor="t" anchorCtr="0" compatLnSpc="1">
            <a:prstTxWarp prst="textNoShape">
              <a:avLst/>
            </a:prstTxWarp>
          </a:bodyPr>
          <a:lstStyle>
            <a:lvl1pPr defTabSz="931583" eaLnBrk="0" hangingPunct="0">
              <a:spcBef>
                <a:spcPct val="0"/>
              </a:spcBef>
              <a:buFontTx/>
              <a:buNone/>
              <a:defRPr sz="1200"/>
            </a:lvl1pPr>
          </a:lstStyle>
          <a:p>
            <a:endParaRPr lang="en-US" altLang="en-US" dirty="0"/>
          </a:p>
        </p:txBody>
      </p:sp>
      <p:sp>
        <p:nvSpPr>
          <p:cNvPr id="5123" name="Rectangle 3"/>
          <p:cNvSpPr>
            <a:spLocks noGrp="1" noChangeArrowheads="1"/>
          </p:cNvSpPr>
          <p:nvPr>
            <p:ph type="dt" idx="1"/>
          </p:nvPr>
        </p:nvSpPr>
        <p:spPr bwMode="auto">
          <a:xfrm>
            <a:off x="3972455" y="0"/>
            <a:ext cx="3037946" cy="46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3" tIns="46587" rIns="93173" bIns="46587" numCol="1" anchor="t" anchorCtr="0" compatLnSpc="1">
            <a:prstTxWarp prst="textNoShape">
              <a:avLst/>
            </a:prstTxWarp>
          </a:bodyPr>
          <a:lstStyle>
            <a:lvl1pPr algn="r" defTabSz="931583" eaLnBrk="0" hangingPunct="0">
              <a:spcBef>
                <a:spcPct val="0"/>
              </a:spcBef>
              <a:buFontTx/>
              <a:buNone/>
              <a:defRPr sz="1200"/>
            </a:lvl1pPr>
          </a:lstStyle>
          <a:p>
            <a:endParaRPr lang="en-US" altLang="en-US" dirty="0"/>
          </a:p>
        </p:txBody>
      </p:sp>
      <p:sp>
        <p:nvSpPr>
          <p:cNvPr id="5124"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4509" y="4415236"/>
            <a:ext cx="5141382" cy="418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3" tIns="46587" rIns="93173" bIns="4658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832056"/>
            <a:ext cx="3037946" cy="46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3" tIns="46587" rIns="93173" bIns="46587" numCol="1" anchor="b" anchorCtr="0" compatLnSpc="1">
            <a:prstTxWarp prst="textNoShape">
              <a:avLst/>
            </a:prstTxWarp>
          </a:bodyPr>
          <a:lstStyle>
            <a:lvl1pPr defTabSz="931583" eaLnBrk="0" hangingPunct="0">
              <a:spcBef>
                <a:spcPct val="0"/>
              </a:spcBef>
              <a:buFontTx/>
              <a:buNone/>
              <a:defRPr sz="1200"/>
            </a:lvl1pPr>
          </a:lstStyle>
          <a:p>
            <a:endParaRPr lang="en-US" altLang="en-US" dirty="0"/>
          </a:p>
        </p:txBody>
      </p:sp>
      <p:sp>
        <p:nvSpPr>
          <p:cNvPr id="5127" name="Rectangle 7"/>
          <p:cNvSpPr>
            <a:spLocks noGrp="1" noChangeArrowheads="1"/>
          </p:cNvSpPr>
          <p:nvPr>
            <p:ph type="sldNum" sz="quarter" idx="5"/>
          </p:nvPr>
        </p:nvSpPr>
        <p:spPr bwMode="auto">
          <a:xfrm>
            <a:off x="3972455" y="8832056"/>
            <a:ext cx="3037946" cy="46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3" tIns="46587" rIns="93173" bIns="46587" numCol="1" anchor="b" anchorCtr="0" compatLnSpc="1">
            <a:prstTxWarp prst="textNoShape">
              <a:avLst/>
            </a:prstTxWarp>
          </a:bodyPr>
          <a:lstStyle>
            <a:lvl1pPr algn="r" defTabSz="931583" eaLnBrk="0" hangingPunct="0">
              <a:spcBef>
                <a:spcPct val="0"/>
              </a:spcBef>
              <a:buFontTx/>
              <a:buNone/>
              <a:defRPr sz="1200"/>
            </a:lvl1pPr>
          </a:lstStyle>
          <a:p>
            <a:fld id="{6F0BDFFB-2A02-48B5-AA4F-45A78A8425C6}" type="slidenum">
              <a:rPr lang="en-US" altLang="en-US"/>
              <a:pPr/>
              <a:t>‹#›</a:t>
            </a:fld>
            <a:endParaRPr lang="en-US" altLang="en-US" dirty="0"/>
          </a:p>
        </p:txBody>
      </p:sp>
    </p:spTree>
    <p:extLst>
      <p:ext uri="{BB962C8B-B14F-4D97-AF65-F5344CB8AC3E}">
        <p14:creationId xmlns:p14="http://schemas.microsoft.com/office/powerpoint/2010/main" val="7047005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sha.gov/memos/2020-04-03/enforcement-guidance-use-respiratory-protection-equipment-certified-under"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cdc.gov/coronavirus/2019-ncov/hcp/respirators-strategy/index.html?CDC_AA_refVal=https%3A%2F%2Fwww.cdc.gov%2Fcoronavirus%2F2019-ncov%2Fhcp%2Frespirators-strategy%2Fcrisis-alternate-strategies.html" TargetMode="External"/><Relationship Id="rId4" Type="http://schemas.openxmlformats.org/officeDocument/2006/relationships/hyperlink" Target="https://www.cdc.gov/niosh/npptl/respirators/testing/NonNIOSH.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coronavirus/2019-ncov/prevent-getting-sick/cloth-face-cover.html#studi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idrap.umn.edu/news-perspective/2020/03/commentary-covid-19-transmission-messages-should-hinge-scienc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 TargetMode="External"/><Relationship Id="rId7" Type="http://schemas.openxmlformats.org/officeDocument/2006/relationships/hyperlink" Target="https://www.cdc.gov/coronavirus/2019-ncov/hcp/return-to-work.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cdc.gov/coronavirus/2019-nCoV/lab/guidelines-clinical-specimens.html" TargetMode="External"/><Relationship Id="rId5" Type="http://schemas.openxmlformats.org/officeDocument/2006/relationships/hyperlink" Target="https://www.cdc.gov/coronavirus/2019-ncov/hcp/disposition-in-home-patients.html#st3" TargetMode="External"/><Relationship Id="rId4" Type="http://schemas.openxmlformats.org/officeDocument/2006/relationships/hyperlink" Target="https://www.cdc.gov/coronavirus/2019-ncov/hcp/disposition-in-home-patients.html#st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sha.washington.edu/sites/default/files/documents/Updated%20Safer%20Disinfectants%20List_March%2026%2C%202020.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coronavirus/2019-ncov/community/organizations/cleaning-disinfection.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eckershospitalreview.com/quality/the-importance-of-contact-time-and-visible-wetness-to-ensure-effective-disinfection.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ph.ca.gov/Programs/CCDPHP/DEODC/OHB/WRAPP/CDPH%20Document%20Library/DisinfectantsWRAWorkers.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cdph.ca.gov/Programs/CCDPHP/DEODC/OHB/WRAPP/CDPH%20Document%20Library/DisinfectantsWRATrabajadores-ESP.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oronavirus/2019-ncov/community/guidance-business-response.html?CDC_AA_refVal=https%3A%2F%2Fwww.cdc.gov%2Fcoronavirus%2F2019-ncov%2Fspecific-groups%2Fguidance-business-respons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ap.edu/read/2241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27147.pcdn.co/wp-content/uploads/Policy-Brief-Independent-Contractors-COVID-19-Working-Without-Protections.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dc.gov/coronavirus/2019-ncov/community/guidance-business-response.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epsis.org/news/covid-19-infection-prevention-soap-and-water-or-hand-sanitizer/"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vox.com/science-and-health/2020/3/11/21173187/coronavirus-covid-19-hand-washing-sanitizer-compared-soap-is-dope" TargetMode="External"/><Relationship Id="rId4" Type="http://schemas.openxmlformats.org/officeDocument/2006/relationships/hyperlink" Target="https://www.cdc.gov/healthywater/hygiene/hand/handwashing.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eaLnBrk="0" fontAlgn="base" hangingPunct="0">
              <a:spcBef>
                <a:spcPct val="30000"/>
              </a:spcBef>
              <a:spcAft>
                <a:spcPct val="0"/>
              </a:spcAft>
              <a:defRPr/>
            </a:pPr>
            <a:r>
              <a:rPr lang="en-US" b="1" dirty="0"/>
              <a:t>Instructor notes:</a:t>
            </a:r>
            <a:r>
              <a:rPr lang="en-US" b="1" baseline="0" dirty="0"/>
              <a:t>   </a:t>
            </a:r>
          </a:p>
          <a:p>
            <a:pPr defTabSz="931774" eaLnBrk="0" fontAlgn="base" hangingPunct="0">
              <a:spcBef>
                <a:spcPct val="30000"/>
              </a:spcBef>
              <a:spcAft>
                <a:spcPct val="0"/>
              </a:spcAft>
              <a:defRPr/>
            </a:pPr>
            <a:endParaRPr lang="en-US" b="1" baseline="0" dirty="0"/>
          </a:p>
          <a:p>
            <a:pPr defTabSz="931774" eaLnBrk="0" fontAlgn="base" hangingPunct="0">
              <a:spcBef>
                <a:spcPct val="30000"/>
              </a:spcBef>
              <a:spcAft>
                <a:spcPct val="0"/>
              </a:spcAft>
              <a:defRPr/>
            </a:pPr>
            <a:r>
              <a:rPr lang="en-US" b="1" baseline="0" dirty="0"/>
              <a:t>Explain: “</a:t>
            </a:r>
            <a:r>
              <a:rPr lang="en-US" b="0" baseline="0" dirty="0"/>
              <a:t>Chapter 2 is Understanding Stress”</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A69D8-DB4A-43C5-98F6-9F6DD5EE27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EE3466E-2180-4266-AF42-373F833D37C8}"/>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34F63224-D025-436F-9314-A69B85DB04C6}"/>
              </a:ext>
            </a:extLst>
          </p:cNvPr>
          <p:cNvSpPr>
            <a:spLocks noGrp="1"/>
          </p:cNvSpPr>
          <p:nvPr>
            <p:ph type="body" idx="1"/>
          </p:nvPr>
        </p:nvSpPr>
        <p:spPr>
          <a:xfrm>
            <a:off x="692171" y="4419990"/>
            <a:ext cx="5607053" cy="41838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Engineering controls involve making changes to the work environment to reduce work-related hazards. These types of controls are at the top of the hierarchy because they make permanent changes that reduce exposure to hazards and do not rely on worker or customer behavior. By reducing a hazard in the workplace, engineering controls are not only the most effective, but can also be the most cost-effective solutions for employers to implement.  </a:t>
            </a:r>
          </a:p>
          <a:p>
            <a:r>
              <a:rPr lang="en-US" altLang="en-US" dirty="0">
                <a:latin typeface="Arial" panose="020B0604020202020204" pitchFamily="34" charset="0"/>
                <a:ea typeface="ＭＳ Ｐゴシック" panose="020B0600070205080204" pitchFamily="34" charset="-128"/>
              </a:rPr>
              <a:t>Examples of engineering controls include:</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Using specialized ventilation to remove hazards from the air.</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Installing physical barriers, such as clear plastic sneeze guards.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Installing a drive-through window for customer service.</a:t>
            </a:r>
          </a:p>
          <a:p>
            <a:pPr marL="171107" indent="-171107">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 note about sneeze guards. There is no scientific evidence that they are effective and they DO NOT prevent sub-micron particles from entering into a worker’s breathing zone.</a:t>
            </a:r>
          </a:p>
        </p:txBody>
      </p:sp>
      <p:sp>
        <p:nvSpPr>
          <p:cNvPr id="81924" name="Slide Number Placeholder 3">
            <a:extLst>
              <a:ext uri="{FF2B5EF4-FFF2-40B4-BE49-F238E27FC236}">
                <a16:creationId xmlns:a16="http://schemas.microsoft.com/office/drawing/2014/main" id="{A8082E0B-D44E-4613-A893-5D28493A0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C28E63EA-D3CA-4D7B-93A6-FCB245EB99C3}" type="slidenum">
              <a:rPr lang="en-US" altLang="en-US" sz="1200" baseline="0"/>
              <a:pPr/>
              <a:t>13</a:t>
            </a:fld>
            <a:endParaRPr lang="en-US" altLang="en-US" sz="1200" baseline="0" dirty="0"/>
          </a:p>
        </p:txBody>
      </p:sp>
    </p:spTree>
    <p:extLst>
      <p:ext uri="{BB962C8B-B14F-4D97-AF65-F5344CB8AC3E}">
        <p14:creationId xmlns:p14="http://schemas.microsoft.com/office/powerpoint/2010/main" val="195108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Ask participants to list examples of engineering controls and then review the list.</a:t>
            </a:r>
          </a:p>
          <a:p>
            <a:r>
              <a:rPr lang="en-US" b="0" dirty="0"/>
              <a:t>Engineering controls should be selected based on the features of each specific workplace. They need to be tailored to workplace conditions.</a:t>
            </a:r>
          </a:p>
          <a:p>
            <a:endParaRPr lang="en-US" b="0" dirty="0"/>
          </a:p>
          <a:p>
            <a:r>
              <a:rPr lang="en-US" b="0" dirty="0"/>
              <a:t>Photo by Karen Berman. Online ordering with curbside service keeps customers out of the store.</a:t>
            </a: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14</a:t>
            </a:fld>
            <a:endParaRPr lang="en-US" altLang="en-US" dirty="0"/>
          </a:p>
        </p:txBody>
      </p:sp>
    </p:spTree>
    <p:extLst>
      <p:ext uri="{BB962C8B-B14F-4D97-AF65-F5344CB8AC3E}">
        <p14:creationId xmlns:p14="http://schemas.microsoft.com/office/powerpoint/2010/main" val="391805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4FFBB2D-F4EF-4575-9D8E-DF3B7B8920E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1838F501-0A6D-4538-9F7B-456230FCAE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Administrative controls include work practices and procedures to reduce the length, frequency or intensity of exposure to a hazard.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Ask participants to list administrative controls and work practices that can reduce exposures, then show the list to affirm their responses.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Employers should:</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Provide resources and a work environment that promotes personal hygiene. For example, supply tissues, no-touch trash cans, hand soap, hand sanitizer, disinfectants and disposable towels for workers to clean their work surfaces.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Develop procedures to minimize contacts between workers and between workers and patients, clients or customers.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Limit the number of staff present for high exposure tasks such as aerosol generating procedures or entering patient room.</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Provide workers with up-to-date education and training on coronavirus risk factors, and methods to prevent exposure.</a:t>
            </a:r>
          </a:p>
          <a:p>
            <a:pPr marL="171107" indent="-171107">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Photo by Jonathan Rosen shows Home Depot sign limiting the number of customers to 50 people. This was enforced by having a single entrance and exit to the store with an employee facilitating entrance of people waiting in line, with markings to maintain 6 feet of social distancing. </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pPr>
              <a:buFontTx/>
              <a:buChar char="•"/>
            </a:pPr>
            <a:endParaRPr lang="en-US" altLang="en-US" dirty="0">
              <a:latin typeface="Arial" panose="020B0604020202020204" pitchFamily="34" charset="0"/>
              <a:ea typeface="ＭＳ Ｐゴシック" panose="020B0600070205080204" pitchFamily="34" charset="-128"/>
            </a:endParaRPr>
          </a:p>
        </p:txBody>
      </p:sp>
      <p:sp>
        <p:nvSpPr>
          <p:cNvPr id="86020" name="Slide Number Placeholder 3">
            <a:extLst>
              <a:ext uri="{FF2B5EF4-FFF2-40B4-BE49-F238E27FC236}">
                <a16:creationId xmlns:a16="http://schemas.microsoft.com/office/drawing/2014/main" id="{E63138E6-58FB-4F39-A5DE-AFC2514E3A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3426D111-0CD5-40EB-B92E-51F79316907A}" type="slidenum">
              <a:rPr lang="en-US" altLang="en-US" sz="1200" baseline="0"/>
              <a:pPr/>
              <a:t>17</a:t>
            </a:fld>
            <a:endParaRPr lang="en-US" altLang="en-US" sz="1200" baseline="0" dirty="0"/>
          </a:p>
        </p:txBody>
      </p:sp>
    </p:spTree>
    <p:extLst>
      <p:ext uri="{BB962C8B-B14F-4D97-AF65-F5344CB8AC3E}">
        <p14:creationId xmlns:p14="http://schemas.microsoft.com/office/powerpoint/2010/main" val="408436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defRPr/>
            </a:pPr>
            <a:r>
              <a:rPr lang="en-US" b="1" dirty="0"/>
              <a:t>Instructor notes:</a:t>
            </a:r>
          </a:p>
          <a:p>
            <a:pPr defTabSz="912571">
              <a:defRPr/>
            </a:pPr>
            <a:endParaRPr lang="en-US" b="1" dirty="0"/>
          </a:p>
          <a:p>
            <a:pPr defTabSz="912571">
              <a:defRPr/>
            </a:pPr>
            <a:r>
              <a:rPr lang="en-US" b="0" dirty="0"/>
              <a:t>The signage lists visitor precautions.  Other administrative control examples are use of table, ropes, and floor markings to maintain social distancing. </a:t>
            </a:r>
          </a:p>
          <a:p>
            <a:endParaRPr lang="en-US"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18</a:t>
            </a:fld>
            <a:endParaRPr lang="en-US" altLang="en-US" dirty="0"/>
          </a:p>
        </p:txBody>
      </p:sp>
    </p:spTree>
    <p:extLst>
      <p:ext uri="{BB962C8B-B14F-4D97-AF65-F5344CB8AC3E}">
        <p14:creationId xmlns:p14="http://schemas.microsoft.com/office/powerpoint/2010/main" val="36254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0239E32-5A18-4033-80A4-E51011CA8D0D}"/>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E2BED3C6-D610-4B5F-B1BD-5DF9B301D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Adjustments in workplace policies can also reduce exposures.</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Enabling ill workers to stay at home without fear of any reprisals.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Discontinuing nonessential travel to locations having high prevalence of illness.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Using e-mail, websites and teleconferences to minimizing face-to-face contact between workers. Where possible, encourage flexible work arrangements such as telecommuting or flexible work hours to reduce the number of workers who must be at the work site at one time or in one specific location.</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Relying on home delivery of goods and services to reduce the number of clients or customers who must visit your workplace.</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Developing emergency communications plans. Maintain a forum for answering workers' concerns and develop Internet-based communications, if feasible.</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Provide education and training materials in an easy to understand format and in the appropriate language and literacy level for all employees.</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88068" name="Slide Number Placeholder 3">
            <a:extLst>
              <a:ext uri="{FF2B5EF4-FFF2-40B4-BE49-F238E27FC236}">
                <a16:creationId xmlns:a16="http://schemas.microsoft.com/office/drawing/2014/main" id="{68D584CB-EEE0-4E64-9DBA-095517533A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7315379-C669-475C-8FC9-485310A808B0}" type="slidenum">
              <a:rPr lang="en-US" altLang="en-US" sz="1200" baseline="0"/>
              <a:pPr/>
              <a:t>19</a:t>
            </a:fld>
            <a:endParaRPr lang="en-US" altLang="en-US" sz="1200" baseline="0" dirty="0"/>
          </a:p>
        </p:txBody>
      </p:sp>
    </p:spTree>
    <p:extLst>
      <p:ext uri="{BB962C8B-B14F-4D97-AF65-F5344CB8AC3E}">
        <p14:creationId xmlns:p14="http://schemas.microsoft.com/office/powerpoint/2010/main" val="172376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3B6942E-8BF8-4FEE-80CE-17124147A49B}"/>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D7A6FB17-E553-492B-80BC-2911C362C7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Respirators are used to prevent breathing in hazards that are in the air.  Respirators protect the wearer by either filtering the air before it is inhaled by the worker, or by supplying air from a safe source. Most respirators that protect the worker by filtering the air are designed to fit tightly against the face, and thereby  provide a seal between the respirator's edge and the face. When there is a proper seal, the air the worker breathes passes through the respirator’s filter, which captures contaminants. If there is not a tight seal, the air passes through the gaps between the face and the respirator and contaminants are not filtered from the air that the worker breathes.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NIOSH, part of the CDC, certifies air purifying respirators, sometimes called particulate respirators, in the following categories based on the resistance to oil, which can reduce efficiency:</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N95, N99, N100 - Filters at least 95%, 99%, 99.97% of airborne particles. Not resistant to oil.</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R95, R99, R100 - Filters at least 95%, 99%, 99.97% of airborne particles. Somewhat resistant to oil.</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P95, P99, P100 - Filters at least 95%, 99%, 99.97% of airborne particles. Strongly resistant to oil.</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NIOSH approved respirators will be marked “NIOSH” and the N, R, P categories.</a:t>
            </a:r>
          </a:p>
          <a:p>
            <a:pPr marL="171107" indent="-171107">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With the current shortage of respirators worldwide, OSHA and NIOSH have published notices of respirators from other countries that have equivalent filtration certifications. See: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OSHA: </a:t>
            </a:r>
            <a:r>
              <a:rPr lang="en-US" dirty="0"/>
              <a:t>Enforcement Guidance for Use of Respiratory Protection Equipment Certified under Standards of Other Countries or Jurisdictions During the Coronavirus Disease 2019 (COVID-19) Pandemic </a:t>
            </a:r>
            <a:r>
              <a:rPr lang="en-US" dirty="0">
                <a:hlinkClick r:id="rId3"/>
              </a:rPr>
              <a:t>https://www.osha.gov/memos/2020-04-03/enforcement-guidance-use-respiratory-protection-equipment-certified-under</a:t>
            </a:r>
            <a:endParaRPr lang="en-US" dirty="0"/>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NIOSH: NPPTL Respirator Assessments to Support the COVID-19 Response </a:t>
            </a:r>
            <a:r>
              <a:rPr lang="en-US" dirty="0">
                <a:hlinkClick r:id="rId4"/>
              </a:rPr>
              <a:t>https://www.cdc.gov/niosh/npptl/respirators/testing/NonNIOSH.html</a:t>
            </a:r>
            <a:endParaRPr lang="en-US" dirty="0"/>
          </a:p>
          <a:p>
            <a:pPr defTabSz="912571">
              <a:defRPr/>
            </a:pPr>
            <a:r>
              <a:rPr lang="en-US" dirty="0"/>
              <a:t>Strategies for Optimizing the Supply of N95 Respirators </a:t>
            </a:r>
            <a:r>
              <a:rPr lang="en-US" dirty="0">
                <a:hlinkClick r:id="rId5"/>
              </a:rPr>
              <a:t>https://www.cdc.gov/coronavirus/2019-ncov/hcp/respirators-strategy/index.html?CDC_AA_refVal=https%3A%2F%2Fwww.cdc.gov%2Fcoronavirus%2F2019-ncov%2Fhcp%2Frespirators-strategy%2Fcrisis-alternate-strategies.html</a:t>
            </a:r>
            <a:endParaRPr lang="en-US" dirty="0"/>
          </a:p>
          <a:p>
            <a:pPr defTabSz="912571">
              <a:defRPr/>
            </a:pPr>
            <a:endParaRPr lang="en-US" dirty="0"/>
          </a:p>
          <a:p>
            <a:pPr defTabSz="912571">
              <a:defRPr/>
            </a:pPr>
            <a:r>
              <a:rPr lang="en-US" b="1" dirty="0"/>
              <a:t>Warning: </a:t>
            </a:r>
            <a:r>
              <a:rPr lang="en-US" dirty="0"/>
              <a:t>some of the N95s from other countries DO NOT come in multiple sizes and have deficient straps making a tight facial seal. Because there can be considerable leakage around the facial seal, these respirators will not provide the same level of protection as a properly sized, fit tested N95. </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94212" name="Slide Number Placeholder 3">
            <a:extLst>
              <a:ext uri="{FF2B5EF4-FFF2-40B4-BE49-F238E27FC236}">
                <a16:creationId xmlns:a16="http://schemas.microsoft.com/office/drawing/2014/main" id="{3F06C6BF-6BA2-407E-BEFE-B7309950D6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219C4156-EE61-4E5A-9A63-C21AF266AF94}" type="slidenum">
              <a:rPr lang="en-US" altLang="en-US" sz="1200" baseline="0"/>
              <a:pPr/>
              <a:t>20</a:t>
            </a:fld>
            <a:endParaRPr lang="en-US" altLang="en-US" sz="1200" baseline="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566738"/>
            <a:ext cx="4175125" cy="3132137"/>
          </a:xfrm>
        </p:spPr>
      </p:sp>
      <p:sp>
        <p:nvSpPr>
          <p:cNvPr id="3" name="Notes Placeholder 2"/>
          <p:cNvSpPr>
            <a:spLocks noGrp="1"/>
          </p:cNvSpPr>
          <p:nvPr>
            <p:ph type="body" idx="1"/>
          </p:nvPr>
        </p:nvSpPr>
        <p:spPr/>
        <p:txBody>
          <a:bodyPr/>
          <a:lstStyle/>
          <a:p>
            <a:r>
              <a:rPr lang="en-US" i="0" baseline="0" dirty="0"/>
              <a:t>The type of respirator you </a:t>
            </a:r>
            <a:r>
              <a:rPr lang="en-US" i="0" u="sng" baseline="0" dirty="0"/>
              <a:t>need</a:t>
            </a:r>
            <a:r>
              <a:rPr lang="en-US" i="0" baseline="0" dirty="0"/>
              <a:t> to put </a:t>
            </a:r>
            <a:r>
              <a:rPr lang="en-US" i="0" u="sng" baseline="0" dirty="0"/>
              <a:t>on</a:t>
            </a:r>
            <a:r>
              <a:rPr lang="en-US" i="0" baseline="0" dirty="0"/>
              <a:t> depends on what you </a:t>
            </a:r>
            <a:r>
              <a:rPr lang="en-US" i="0" u="sng" baseline="0" dirty="0"/>
              <a:t>don’t need</a:t>
            </a:r>
            <a:r>
              <a:rPr lang="en-US" i="0" baseline="0" dirty="0"/>
              <a:t> to put </a:t>
            </a:r>
            <a:r>
              <a:rPr lang="en-US" i="0" u="sng" baseline="0" dirty="0"/>
              <a:t>in</a:t>
            </a:r>
            <a:r>
              <a:rPr lang="en-US" i="0" baseline="0" dirty="0"/>
              <a:t> (your lungs). </a:t>
            </a:r>
          </a:p>
          <a:p>
            <a:endParaRPr lang="en-US" i="0" baseline="0" dirty="0"/>
          </a:p>
          <a:p>
            <a:r>
              <a:rPr lang="en-US" i="0" baseline="0" dirty="0"/>
              <a:t>There are two primary types of respirators and they are used for different purposes: an air purifying respirator and an atmosphere supplying respirator</a:t>
            </a:r>
            <a:r>
              <a:rPr lang="en-US" dirty="0"/>
              <a:t>. Employees need to be medically cleared to wear respirators before commencing use. A physician or other licensed health care professional needs to medically evaluate employees to determine under what conditions they can safely wear respirators.</a:t>
            </a:r>
            <a:br>
              <a:rPr lang="en-US" dirty="0"/>
            </a:br>
            <a:endParaRPr lang="en-US" dirty="0"/>
          </a:p>
          <a:p>
            <a:r>
              <a:rPr lang="en-US" b="0" i="0" baseline="0" dirty="0"/>
              <a:t>I will practice putting on a respirator and adjusting the fit to my face in a few minutes. I will also give you printed information from OSHA about using different types of respirators, like d</a:t>
            </a:r>
            <a:r>
              <a:rPr lang="en-US" b="0" i="0" dirty="0"/>
              <a:t>ust masks, half-face or full-face respirators, battery-powered</a:t>
            </a:r>
            <a:r>
              <a:rPr lang="en-US" b="0" i="0" baseline="0" dirty="0"/>
              <a:t> fan respirators in a helmet or hood, and the type that has its own air tank.</a:t>
            </a:r>
          </a:p>
          <a:p>
            <a:endParaRPr lang="en-US" b="0" i="0" baseline="0" dirty="0"/>
          </a:p>
          <a:p>
            <a:pPr defTabSz="912437">
              <a:defRPr/>
            </a:pPr>
            <a:r>
              <a:rPr lang="en-US" i="1" dirty="0"/>
              <a:t>[Show examples</a:t>
            </a:r>
            <a:r>
              <a:rPr lang="en-US" i="1" baseline="0" dirty="0"/>
              <a:t> of different respirators and describe the type of uses for each. </a:t>
            </a:r>
            <a:r>
              <a:rPr lang="en-US" i="1" dirty="0"/>
              <a:t>Demonstrate how to correctly wear,</a:t>
            </a:r>
            <a:r>
              <a:rPr lang="en-US" i="1" baseline="0" dirty="0"/>
              <a:t> including how to perform fit checks. Also d</a:t>
            </a:r>
            <a:r>
              <a:rPr lang="en-US" i="1" dirty="0"/>
              <a:t>escribe how</a:t>
            </a:r>
            <a:r>
              <a:rPr lang="en-US" i="1" baseline="0" dirty="0"/>
              <a:t> to regularly inspect respirators and when to replace.</a:t>
            </a:r>
            <a:r>
              <a:rPr lang="en-US" i="1" dirty="0"/>
              <a:t>]</a:t>
            </a:r>
            <a:endParaRPr lang="en-US" i="1" baseline="0" dirty="0"/>
          </a:p>
          <a:p>
            <a:endParaRPr lang="en-US" b="0" i="0" baseline="0" dirty="0"/>
          </a:p>
          <a:p>
            <a:r>
              <a:rPr lang="en-US" b="1" i="0" baseline="0" dirty="0"/>
              <a:t>Image source: </a:t>
            </a:r>
            <a:r>
              <a:rPr lang="en-US" b="1" i="0" dirty="0"/>
              <a:t>Getty Images</a:t>
            </a:r>
          </a:p>
          <a:p>
            <a:endParaRPr lang="en-US" dirty="0"/>
          </a:p>
        </p:txBody>
      </p:sp>
      <p:sp>
        <p:nvSpPr>
          <p:cNvPr id="4" name="Slide Number Placeholder 3"/>
          <p:cNvSpPr>
            <a:spLocks noGrp="1"/>
          </p:cNvSpPr>
          <p:nvPr>
            <p:ph type="sldNum" sz="quarter" idx="10"/>
          </p:nvPr>
        </p:nvSpPr>
        <p:spPr/>
        <p:txBody>
          <a:bodyPr/>
          <a:lstStyle/>
          <a:p>
            <a:fld id="{20231800-CC4F-4A5E-BC59-82CA73D506E3}" type="slidenum">
              <a:rPr lang="en-US" smtClean="0"/>
              <a:t>21</a:t>
            </a:fld>
            <a:endParaRPr lang="en-US" dirty="0"/>
          </a:p>
        </p:txBody>
      </p:sp>
      <p:sp>
        <p:nvSpPr>
          <p:cNvPr id="5" name="Footer Placeholder 4"/>
          <p:cNvSpPr>
            <a:spLocks noGrp="1"/>
          </p:cNvSpPr>
          <p:nvPr>
            <p:ph type="ftr" sz="quarter" idx="11"/>
          </p:nvPr>
        </p:nvSpPr>
        <p:spPr/>
        <p:txBody>
          <a:bodyPr/>
          <a:lstStyle/>
          <a:p>
            <a:r>
              <a:rPr lang="en-US"/>
              <a:t>Waubonsee Community College SH-27685-15-60-F-17</a:t>
            </a:r>
            <a:endParaRPr lang="en-US" dirty="0"/>
          </a:p>
        </p:txBody>
      </p:sp>
      <p:sp>
        <p:nvSpPr>
          <p:cNvPr id="6" name="Header Placeholder 5"/>
          <p:cNvSpPr>
            <a:spLocks noGrp="1"/>
          </p:cNvSpPr>
          <p:nvPr>
            <p:ph type="hdr" sz="quarter" idx="12"/>
          </p:nvPr>
        </p:nvSpPr>
        <p:spPr/>
        <p:txBody>
          <a:bodyPr/>
          <a:lstStyle/>
          <a:p>
            <a:r>
              <a:rPr lang="en-US"/>
              <a:t>Basic Safety Training for Temporary Workers</a:t>
            </a:r>
            <a:endParaRPr lang="en-US" dirty="0"/>
          </a:p>
        </p:txBody>
      </p:sp>
    </p:spTree>
    <p:extLst>
      <p:ext uri="{BB962C8B-B14F-4D97-AF65-F5344CB8AC3E}">
        <p14:creationId xmlns:p14="http://schemas.microsoft.com/office/powerpoint/2010/main" val="29568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E505FC1-1360-48D0-91E9-FAE14E3FFC6C}"/>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A5BEE89-7E2B-497D-9B71-E2C824C3F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lnSpc>
                <a:spcPct val="90000"/>
              </a:lnSpc>
              <a:defRPr/>
            </a:pPr>
            <a:r>
              <a:rPr lang="en-US" sz="1100" b="1" dirty="0"/>
              <a:t>Instructor notes:</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Surgical masks are not respirators. Surgical masks are not designed or certified to prevent the wearer from inhaling small airborne hazards, such as viruses, or virus particles.  Surgical or procedure masks do not form a tight seal against the user's face. Therefore, when the wearer breathes in, much of the potentially infectious air passes through gaps between the face and the surgical mask. Second, many surgical masks are not made of a material that can filter microscopic particles.  Only surgical masks that are cleared by the U.S. Food and Drug Administration and legally marketed in the United States have been tested for their ability to resist blood and body fluids can be used.</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Surgical masks are used as a physical barrier to protect employees from hazards such as splashes of large droplets of blood or body fluids. Surgical masks also prevent contamination by trapping large particles of body fluids that may contain bacteria or viruses when they are expelled when the wearer coughs and sneezes. </a:t>
            </a:r>
          </a:p>
          <a:p>
            <a:pPr>
              <a:lnSpc>
                <a:spcPct val="90000"/>
              </a:lnSpc>
            </a:pPr>
            <a:r>
              <a:rPr lang="en-US" altLang="en-US" sz="1100" dirty="0">
                <a:latin typeface="Arial" panose="020B0604020202020204" pitchFamily="34" charset="0"/>
                <a:ea typeface="ＭＳ Ｐゴシック" panose="020B0600070205080204" pitchFamily="34" charset="-128"/>
              </a:rPr>
              <a:t>Surgical/procedure masks are used for several different purposes, including:</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marL="171107" indent="-171107">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Being placed on sick people to limit the spread of infectious respiratory secretions to others.</a:t>
            </a:r>
          </a:p>
          <a:p>
            <a:pPr marL="171107" indent="-171107">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Worn by healthcare providers to prevent accidental contamination of patients' wounds by the organisms normally present in mucus and saliva</a:t>
            </a:r>
          </a:p>
          <a:p>
            <a:pPr marL="171107" indent="-171107">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Worn by employees to protect themselves from splashes or sprays of blood or body fluids; they may also have the effect of keeping contaminated fingers/hands away from the mouth and nose.</a:t>
            </a:r>
          </a:p>
          <a:p>
            <a:pPr marL="171107" indent="-171107">
              <a:lnSpc>
                <a:spcPct val="90000"/>
              </a:lnSpc>
              <a:buFont typeface="Arial" panose="020B0604020202020204" pitchFamily="34" charset="0"/>
              <a:buChar char="•"/>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dirty="0"/>
              <a:t>Bandannas, neck gators, etc. are not respirators - their use DOES NOT afford any protection to inhalation of airborne droplets containing the virus. However using one of these items may reduce the frequency that people touch their face.</a:t>
            </a:r>
            <a:endParaRPr lang="en-US" altLang="en-US" sz="1100" dirty="0">
              <a:latin typeface="Arial" panose="020B0604020202020204" pitchFamily="34" charset="0"/>
              <a:ea typeface="ＭＳ Ｐゴシック" panose="020B0600070205080204" pitchFamily="34" charset="-128"/>
            </a:endParaRPr>
          </a:p>
          <a:p>
            <a:pPr>
              <a:lnSpc>
                <a:spcPct val="90000"/>
              </a:lnSpc>
            </a:pPr>
            <a:endParaRPr lang="en-US" altLang="en-US" sz="1100" dirty="0">
              <a:latin typeface="Arial" panose="020B0604020202020204" pitchFamily="34" charset="0"/>
              <a:ea typeface="ＭＳ Ｐゴシック" panose="020B0600070205080204" pitchFamily="34" charset="-128"/>
            </a:endParaRPr>
          </a:p>
          <a:p>
            <a:endParaRPr lang="en-US" altLang="en-US" sz="1100" dirty="0">
              <a:latin typeface="Arial" panose="020B0604020202020204" pitchFamily="34" charset="0"/>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9D2CB5A3-AB23-4178-9F09-4232EF0276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A5DAED6D-064A-4E4E-A6E6-B05EFC7D89C2}" type="slidenum">
              <a:rPr lang="en-US" altLang="en-US" sz="1200" baseline="0"/>
              <a:pPr/>
              <a:t>22</a:t>
            </a:fld>
            <a:endParaRPr lang="en-US" altLang="en-US" sz="1200" baseline="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288c3d371_2_53: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288c3d371_2_53: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t>Instructor notes:</a:t>
            </a:r>
          </a:p>
          <a:p>
            <a:pPr>
              <a:spcBef>
                <a:spcPts val="0"/>
              </a:spcBef>
              <a:spcAft>
                <a:spcPts val="0"/>
              </a:spcAft>
            </a:pPr>
            <a:endParaRPr lang="en-US" b="1" dirty="0"/>
          </a:p>
          <a:p>
            <a:pPr>
              <a:spcBef>
                <a:spcPts val="0"/>
              </a:spcBef>
              <a:spcAft>
                <a:spcPts val="0"/>
              </a:spcAft>
            </a:pPr>
            <a:r>
              <a:rPr lang="en-US" dirty="0">
                <a:hlinkClick r:id="rId3"/>
              </a:rPr>
              <a:t>https://www.cdc.gov/coronavirus/2019-ncov/prevent-getting-sick/cloth-face-cover.html#studies</a:t>
            </a:r>
            <a:endParaRPr lang="en-US" b="1" dirty="0"/>
          </a:p>
          <a:p>
            <a:pPr>
              <a:spcBef>
                <a:spcPts val="0"/>
              </a:spcBef>
              <a:spcAft>
                <a:spcPts val="0"/>
              </a:spcAft>
            </a:pPr>
            <a:endParaRPr lang="en-US" b="1" dirty="0"/>
          </a:p>
          <a:p>
            <a:pPr>
              <a:spcBef>
                <a:spcPts val="0"/>
              </a:spcBef>
              <a:spcAft>
                <a:spcPts val="0"/>
              </a:spcAft>
            </a:pPr>
            <a:r>
              <a:rPr lang="en" dirty="0"/>
              <a:t>There are a lot of questions about cloth masks. Some people are making their own because they feel that it’s “better than nothing.” Right now, the guidance from the CDC</a:t>
            </a:r>
            <a:r>
              <a:rPr lang="en-US" dirty="0"/>
              <a:t> encourages the use of homemade masks by the public. In part, this is due to recognizing that a significant number of people who are infected with the virus have no symptoms. The thought is that wearing a mask will reduce asymptomatic people from spreading the virus as easily. This is called “source control”. </a:t>
            </a:r>
            <a:endParaRPr dirty="0"/>
          </a:p>
          <a:p>
            <a:pPr>
              <a:spcBef>
                <a:spcPts val="0"/>
              </a:spcBef>
              <a:spcAft>
                <a:spcPts val="0"/>
              </a:spcAft>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288c3d371_3_8: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288c3d371_3_8: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t>Instructor notes:</a:t>
            </a:r>
          </a:p>
          <a:p>
            <a:pPr>
              <a:spcBef>
                <a:spcPts val="0"/>
              </a:spcBef>
              <a:spcAft>
                <a:spcPts val="0"/>
              </a:spcAft>
            </a:pPr>
            <a:endParaRPr lang="en-US" b="1" dirty="0"/>
          </a:p>
          <a:p>
            <a:pPr>
              <a:spcBef>
                <a:spcPts val="0"/>
              </a:spcBef>
              <a:spcAft>
                <a:spcPts val="0"/>
              </a:spcAft>
            </a:pPr>
            <a:r>
              <a:rPr lang="en" dirty="0"/>
              <a:t>Glove</a:t>
            </a:r>
            <a:r>
              <a:rPr lang="en-US" dirty="0"/>
              <a:t>s</a:t>
            </a:r>
            <a:r>
              <a:rPr lang="en" dirty="0"/>
              <a:t> can be helpful as a reminder not to touch your face, since most of us touch our face often without even realizing it. However, the virus does not enter your body through your hands or skin, only through the mucous membranes in your eyes, nose, and mouth. So if your gloves are contaminated and then you touch those areas with the gloves, it’s exactly the same as if you touched those areas with your hands. </a:t>
            </a:r>
          </a:p>
          <a:p>
            <a:pPr>
              <a:spcBef>
                <a:spcPts val="0"/>
              </a:spcBef>
              <a:spcAft>
                <a:spcPts val="0"/>
              </a:spcAft>
            </a:pPr>
            <a:endParaRPr lang="en" dirty="0"/>
          </a:p>
          <a:p>
            <a:pPr>
              <a:spcBef>
                <a:spcPts val="0"/>
              </a:spcBef>
              <a:spcAft>
                <a:spcPts val="0"/>
              </a:spcAft>
            </a:pPr>
            <a:r>
              <a:rPr lang="en" dirty="0"/>
              <a:t>Transition:  We will now </a:t>
            </a:r>
            <a:r>
              <a:rPr lang="en-US" dirty="0"/>
              <a:t>briefly review some of the key safety and health issues for healthcare workers who are on the frontline of responding to the pandemic.</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09B6CEF-FE20-4511-A714-E0CC05B6FDEF}"/>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4768931D-9FAB-43EC-BB0D-FEDC9D24D7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altLang="en-US" b="1" dirty="0"/>
              <a:t>Instructor notes: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Spread of SARS-CoV-2, the virus that causes COVID-19, is thought to occur in the same way that seasonal flu spreads. Flu viruses are spread mainly from person to person through coughing or sneezing by people with influenza. We will not fully know how it is transmitted until later when scientists have had time to evaluate it. </a:t>
            </a:r>
          </a:p>
          <a:p>
            <a:endParaRPr lang="en-US" altLang="en-US" dirty="0">
              <a:latin typeface="Arial" panose="020B0604020202020204" pitchFamily="34" charset="0"/>
              <a:ea typeface="ＭＳ Ｐゴシック" panose="020B0600070205080204" pitchFamily="34" charset="-128"/>
            </a:endParaRPr>
          </a:p>
          <a:p>
            <a:r>
              <a:rPr lang="en-US" altLang="en-US" b="1" u="sng" dirty="0">
                <a:latin typeface="Arial" panose="020B0604020202020204" pitchFamily="34" charset="0"/>
                <a:ea typeface="ＭＳ Ｐゴシック" panose="020B0600070205080204" pitchFamily="34" charset="-128"/>
              </a:rPr>
              <a:t>Droplet</a:t>
            </a:r>
            <a:r>
              <a:rPr lang="en-US" altLang="en-US" dirty="0">
                <a:latin typeface="Arial" panose="020B0604020202020204" pitchFamily="34" charset="0"/>
                <a:ea typeface="ＭＳ Ｐゴシック" panose="020B0600070205080204" pitchFamily="34" charset="-128"/>
              </a:rPr>
              <a:t> transmission occurs when respiratory secretions from coughing or sneezing land on mucosal surfaces (nose, mouth, and eyes).</a:t>
            </a:r>
          </a:p>
          <a:p>
            <a:r>
              <a:rPr lang="en-US" altLang="en-US" b="1" u="sng" dirty="0">
                <a:latin typeface="Arial" panose="020B0604020202020204" pitchFamily="34" charset="0"/>
                <a:ea typeface="ＭＳ Ｐゴシック" panose="020B0600070205080204" pitchFamily="34" charset="-128"/>
              </a:rPr>
              <a:t>Contact</a:t>
            </a:r>
            <a:r>
              <a:rPr lang="en-US" altLang="en-US" dirty="0">
                <a:latin typeface="Arial" panose="020B0604020202020204" pitchFamily="34" charset="0"/>
                <a:ea typeface="ＭＳ Ｐゴシック" panose="020B0600070205080204" pitchFamily="34" charset="-128"/>
              </a:rPr>
              <a:t> transmission is touching something with COVID-19 virus on it and then touching your mouth, nose or eyes.</a:t>
            </a:r>
          </a:p>
          <a:p>
            <a:r>
              <a:rPr lang="en-US" altLang="en-US" b="1" u="sng" dirty="0">
                <a:latin typeface="Arial" panose="020B0604020202020204" pitchFamily="34" charset="0"/>
                <a:ea typeface="ＭＳ Ｐゴシック" panose="020B0600070205080204" pitchFamily="34" charset="-128"/>
              </a:rPr>
              <a:t>Aerosol</a:t>
            </a:r>
            <a:r>
              <a:rPr lang="en-US" altLang="en-US" dirty="0">
                <a:latin typeface="Arial" panose="020B0604020202020204" pitchFamily="34" charset="0"/>
                <a:ea typeface="ＭＳ Ｐゴシック" panose="020B0600070205080204" pitchFamily="34" charset="-128"/>
              </a:rPr>
              <a:t> transmission means breathing in infectious COVID-19 particles.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Keep in mind that the virus particles are not visible to the naked eye. The most harmful particles are sub micron, shorter than one millionth of a meter. </a:t>
            </a:r>
          </a:p>
          <a:p>
            <a:endParaRPr lang="en-US" altLang="en-US" dirty="0">
              <a:latin typeface="Arial" panose="020B0604020202020204" pitchFamily="34" charset="0"/>
              <a:ea typeface="ＭＳ Ｐゴシック" panose="020B0600070205080204" pitchFamily="34" charset="-128"/>
            </a:endParaRPr>
          </a:p>
          <a:p>
            <a:pPr defTabSz="912571">
              <a:defRPr/>
            </a:pPr>
            <a:r>
              <a:rPr lang="en-US" altLang="en-US" dirty="0">
                <a:latin typeface="Arial" panose="020B0604020202020204" pitchFamily="34" charset="0"/>
                <a:ea typeface="ＭＳ Ｐゴシック" panose="020B0600070205080204" pitchFamily="34" charset="-128"/>
              </a:rPr>
              <a:t>It is not likely that SARS CoV-2 is airborne like tuberculosis or measles, but there is strong evidence that it is spread by short range aerosols. See: CIDRAP: </a:t>
            </a:r>
            <a:r>
              <a:rPr lang="en-US" dirty="0"/>
              <a:t>COMMENTARY: COVID-19 transmission messages should hinge on science </a:t>
            </a:r>
            <a:r>
              <a:rPr lang="en-US" dirty="0">
                <a:hlinkClick r:id="rId3"/>
              </a:rPr>
              <a:t>https://www.cidrap.umn.edu/news-perspective/2020/03/commentary-covid-19-transmission-messages-should-hinge-science</a:t>
            </a:r>
            <a:endParaRPr lang="en-US" dirty="0"/>
          </a:p>
          <a:p>
            <a:endParaRPr lang="en-US" altLang="en-US"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5CBA1359-F597-45EE-9807-31EC9065E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D48CBF7C-214A-44C2-8874-E6BBCA3D8439}" type="slidenum">
              <a:rPr lang="en-US" altLang="en-US" sz="1200" baseline="0"/>
              <a:pPr/>
              <a:t>2</a:t>
            </a:fld>
            <a:endParaRPr lang="en-US" altLang="en-US" sz="1200" baseline="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Employers should develop policies for decisive action when a worker tests positive for COVID-19. The CDC guidelines are at the links at the bottom of the slide and address the issues framed on the slide. Additionally, the employer should investigate if the positive test was a result of a work exposure or an inadequate prevention program. Workers who are infected at work may be entitled to workers’ compensation, state, or employer-based benefits. </a:t>
            </a:r>
          </a:p>
          <a:p>
            <a:endParaRPr lang="en-US" b="0" dirty="0"/>
          </a:p>
          <a:p>
            <a:r>
              <a:rPr lang="en-US" b="0" dirty="0"/>
              <a:t>The CDC language on discontinuing home isolation is below. The 14-day home isolation recommendation on the slide goes beyond the minimum recommendation in the CDC guidelines. The CDC recommendation is based on symptoms or testing and doesn’t consider the potential of asymptomatic people transmitting the virus. </a:t>
            </a:r>
            <a:r>
              <a:rPr lang="en-US" dirty="0">
                <a:hlinkClick r:id="rId3"/>
              </a:rPr>
              <a:t>https://www.cdc.gov/coronavirus/2019-ncov/hcp/disposition-in-home-patients.html</a:t>
            </a:r>
            <a:endParaRPr lang="en-US" b="0" dirty="0"/>
          </a:p>
          <a:p>
            <a:endParaRPr lang="en-US" dirty="0"/>
          </a:p>
          <a:p>
            <a:r>
              <a:rPr lang="en-US" b="1" dirty="0"/>
              <a:t>For Persons with COVID-19 Under Isolation:</a:t>
            </a:r>
            <a:endParaRPr lang="en-US" dirty="0"/>
          </a:p>
          <a:p>
            <a:r>
              <a:rPr lang="en-US" dirty="0"/>
              <a:t>The decision to discontinue isolation</a:t>
            </a:r>
            <a:r>
              <a:rPr lang="en-US" b="1" u="sng" dirty="0">
                <a:hlinkClick r:id="rId4"/>
              </a:rPr>
              <a:t>*</a:t>
            </a:r>
            <a:r>
              <a:rPr lang="en-US" dirty="0"/>
              <a:t> should be made in the context of local circumstances. Options now include both 1) a time-since-illness-onset and time-since-recovery (non-test-based) strategy, and 2) test-based strategy.</a:t>
            </a:r>
          </a:p>
          <a:p>
            <a:endParaRPr lang="en-US" dirty="0"/>
          </a:p>
          <a:p>
            <a:r>
              <a:rPr lang="en-US" b="1" dirty="0"/>
              <a:t>Persons with COVID-19 who have symptoms </a:t>
            </a:r>
            <a:r>
              <a:rPr lang="en-US" dirty="0"/>
              <a:t>and were directed to care for themselves at home may discontinue isolation under the following conditions:</a:t>
            </a:r>
          </a:p>
          <a:p>
            <a:pPr marL="171107" indent="-171107">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endParaRPr lang="en-US" dirty="0"/>
          </a:p>
          <a:p>
            <a:pPr marL="171107" indent="-171107">
              <a:buFont typeface="Arial" panose="020B0604020202020204" pitchFamily="34" charset="0"/>
              <a:buChar char="•"/>
            </a:pPr>
            <a:r>
              <a:rPr lang="en-US" dirty="0"/>
              <a:t>Improvement in respiratory symptoms (e.g., cough, shortness of breath); </a:t>
            </a:r>
            <a:r>
              <a:rPr lang="en-US" b="1" dirty="0"/>
              <a:t>and,</a:t>
            </a:r>
            <a:endParaRPr lang="en-US" dirty="0"/>
          </a:p>
          <a:p>
            <a:pPr marL="171107" indent="-171107">
              <a:buFont typeface="Arial" panose="020B0604020202020204" pitchFamily="34" charset="0"/>
              <a:buChar char="•"/>
            </a:pPr>
            <a:r>
              <a:rPr lang="en-US" dirty="0"/>
              <a:t>At least 7 days have passed </a:t>
            </a:r>
            <a:r>
              <a:rPr lang="en-US" i="1" dirty="0"/>
              <a:t>since symptoms first appeared</a:t>
            </a:r>
            <a:r>
              <a:rPr lang="en-US" dirty="0"/>
              <a:t>.</a:t>
            </a:r>
          </a:p>
          <a:p>
            <a:endParaRPr lang="en-US" b="1" dirty="0"/>
          </a:p>
          <a:p>
            <a:r>
              <a:rPr lang="en-US" b="1" dirty="0"/>
              <a:t>Test-based strategy</a:t>
            </a:r>
            <a:r>
              <a:rPr lang="en-US" dirty="0"/>
              <a:t> (simplified from initial protocol) Previous recommendations for a test-based strategy remain applicable; however, a test-based strategy is contingent on the availability of ample testing supplies and laboratory capacity as well as convenient access to testing. For jurisdictions that choose to use a test-based strategy, the recommended protocol has been simplified so that </a:t>
            </a:r>
            <a:r>
              <a:rPr lang="en-US" i="1" dirty="0"/>
              <a:t>only one swab is needed at every sampling</a:t>
            </a:r>
            <a:r>
              <a:rPr lang="en-US" dirty="0"/>
              <a:t>.</a:t>
            </a:r>
          </a:p>
          <a:p>
            <a:endParaRPr lang="en-US" b="1" dirty="0"/>
          </a:p>
          <a:p>
            <a:r>
              <a:rPr lang="en-US" b="1" dirty="0"/>
              <a:t>Persons who have COVID-19 who have symptoms </a:t>
            </a:r>
            <a:r>
              <a:rPr lang="en-US" dirty="0"/>
              <a:t>and were directed to care for themselves at home may discontinue isolation under the following conditions:</a:t>
            </a:r>
          </a:p>
          <a:p>
            <a:pPr marL="171107" indent="-171107">
              <a:buFont typeface="Arial" panose="020B0604020202020204" pitchFamily="34" charset="0"/>
              <a:buChar char="•"/>
            </a:pPr>
            <a:r>
              <a:rPr lang="en-US" dirty="0"/>
              <a:t>Resolution of fever without the use of fever-reducing medications </a:t>
            </a:r>
            <a:r>
              <a:rPr lang="en-US" b="1" dirty="0"/>
              <a:t>and</a:t>
            </a:r>
            <a:endParaRPr lang="en-US" dirty="0"/>
          </a:p>
          <a:p>
            <a:pPr marL="171107" indent="-171107">
              <a:buFont typeface="Arial" panose="020B0604020202020204" pitchFamily="34" charset="0"/>
              <a:buChar char="•"/>
            </a:pPr>
            <a:r>
              <a:rPr lang="en-US" dirty="0"/>
              <a:t>Improvement in respiratory symptoms (e.g., cough, shortness of breath) </a:t>
            </a:r>
            <a:r>
              <a:rPr lang="en-US" b="1" dirty="0"/>
              <a:t>and</a:t>
            </a:r>
            <a:endParaRPr lang="en-US" dirty="0"/>
          </a:p>
          <a:p>
            <a:pPr marL="171107" indent="-171107">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u="sng" dirty="0">
                <a:hlinkClick r:id="rId5"/>
              </a:rPr>
              <a:t>***</a:t>
            </a:r>
            <a:r>
              <a:rPr lang="en-US" dirty="0"/>
              <a:t> (total of two negative specimens). See </a:t>
            </a:r>
            <a:r>
              <a:rPr lang="en-US" u="sng" dirty="0">
                <a:hlinkClick r:id="rId6"/>
              </a:rPr>
              <a:t>Interim Guidelines for Collecting, Handling, and Testing Clinical Specimens from Persons Under Investigation (PUIs) for 2019 Novel Coronavirus (2019-nCoV)</a:t>
            </a:r>
            <a:r>
              <a:rPr lang="en-US" dirty="0"/>
              <a:t>for specimen collection guidance.</a:t>
            </a:r>
          </a:p>
          <a:p>
            <a:pPr marL="171107" indent="-171107">
              <a:buFont typeface="Arial" panose="020B0604020202020204" pitchFamily="34" charset="0"/>
              <a:buChar char="•"/>
            </a:pPr>
            <a:endParaRPr lang="en-US" dirty="0"/>
          </a:p>
          <a:p>
            <a:r>
              <a:rPr lang="en-US" b="1" dirty="0"/>
              <a:t>Persons with laboratory-confirmed COVID-19 who have not had </a:t>
            </a:r>
            <a:r>
              <a:rPr lang="en-US" b="1" u="sng" dirty="0"/>
              <a:t>any</a:t>
            </a:r>
            <a:r>
              <a:rPr lang="en-US" b="1" dirty="0"/>
              <a:t> symptoms</a:t>
            </a:r>
            <a:r>
              <a:rPr lang="en-US" dirty="0"/>
              <a:t> may discontinue isolation when at least 7 days have passed since the date of their first positive COVID-19 diagnostic test and have had no subsequent illness provided they remain asymptomatic. For 3 days following discontinuation of isolation, these persons should continue to limit contact (stay 6 feet away from others) and limit potential of dispersal of respiratory secretions by wearing a covering for their nose and mouth whenever they are in settings where other persons are present. In community settings, this covering may be a barrier mask, such as a bandana, scarf, or cloth mask. The covering does not refer to a medical mask or respirator.</a:t>
            </a:r>
          </a:p>
          <a:p>
            <a:endParaRPr lang="en-US" dirty="0"/>
          </a:p>
          <a:p>
            <a:pPr defTabSz="912571">
              <a:defRPr/>
            </a:pPr>
            <a:r>
              <a:rPr lang="en-US" dirty="0"/>
              <a:t>The CDC guidelines “Criteria for Return to Work for Healthcare Personnel with Confirmed or Suspected COVID-19 (Interim Guidance)”:  </a:t>
            </a:r>
            <a:r>
              <a:rPr lang="en-US" dirty="0">
                <a:hlinkClick r:id="rId7"/>
              </a:rPr>
              <a:t>https://www.cdc.gov/coronavirus/2019-ncov/hcp/return-to-work.html</a:t>
            </a:r>
            <a:endParaRPr lang="en-US" dirty="0"/>
          </a:p>
          <a:p>
            <a:endParaRPr lang="en-US" dirty="0"/>
          </a:p>
          <a:p>
            <a:pPr defTabSz="912571">
              <a:defRPr/>
            </a:pPr>
            <a:r>
              <a:rPr lang="en-US" altLang="en-US" dirty="0">
                <a:latin typeface="Arial" panose="020B0604020202020204" pitchFamily="34" charset="0"/>
                <a:ea typeface="ＭＳ Ｐゴシック" panose="020B0600070205080204" pitchFamily="34" charset="-128"/>
              </a:rPr>
              <a:t>Transition: the next group of slides will review cleaning and decontamination.</a:t>
            </a:r>
            <a:endParaRPr lang="en-US"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25</a:t>
            </a:fld>
            <a:endParaRPr lang="en-US" altLang="en-US" dirty="0"/>
          </a:p>
        </p:txBody>
      </p:sp>
    </p:spTree>
    <p:extLst>
      <p:ext uri="{BB962C8B-B14F-4D97-AF65-F5344CB8AC3E}">
        <p14:creationId xmlns:p14="http://schemas.microsoft.com/office/powerpoint/2010/main" val="109162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288c3d371_0_45: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288c3d371_0_45: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t>Instructor notes:</a:t>
            </a:r>
          </a:p>
          <a:p>
            <a:pPr>
              <a:spcBef>
                <a:spcPts val="0"/>
              </a:spcBef>
              <a:spcAft>
                <a:spcPts val="0"/>
              </a:spcAft>
            </a:pPr>
            <a:endParaRPr lang="en-US" b="1" dirty="0"/>
          </a:p>
          <a:p>
            <a:pPr>
              <a:spcBef>
                <a:spcPts val="0"/>
              </a:spcBef>
              <a:spcAft>
                <a:spcPts val="0"/>
              </a:spcAft>
            </a:pPr>
            <a:r>
              <a:rPr lang="en-US" b="0" dirty="0"/>
              <a:t>Ask the participants to describe high contact work surfaces in their work setting. </a:t>
            </a:r>
          </a:p>
          <a:p>
            <a:pPr>
              <a:spcBef>
                <a:spcPts val="0"/>
              </a:spcBef>
              <a:spcAft>
                <a:spcPts val="0"/>
              </a:spcAft>
            </a:pPr>
            <a:endParaRPr lang="en-US" b="1" dirty="0"/>
          </a:p>
          <a:p>
            <a:pPr>
              <a:spcBef>
                <a:spcPts val="0"/>
              </a:spcBef>
              <a:spcAft>
                <a:spcPts val="0"/>
              </a:spcAft>
            </a:pPr>
            <a:r>
              <a:rPr lang="en-US" b="0" dirty="0"/>
              <a:t>The photos show examples of high frequency touch items that need increased cleaning and disinfection. We </a:t>
            </a:r>
            <a:r>
              <a:rPr lang="en" dirty="0"/>
              <a:t>know that the virus can remain viable on surfaces for hours or days, </a:t>
            </a:r>
            <a:r>
              <a:rPr lang="en-US" dirty="0"/>
              <a:t>and there is </a:t>
            </a:r>
            <a:r>
              <a:rPr lang="en" dirty="0"/>
              <a:t>a risk of touching surfaces with the virus and then touching your face, </a:t>
            </a:r>
            <a:r>
              <a:rPr lang="en-US" dirty="0"/>
              <a:t>eyes, nose, and mouth</a:t>
            </a:r>
            <a:r>
              <a:rPr lang="en" dirty="0"/>
              <a:t>. </a:t>
            </a:r>
          </a:p>
          <a:p>
            <a:pPr>
              <a:spcBef>
                <a:spcPts val="0"/>
              </a:spcBef>
              <a:spcAft>
                <a:spcPts val="0"/>
              </a:spcAft>
            </a:pPr>
            <a:endParaRPr lang="en" dirty="0"/>
          </a:p>
          <a:p>
            <a:pPr defTabSz="912571">
              <a:spcBef>
                <a:spcPts val="0"/>
              </a:spcBef>
              <a:spcAft>
                <a:spcPts val="0"/>
              </a:spcAft>
              <a:defRPr/>
            </a:pPr>
            <a:r>
              <a:rPr lang="en-US" dirty="0">
                <a:solidFill>
                  <a:srgbClr val="333333"/>
                </a:solidFill>
                <a:highlight>
                  <a:srgbClr val="FFFFFF"/>
                </a:highlight>
                <a:latin typeface="Georgia"/>
                <a:ea typeface="Georgia"/>
                <a:cs typeface="Georgia"/>
                <a:sym typeface="Georgia"/>
              </a:rPr>
              <a:t>Source: LOHP Webinar: Protecting Workers in the Service Industry During the Coronavirus Pandemic, April 2020</a:t>
            </a:r>
          </a:p>
          <a:p>
            <a:pPr>
              <a:spcBef>
                <a:spcPts val="0"/>
              </a:spcBef>
              <a:spcAft>
                <a:spcPts val="0"/>
              </a:spcAft>
            </a:pPr>
            <a:endParaRPr lang="en-US" dirty="0"/>
          </a:p>
          <a:p>
            <a:pPr>
              <a:spcBef>
                <a:spcPts val="0"/>
              </a:spcBef>
              <a:spcAft>
                <a:spcPts val="0"/>
              </a:spcAft>
            </a:pPr>
            <a:r>
              <a:rPr lang="en-US" dirty="0"/>
              <a:t>Transition: We will now review key topics in protecting worker mental health during the pandemic.</a:t>
            </a:r>
            <a:endParaRPr dirty="0"/>
          </a:p>
        </p:txBody>
      </p:sp>
    </p:spTree>
    <p:extLst>
      <p:ext uri="{BB962C8B-B14F-4D97-AF65-F5344CB8AC3E}">
        <p14:creationId xmlns:p14="http://schemas.microsoft.com/office/powerpoint/2010/main" val="191385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02" indent="-170902" defTabSz="912571">
              <a:buFont typeface="Arial" panose="020B0604020202020204" pitchFamily="34" charset="0"/>
              <a:buChar char="•"/>
              <a:defRPr/>
            </a:pPr>
            <a:r>
              <a:rPr lang="en-US" sz="1000" b="1" dirty="0"/>
              <a:t>Instructor notes:</a:t>
            </a:r>
          </a:p>
          <a:p>
            <a:endParaRPr lang="en-US" sz="1000" dirty="0"/>
          </a:p>
          <a:p>
            <a:pPr marL="170902" indent="-170902">
              <a:buFont typeface="Arial" panose="020B0604020202020204" pitchFamily="34" charset="0"/>
              <a:buChar char="•"/>
            </a:pPr>
            <a:r>
              <a:rPr lang="en-US" sz="1000" dirty="0"/>
              <a:t>The CDC guidelines for healthcare include disinfecting immediately any visibly contaminated PPE surfaces, equipment, or patient care area surfaces using an EPA-registered disinfectant wipe. They also recommend performing regular cleaning and disinfection of patient care area surfaces, even absent visible contamination. They state that this should be performed only by nurses or physicians as part of patient care activities in order to limit the number of additional healthcare workers who enter the room.</a:t>
            </a:r>
          </a:p>
          <a:p>
            <a:pPr marL="170902" indent="-170902">
              <a:buFont typeface="Arial" panose="020B0604020202020204" pitchFamily="34" charset="0"/>
              <a:buChar char="•"/>
            </a:pPr>
            <a:r>
              <a:rPr lang="en-US" sz="1000" dirty="0"/>
              <a:t>Decontamination procedures are specific to the industry, job task, and work site. Decontamination is critical because workers can become contaminated with infectious material while taking off PPE and respirators.</a:t>
            </a:r>
          </a:p>
          <a:p>
            <a:pPr marL="170902" indent="-170902" defTabSz="912571">
              <a:buFont typeface="Arial" panose="020B0604020202020204" pitchFamily="34" charset="0"/>
              <a:buChar char="•"/>
              <a:defRPr/>
            </a:pPr>
            <a:r>
              <a:rPr lang="en-US" sz="1000" dirty="0"/>
              <a:t>Use Products with Emerging Viral Pathogens AND Human Coronavirus claims for use against SARS-CoV-2. Although there is little info on the effectiveness of disinfectants on SARS Coronavirus 2; however, disinfectants effective against other coronaviruses should be effective for SARS Coronavirus 2 so use the appropriate EPA-registered disinfectants. See: https://www.epa.gov/pesticide-registration/list-n-disinfectants-use-against-sars-cov-2 </a:t>
            </a:r>
          </a:p>
          <a:p>
            <a:endParaRPr lang="en-US" sz="1000" dirty="0"/>
          </a:p>
          <a:p>
            <a:r>
              <a:rPr lang="en-US" sz="1000" dirty="0"/>
              <a:t>CDC guidelines for household settings: https://www.cdc.gov/coronavirus/2019-ncov/community/home/cleaning-disinfection.html#routine-cleaning</a:t>
            </a:r>
          </a:p>
          <a:p>
            <a:endParaRPr lang="en-US" sz="1000" dirty="0"/>
          </a:p>
          <a:p>
            <a:r>
              <a:rPr lang="en-US" b="1" dirty="0"/>
              <a:t>Cleaning</a:t>
            </a:r>
            <a:r>
              <a:rPr lang="en-US" dirty="0"/>
              <a:t> refers to the removal of germs, dirt, and impurities from surfaces. Cleaning does not kill germs, but by removing them, it lowers their numbers and the risk of spreading infection.</a:t>
            </a:r>
          </a:p>
          <a:p>
            <a:endParaRPr lang="en-US" dirty="0"/>
          </a:p>
          <a:p>
            <a:r>
              <a:rPr lang="en-US" b="1" dirty="0"/>
              <a:t>Disinfecting</a:t>
            </a:r>
            <a:r>
              <a:rPr lang="en-US" dirty="0"/>
              <a:t> refers to using chemicals to kill germs on surfaces. This process does not necessarily clean dirty surfaces or remove germs, but by killing germs on a surface </a:t>
            </a:r>
            <a:r>
              <a:rPr lang="en-US" i="1" dirty="0"/>
              <a:t>after </a:t>
            </a:r>
            <a:r>
              <a:rPr lang="en-US" dirty="0"/>
              <a:t>cleaning, it can further lower the risk of spreading infection.</a:t>
            </a:r>
          </a:p>
          <a:p>
            <a:endParaRPr lang="en-US" dirty="0"/>
          </a:p>
          <a:p>
            <a:r>
              <a:rPr lang="en-US" b="1" dirty="0"/>
              <a:t>Chemical safety: </a:t>
            </a:r>
            <a:r>
              <a:rPr lang="en-US" dirty="0"/>
              <a:t>Some chemicals on the EPA list have been associated with occupational asthma and dermatitis. You may find safe alternatives within the EPA list at the site below:</a:t>
            </a:r>
          </a:p>
          <a:p>
            <a:endParaRPr lang="en-US" dirty="0"/>
          </a:p>
          <a:p>
            <a:r>
              <a:rPr lang="en-US" sz="1100" dirty="0"/>
              <a:t>Safer Disinfectants on EPA’s List of Recommended Antimicrobial Products for Use Against Novel Human Corona</a:t>
            </a:r>
            <a:r>
              <a:rPr lang="en-US" dirty="0"/>
              <a:t> Virus. </a:t>
            </a:r>
          </a:p>
          <a:p>
            <a:r>
              <a:rPr lang="en-US" sz="1000" dirty="0">
                <a:hlinkClick r:id="rId3"/>
              </a:rPr>
              <a:t>https://osha.washington.edu/sites/default/files/documents/Updated%20Safer%20Disinfectants%20List_March%2026%2C%202020.pdf</a:t>
            </a:r>
            <a:endParaRPr lang="en-US" sz="1000" dirty="0"/>
          </a:p>
          <a:p>
            <a:endParaRPr lang="en-US" sz="1000" dirty="0"/>
          </a:p>
          <a:p>
            <a:r>
              <a:rPr lang="en-US" sz="1000" dirty="0"/>
              <a:t>Washington State has also produced an excellent factsheet on this topic: Safer Cleaning, Sanitizing and Disinfecting Strategies to Reduce and</a:t>
            </a:r>
          </a:p>
          <a:p>
            <a:r>
              <a:rPr lang="en-US" sz="1000" dirty="0"/>
              <a:t>Prevent COVID-19 Transmission: </a:t>
            </a:r>
          </a:p>
          <a:p>
            <a:r>
              <a:rPr lang="en-US" sz="1000" dirty="0">
                <a:hlinkClick r:id="rId3"/>
              </a:rPr>
              <a:t>https://osha.washington.edu/sites/default/files/documents/Updated%20Safer%20Disinfectants%20List_March%2026%2C%202020.pdf</a:t>
            </a:r>
            <a:endParaRPr lang="en-US" sz="1000" dirty="0"/>
          </a:p>
          <a:p>
            <a:endParaRPr lang="en-US" sz="1000" dirty="0"/>
          </a:p>
        </p:txBody>
      </p:sp>
      <p:sp>
        <p:nvSpPr>
          <p:cNvPr id="4" name="Slide Number Placeholder 3"/>
          <p:cNvSpPr>
            <a:spLocks noGrp="1"/>
          </p:cNvSpPr>
          <p:nvPr>
            <p:ph type="sldNum" sz="quarter" idx="10"/>
          </p:nvPr>
        </p:nvSpPr>
        <p:spPr/>
        <p:txBody>
          <a:bodyPr/>
          <a:lstStyle/>
          <a:p>
            <a:pPr>
              <a:defRPr/>
            </a:pPr>
            <a:fld id="{6173BEE4-E025-9C4B-A234-6C8550A55731}" type="slidenum">
              <a:rPr lang="en-US" smtClean="0"/>
              <a:pPr>
                <a:defRPr/>
              </a:pPr>
              <a:t>27</a:t>
            </a:fld>
            <a:endParaRPr lang="en-US" dirty="0"/>
          </a:p>
        </p:txBody>
      </p:sp>
    </p:spTree>
    <p:extLst>
      <p:ext uri="{BB962C8B-B14F-4D97-AF65-F5344CB8AC3E}">
        <p14:creationId xmlns:p14="http://schemas.microsoft.com/office/powerpoint/2010/main" val="186173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pPr defTabSz="912571">
              <a:defRPr/>
            </a:pPr>
            <a:r>
              <a:rPr lang="en-US" b="0" dirty="0"/>
              <a:t>Workers who are assigned to cleaning and disinfection should be trained so that they understand key concepts as well as how to protect themselves.</a:t>
            </a:r>
          </a:p>
          <a:p>
            <a:endParaRPr lang="en-US" b="1" dirty="0"/>
          </a:p>
          <a:p>
            <a:r>
              <a:rPr lang="en-US" dirty="0">
                <a:hlinkClick r:id="rId3"/>
              </a:rPr>
              <a:t>https://www.cdc.gov/coronavirus/2019-ncov/community/organizations/cleaning-disinfection.html</a:t>
            </a:r>
            <a:endParaRPr lang="en-US" b="1"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28</a:t>
            </a:fld>
            <a:endParaRPr lang="en-US" altLang="en-US" dirty="0"/>
          </a:p>
        </p:txBody>
      </p:sp>
    </p:spTree>
    <p:extLst>
      <p:ext uri="{BB962C8B-B14F-4D97-AF65-F5344CB8AC3E}">
        <p14:creationId xmlns:p14="http://schemas.microsoft.com/office/powerpoint/2010/main" val="369415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Contact time is sometimes referred to as “kill” time or “dwell” time.</a:t>
            </a:r>
          </a:p>
          <a:p>
            <a:endParaRPr lang="en-US" b="0" dirty="0"/>
          </a:p>
          <a:p>
            <a:r>
              <a:rPr lang="en-US" dirty="0"/>
              <a:t>It is important to note that disinfectants breakdown and expired disinfectants should not be used. Look at the expiration date and DO NOT use if expired because the active ingredients degrade over time. </a:t>
            </a:r>
          </a:p>
          <a:p>
            <a:endParaRPr lang="en-US" b="0" dirty="0"/>
          </a:p>
          <a:p>
            <a:pPr defTabSz="912571">
              <a:defRPr/>
            </a:pPr>
            <a:r>
              <a:rPr lang="en-US" b="0" dirty="0"/>
              <a:t>Source: </a:t>
            </a:r>
            <a:r>
              <a:rPr lang="en-US" dirty="0"/>
              <a:t>Richard Lowe, Lori Strazdas, et al, The importance of contact time and visible wetness to ensure effective disinfection, Clorox Healthcare - Friday, February 16th, 2018</a:t>
            </a:r>
          </a:p>
          <a:p>
            <a:r>
              <a:rPr lang="en-US" dirty="0">
                <a:hlinkClick r:id="rId3"/>
              </a:rPr>
              <a:t>https://www.beckershospitalreview.com/quality/the-importance-of-contact-time-and-visible-wetness-to-ensure-effective-disinfection.html</a:t>
            </a:r>
            <a:endParaRPr lang="en-US"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29</a:t>
            </a:fld>
            <a:endParaRPr lang="en-US" altLang="en-US" dirty="0"/>
          </a:p>
        </p:txBody>
      </p:sp>
    </p:spTree>
    <p:extLst>
      <p:ext uri="{BB962C8B-B14F-4D97-AF65-F5344CB8AC3E}">
        <p14:creationId xmlns:p14="http://schemas.microsoft.com/office/powerpoint/2010/main" val="71730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dirty="0"/>
              <a:t>Bleach:  </a:t>
            </a:r>
          </a:p>
          <a:p>
            <a:r>
              <a:rPr lang="en-US" dirty="0"/>
              <a:t>Understanding the concentration of your bleach solution is important for achieving effective disinfection. Bleach (usually 5.25% or 6.00%–6.15% sodium hypochlorite depending upon manufacturer) is usually diluted in water at 1:10 or 1:100. Approximate dilutions are 1-1/2 cups of bleach in a gallon of water for a 1:10 dilution (~6,000 ppm) or 1/4 cup of bleach in a gallon of water for a 1:100 dilution (~600 ppm). </a:t>
            </a:r>
          </a:p>
          <a:p>
            <a:endParaRPr lang="en-US" dirty="0"/>
          </a:p>
          <a:p>
            <a:r>
              <a:rPr lang="en-US" dirty="0"/>
              <a:t>It is important to know that different bleach products may have different concentrations of hypochlorite and that concentration degrades over time with storage, particularly at elevated temperatures. </a:t>
            </a:r>
          </a:p>
          <a:p>
            <a:endParaRPr lang="en-US" dirty="0"/>
          </a:p>
          <a:p>
            <a:r>
              <a:rPr lang="en-US" dirty="0"/>
              <a:t>Source: https://multimedia.3m.com/mws/media/735976O/disinfection-with-bleach-tech-talk.pdf</a:t>
            </a:r>
          </a:p>
          <a:p>
            <a:endParaRPr lang="en-US" dirty="0"/>
          </a:p>
          <a:p>
            <a:endParaRPr lang="en-US" b="1"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30</a:t>
            </a:fld>
            <a:endParaRPr lang="en-US" altLang="en-US" dirty="0"/>
          </a:p>
        </p:txBody>
      </p:sp>
    </p:spTree>
    <p:extLst>
      <p:ext uri="{BB962C8B-B14F-4D97-AF65-F5344CB8AC3E}">
        <p14:creationId xmlns:p14="http://schemas.microsoft.com/office/powerpoint/2010/main" val="1981375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288c399e3_1_5: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288c399e3_1_5: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 b="1" dirty="0">
                <a:solidFill>
                  <a:srgbClr val="222222"/>
                </a:solidFill>
                <a:highlight>
                  <a:srgbClr val="FFFFFF"/>
                </a:highlight>
                <a:latin typeface="Roboto"/>
                <a:ea typeface="Roboto"/>
                <a:cs typeface="Roboto"/>
                <a:sym typeface="Roboto"/>
              </a:rPr>
              <a:t>I</a:t>
            </a:r>
            <a:r>
              <a:rPr lang="en-US" b="1" dirty="0">
                <a:solidFill>
                  <a:srgbClr val="222222"/>
                </a:solidFill>
                <a:highlight>
                  <a:srgbClr val="FFFFFF"/>
                </a:highlight>
                <a:latin typeface="Roboto"/>
                <a:ea typeface="Roboto"/>
                <a:cs typeface="Roboto"/>
                <a:sym typeface="Roboto"/>
              </a:rPr>
              <a:t>nstructor notes:</a:t>
            </a:r>
          </a:p>
          <a:p>
            <a:pPr>
              <a:spcBef>
                <a:spcPts val="0"/>
              </a:spcBef>
              <a:spcAft>
                <a:spcPts val="0"/>
              </a:spcAft>
            </a:pPr>
            <a:endParaRPr lang="en-US" dirty="0">
              <a:hlinkClick r:id="rId3"/>
            </a:endParaRPr>
          </a:p>
          <a:p>
            <a:pPr>
              <a:spcBef>
                <a:spcPts val="0"/>
              </a:spcBef>
              <a:spcAft>
                <a:spcPts val="0"/>
              </a:spcAft>
            </a:pPr>
            <a:r>
              <a:rPr lang="en-US" dirty="0"/>
              <a:t>Disinfectants and Work-related Asthma: Information for Workers, California Department of Health, June 2017</a:t>
            </a:r>
          </a:p>
          <a:p>
            <a:pPr>
              <a:spcBef>
                <a:spcPts val="0"/>
              </a:spcBef>
              <a:spcAft>
                <a:spcPts val="0"/>
              </a:spcAft>
            </a:pPr>
            <a:endParaRPr lang="en-US" dirty="0">
              <a:hlinkClick r:id="rId3"/>
            </a:endParaRPr>
          </a:p>
          <a:p>
            <a:pPr>
              <a:spcBef>
                <a:spcPts val="0"/>
              </a:spcBef>
              <a:spcAft>
                <a:spcPts val="0"/>
              </a:spcAft>
            </a:pPr>
            <a:r>
              <a:rPr lang="en-US" sz="1100" dirty="0">
                <a:hlinkClick r:id="rId3"/>
              </a:rPr>
              <a:t>https://www.cdph.ca.gov/Programs/CCDPHP/DEODC/OHB/WRAPP/CDPH%20Document%20Library/DisinfectantsWRAWorkers.pdf</a:t>
            </a:r>
            <a:endParaRPr lang="en-US" sz="1100" dirty="0"/>
          </a:p>
          <a:p>
            <a:pPr>
              <a:spcBef>
                <a:spcPts val="0"/>
              </a:spcBef>
              <a:spcAft>
                <a:spcPts val="0"/>
              </a:spcAft>
            </a:pPr>
            <a:endParaRPr lang="en-US" dirty="0">
              <a:hlinkClick r:id="rId3"/>
            </a:endParaRPr>
          </a:p>
          <a:p>
            <a:pPr>
              <a:spcBef>
                <a:spcPts val="0"/>
              </a:spcBef>
              <a:spcAft>
                <a:spcPts val="0"/>
              </a:spcAft>
            </a:pPr>
            <a:r>
              <a:rPr lang="en" u="sng" dirty="0">
                <a:solidFill>
                  <a:schemeClr val="hlink"/>
                </a:solidFill>
                <a:hlinkClick r:id="rId4"/>
              </a:rPr>
              <a:t>https://www.cdph.ca.gov/Programs/CCDPHP/DEODC/OHB/WRAPP/CDPH%20Document%20Library/DisinfectantsWRATrabajadores-ESP.pdf</a:t>
            </a:r>
            <a:endParaRPr dirty="0"/>
          </a:p>
          <a:p>
            <a:pPr>
              <a:spcBef>
                <a:spcPts val="0"/>
              </a:spcBef>
              <a:spcAft>
                <a:spcPts val="0"/>
              </a:spcAft>
            </a:pPr>
            <a:endParaRPr dirty="0"/>
          </a:p>
          <a:p>
            <a:pPr>
              <a:spcBef>
                <a:spcPts val="0"/>
              </a:spcBef>
              <a:spcAft>
                <a:spcPts val="0"/>
              </a:spcAft>
            </a:pPr>
            <a:r>
              <a:rPr lang="en" dirty="0"/>
              <a:t>A common </a:t>
            </a:r>
            <a:r>
              <a:rPr lang="en-US" dirty="0"/>
              <a:t>incompatible mix of disinfectants i</a:t>
            </a:r>
            <a:r>
              <a:rPr lang="en" dirty="0"/>
              <a:t>s bleach and ammonia - produces chlorine gas </a:t>
            </a:r>
            <a:endParaRPr dirty="0"/>
          </a:p>
          <a:p>
            <a:pPr>
              <a:spcBef>
                <a:spcPts val="0"/>
              </a:spcBef>
              <a:spcAft>
                <a:spcPts val="0"/>
              </a:spcAft>
            </a:pPr>
            <a:r>
              <a:rPr lang="en" b="1" dirty="0">
                <a:solidFill>
                  <a:srgbClr val="222222"/>
                </a:solidFill>
                <a:highlight>
                  <a:srgbClr val="FFFFFF"/>
                </a:highlight>
                <a:latin typeface="Roboto"/>
                <a:ea typeface="Roboto"/>
                <a:cs typeface="Roboto"/>
                <a:sym typeface="Roboto"/>
              </a:rPr>
              <a:t>Bleach</a:t>
            </a:r>
            <a:r>
              <a:rPr lang="en" dirty="0">
                <a:solidFill>
                  <a:srgbClr val="222222"/>
                </a:solidFill>
                <a:highlight>
                  <a:srgbClr val="FFFFFF"/>
                </a:highlight>
                <a:latin typeface="Roboto"/>
                <a:ea typeface="Roboto"/>
                <a:cs typeface="Roboto"/>
                <a:sym typeface="Roboto"/>
              </a:rPr>
              <a:t> + </a:t>
            </a:r>
            <a:r>
              <a:rPr lang="en" b="1" dirty="0">
                <a:solidFill>
                  <a:srgbClr val="222222"/>
                </a:solidFill>
                <a:highlight>
                  <a:srgbClr val="FFFFFF"/>
                </a:highlight>
                <a:latin typeface="Roboto"/>
                <a:ea typeface="Roboto"/>
                <a:cs typeface="Roboto"/>
                <a:sym typeface="Roboto"/>
              </a:rPr>
              <a:t>Vinegar</a:t>
            </a:r>
            <a:r>
              <a:rPr lang="en" dirty="0">
                <a:solidFill>
                  <a:srgbClr val="222222"/>
                </a:solidFill>
                <a:highlight>
                  <a:srgbClr val="FFFFFF"/>
                </a:highlight>
                <a:latin typeface="Roboto"/>
                <a:ea typeface="Roboto"/>
                <a:cs typeface="Roboto"/>
                <a:sym typeface="Roboto"/>
              </a:rPr>
              <a:t> = Toxic Chlorine Gas.</a:t>
            </a:r>
          </a:p>
          <a:p>
            <a:pPr>
              <a:spcBef>
                <a:spcPts val="0"/>
              </a:spcBef>
              <a:spcAft>
                <a:spcPts val="0"/>
              </a:spcAft>
            </a:pPr>
            <a:endParaRPr lang="en" dirty="0">
              <a:solidFill>
                <a:srgbClr val="222222"/>
              </a:solidFill>
              <a:highlight>
                <a:srgbClr val="FFFFFF"/>
              </a:highlight>
              <a:latin typeface="Roboto"/>
              <a:sym typeface="Roboto"/>
            </a:endParaRPr>
          </a:p>
          <a:p>
            <a:pPr>
              <a:spcBef>
                <a:spcPts val="0"/>
              </a:spcBef>
              <a:spcAft>
                <a:spcPts val="0"/>
              </a:spcAft>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288c399e3_4_261: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288c399e3_4_261: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t>Instructor notes:</a:t>
            </a:r>
          </a:p>
          <a:p>
            <a:pPr>
              <a:spcBef>
                <a:spcPts val="0"/>
              </a:spcBef>
              <a:spcAft>
                <a:spcPts val="0"/>
              </a:spcAft>
            </a:pPr>
            <a:endParaRPr lang="en-US" b="1" dirty="0"/>
          </a:p>
          <a:p>
            <a:pPr>
              <a:spcBef>
                <a:spcPts val="0"/>
              </a:spcBef>
              <a:spcAft>
                <a:spcPts val="0"/>
              </a:spcAft>
            </a:pPr>
            <a:r>
              <a:rPr lang="en-US" dirty="0">
                <a:latin typeface="Arial" panose="020B0604020202020204" pitchFamily="34" charset="0"/>
                <a:cs typeface="Arial" panose="020B0604020202020204" pitchFamily="34" charset="0"/>
              </a:rPr>
              <a:t>You can search the EPA site for safer chemicals as indicated in the slide. </a:t>
            </a:r>
          </a:p>
          <a:p>
            <a:pPr>
              <a:spcBef>
                <a:spcPts val="998"/>
              </a:spcBef>
              <a:buClr>
                <a:srgbClr val="FFFFFF"/>
              </a:buClr>
            </a:pPr>
            <a:r>
              <a:rPr lang="en-US" dirty="0">
                <a:latin typeface="Arial" panose="020B0604020202020204" pitchFamily="34" charset="0"/>
                <a:ea typeface="Calibri"/>
                <a:cs typeface="Arial" panose="020B0604020202020204" pitchFamily="34" charset="0"/>
                <a:sym typeface="Calibri"/>
              </a:rPr>
              <a:t>If possible, choose products that have these ingredients, as they are not known to cause asthma:</a:t>
            </a:r>
          </a:p>
          <a:p>
            <a:pPr marL="171107" indent="-171107">
              <a:spcBef>
                <a:spcPts val="998"/>
              </a:spcBef>
              <a:buClr>
                <a:srgbClr val="FFFFFF"/>
              </a:buClr>
              <a:buFont typeface="Arial" panose="020B0604020202020204" pitchFamily="34" charset="0"/>
              <a:buChar char="•"/>
            </a:pPr>
            <a:r>
              <a:rPr lang="en-US" dirty="0">
                <a:latin typeface="Arial" panose="020B0604020202020204" pitchFamily="34" charset="0"/>
                <a:ea typeface="Calibri"/>
                <a:cs typeface="Arial" panose="020B0604020202020204" pitchFamily="34" charset="0"/>
                <a:sym typeface="Calibri"/>
              </a:rPr>
              <a:t>Hydrogen peroxide [but </a:t>
            </a:r>
            <a:r>
              <a:rPr lang="en-US" i="1" dirty="0">
                <a:latin typeface="Arial" panose="020B0604020202020204" pitchFamily="34" charset="0"/>
                <a:ea typeface="Calibri"/>
                <a:cs typeface="Arial" panose="020B0604020202020204" pitchFamily="34" charset="0"/>
                <a:sym typeface="Calibri"/>
              </a:rPr>
              <a:t>without</a:t>
            </a:r>
            <a:r>
              <a:rPr lang="en-US" dirty="0">
                <a:latin typeface="Arial" panose="020B0604020202020204" pitchFamily="34" charset="0"/>
                <a:ea typeface="Calibri"/>
                <a:cs typeface="Arial" panose="020B0604020202020204" pitchFamily="34" charset="0"/>
                <a:sym typeface="Calibri"/>
              </a:rPr>
              <a:t> Peroxyacetic acid (peracetic acid)]</a:t>
            </a:r>
          </a:p>
          <a:p>
            <a:pPr marL="171107" indent="-171107">
              <a:spcBef>
                <a:spcPts val="998"/>
              </a:spcBef>
              <a:buClr>
                <a:srgbClr val="FFFFFF"/>
              </a:buClr>
              <a:buFont typeface="Arial" panose="020B0604020202020204" pitchFamily="34" charset="0"/>
              <a:buChar char="•"/>
            </a:pPr>
            <a:r>
              <a:rPr lang="en-US" dirty="0">
                <a:latin typeface="Arial" panose="020B0604020202020204" pitchFamily="34" charset="0"/>
                <a:ea typeface="Calibri"/>
                <a:cs typeface="Arial" panose="020B0604020202020204" pitchFamily="34" charset="0"/>
                <a:sym typeface="Calibri"/>
              </a:rPr>
              <a:t>Products with alcohol (ethanol, isopropanol)</a:t>
            </a:r>
          </a:p>
          <a:p>
            <a:pPr marL="171107" indent="-171107">
              <a:spcBef>
                <a:spcPts val="998"/>
              </a:spcBef>
              <a:buClr>
                <a:srgbClr val="FFFFFF"/>
              </a:buClr>
              <a:buFont typeface="Arial" panose="020B0604020202020204" pitchFamily="34" charset="0"/>
              <a:buChar char="•"/>
            </a:pPr>
            <a:r>
              <a:rPr lang="en-US" dirty="0">
                <a:latin typeface="Arial" panose="020B0604020202020204" pitchFamily="34" charset="0"/>
                <a:ea typeface="Calibri"/>
                <a:cs typeface="Arial" panose="020B0604020202020204" pitchFamily="34" charset="0"/>
                <a:sym typeface="Calibri"/>
              </a:rPr>
              <a:t>Lactic acid</a:t>
            </a:r>
          </a:p>
          <a:p>
            <a:pPr marL="171107" indent="-171107">
              <a:spcBef>
                <a:spcPts val="998"/>
              </a:spcBef>
              <a:buClr>
                <a:srgbClr val="FFFFFF"/>
              </a:buClr>
              <a:buFont typeface="Arial" panose="020B0604020202020204" pitchFamily="34" charset="0"/>
              <a:buChar char="•"/>
            </a:pPr>
            <a:r>
              <a:rPr lang="en-US" dirty="0">
                <a:latin typeface="Arial" panose="020B0604020202020204" pitchFamily="34" charset="0"/>
                <a:ea typeface="Calibri"/>
                <a:cs typeface="Arial" panose="020B0604020202020204" pitchFamily="34" charset="0"/>
                <a:sym typeface="Calibri"/>
              </a:rPr>
              <a:t>Citric acid</a:t>
            </a:r>
          </a:p>
          <a:p>
            <a:pPr>
              <a:spcBef>
                <a:spcPts val="0"/>
              </a:spcBef>
              <a:spcAft>
                <a:spcPts val="0"/>
              </a:spcAft>
            </a:pPr>
            <a:endParaRPr lang="en-US" dirty="0">
              <a:latin typeface="Arial" panose="020B0604020202020204" pitchFamily="34" charset="0"/>
              <a:cs typeface="Arial" panose="020B0604020202020204" pitchFamily="34" charset="0"/>
            </a:endParaRPr>
          </a:p>
          <a:p>
            <a:pPr>
              <a:spcBef>
                <a:spcPts val="0"/>
              </a:spcBef>
              <a:spcAft>
                <a:spcPts val="0"/>
              </a:spcAft>
            </a:pPr>
            <a:r>
              <a:rPr lang="en" dirty="0">
                <a:latin typeface="Arial" panose="020B0604020202020204" pitchFamily="34" charset="0"/>
                <a:cs typeface="Arial" panose="020B0604020202020204" pitchFamily="34" charset="0"/>
              </a:rPr>
              <a:t>Bleach solution </a:t>
            </a:r>
            <a:r>
              <a:rPr lang="en-US" dirty="0">
                <a:latin typeface="Arial" panose="020B0604020202020204" pitchFamily="34" charset="0"/>
                <a:cs typeface="Arial" panose="020B0604020202020204" pitchFamily="34" charset="0"/>
              </a:rPr>
              <a:t>can be made by a adding </a:t>
            </a:r>
            <a:r>
              <a:rPr lang="en" dirty="0">
                <a:latin typeface="Arial" panose="020B0604020202020204" pitchFamily="34" charset="0"/>
                <a:cs typeface="Arial" panose="020B0604020202020204" pitchFamily="34" charset="0"/>
              </a:rPr>
              <a:t>5 tablespoons bleach per gallon of water or 4 teaspoons bleach per quart of water.</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3AAC1ED-7901-48AB-B8EB-34C1B9E3DF79}"/>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2139524D-9347-4184-9725-11C64E0E6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Workers who use chemicals for cleaning and disinfection must understand the hazards of using these substances.  OSHA’s Hazard Communication Standard, 1910.1200, requires employers to:</a:t>
            </a:r>
          </a:p>
          <a:p>
            <a:endParaRPr lang="en-US" altLang="en-US" dirty="0">
              <a:latin typeface="Arial" panose="020B0604020202020204" pitchFamily="34" charset="0"/>
              <a:ea typeface="ＭＳ Ｐゴシック" panose="020B0600070205080204" pitchFamily="34" charset="-128"/>
            </a:endParaRP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Maintain a list of all hazardous chemicals in the workplace.</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Ensure all chemical containers are labeled.</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Obtain and make available chemical information sheets (material safety data sheets) for all hazardous chemicals in the workplace.</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Provide training to workers on hazardous chemicals, and</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Develop and implement a written program on how to inform workers of hazardous chemicals in each of their workplaces.</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06500" name="Slide Number Placeholder 3">
            <a:extLst>
              <a:ext uri="{FF2B5EF4-FFF2-40B4-BE49-F238E27FC236}">
                <a16:creationId xmlns:a16="http://schemas.microsoft.com/office/drawing/2014/main" id="{5BCBF895-0C1B-419A-98D7-3810B223D7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E374106F-490D-4A30-A9A7-18FC8874EFA8}" type="slidenum">
              <a:rPr lang="en-US" altLang="en-US" sz="1200" baseline="0"/>
              <a:pPr/>
              <a:t>33</a:t>
            </a:fld>
            <a:endParaRPr lang="en-US" altLang="en-US" sz="1200" baseline="0" dirty="0"/>
          </a:p>
        </p:txBody>
      </p:sp>
    </p:spTree>
    <p:extLst>
      <p:ext uri="{BB962C8B-B14F-4D97-AF65-F5344CB8AC3E}">
        <p14:creationId xmlns:p14="http://schemas.microsoft.com/office/powerpoint/2010/main" val="387754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288c399e3_4_347: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288c399e3_4_347: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t>Instructor notes:</a:t>
            </a:r>
          </a:p>
          <a:p>
            <a:pPr>
              <a:spcBef>
                <a:spcPts val="0"/>
              </a:spcBef>
              <a:spcAft>
                <a:spcPts val="0"/>
              </a:spcAft>
            </a:pPr>
            <a:endParaRPr lang="en-US" b="1" dirty="0"/>
          </a:p>
          <a:p>
            <a:pPr>
              <a:spcBef>
                <a:spcPts val="0"/>
              </a:spcBef>
              <a:spcAft>
                <a:spcPts val="0"/>
              </a:spcAft>
            </a:pPr>
            <a:r>
              <a:rPr lang="en-US" b="1" dirty="0"/>
              <a:t>Microfiber mops and cloths:</a:t>
            </a:r>
          </a:p>
          <a:p>
            <a:pPr marL="182514" indent="-182514">
              <a:spcBef>
                <a:spcPts val="0"/>
              </a:spcBef>
              <a:spcAft>
                <a:spcPts val="0"/>
              </a:spcAft>
              <a:buFont typeface="Arial" panose="020B0604020202020204" pitchFamily="34" charset="0"/>
              <a:buChar char="•"/>
            </a:pPr>
            <a:r>
              <a:rPr lang="en-US" dirty="0"/>
              <a:t>Eliminates the risk of cross contamination if used properly</a:t>
            </a:r>
          </a:p>
          <a:p>
            <a:pPr marL="182514" indent="-182514">
              <a:spcBef>
                <a:spcPts val="0"/>
              </a:spcBef>
              <a:spcAft>
                <a:spcPts val="0"/>
              </a:spcAft>
              <a:buFont typeface="Arial" panose="020B0604020202020204" pitchFamily="34" charset="0"/>
              <a:buChar char="•"/>
            </a:pPr>
            <a:r>
              <a:rPr lang="en-US" dirty="0"/>
              <a:t>Can reduce water and chemical waste</a:t>
            </a:r>
          </a:p>
          <a:p>
            <a:pPr marL="182514" indent="-182514">
              <a:spcBef>
                <a:spcPts val="0"/>
              </a:spcBef>
              <a:spcAft>
                <a:spcPts val="0"/>
              </a:spcAft>
              <a:buFont typeface="Arial" panose="020B0604020202020204" pitchFamily="34" charset="0"/>
              <a:buChar char="•"/>
            </a:pPr>
            <a:r>
              <a:rPr lang="en-US" dirty="0"/>
              <a:t>Surface contact time is increased</a:t>
            </a:r>
          </a:p>
          <a:p>
            <a:pPr marL="182514" indent="-182514">
              <a:spcBef>
                <a:spcPts val="0"/>
              </a:spcBef>
              <a:spcAft>
                <a:spcPts val="0"/>
              </a:spcAft>
              <a:buFont typeface="Arial" panose="020B0604020202020204" pitchFamily="34" charset="0"/>
              <a:buChar char="•"/>
            </a:pPr>
            <a:r>
              <a:rPr lang="en-US" dirty="0"/>
              <a:t>Can be laundered 400-500 times vs 250 times for a string mop</a:t>
            </a:r>
          </a:p>
          <a:p>
            <a:pPr marL="182514" indent="-182514">
              <a:spcBef>
                <a:spcPts val="0"/>
              </a:spcBef>
              <a:spcAft>
                <a:spcPts val="0"/>
              </a:spcAft>
              <a:buFont typeface="Arial" panose="020B0604020202020204" pitchFamily="34" charset="0"/>
              <a:buChar char="•"/>
            </a:pPr>
            <a:r>
              <a:rPr lang="en-US" dirty="0"/>
              <a:t>Flat mops are not effective for cleaning large spills</a:t>
            </a:r>
          </a:p>
          <a:p>
            <a:pPr marL="273771" lvl="1"/>
            <a:endParaRPr lang="en-US" dirty="0"/>
          </a:p>
          <a:p>
            <a:pPr>
              <a:spcBef>
                <a:spcPts val="0"/>
              </a:spcBef>
              <a:spcAft>
                <a:spcPts val="0"/>
              </a:spcAft>
            </a:pPr>
            <a:r>
              <a:rPr lang="en-US" b="0" dirty="0"/>
              <a:t>Surgical m</a:t>
            </a:r>
            <a:r>
              <a:rPr lang="en" b="0" dirty="0"/>
              <a:t>asks are not protective for these types of products. </a:t>
            </a:r>
            <a:r>
              <a:rPr lang="en-US" b="0" dirty="0"/>
              <a:t>If a respirator is used, an elastomeric respirator with a P100 and multi gas combination cartridge is recommended.</a:t>
            </a:r>
            <a:endParaRPr b="0" dirty="0"/>
          </a:p>
          <a:p>
            <a:pPr>
              <a:spcBef>
                <a:spcPts val="0"/>
              </a:spcBef>
              <a:spcAft>
                <a:spcPts val="0"/>
              </a:spcAft>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four-step approach to create a safe workplace during COVID (or any pandemic).</a:t>
            </a:r>
          </a:p>
          <a:p>
            <a:endParaRPr lang="en-US"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3</a:t>
            </a:fld>
            <a:endParaRPr lang="en-US" altLang="en-US" dirty="0"/>
          </a:p>
        </p:txBody>
      </p:sp>
    </p:spTree>
    <p:extLst>
      <p:ext uri="{BB962C8B-B14F-4D97-AF65-F5344CB8AC3E}">
        <p14:creationId xmlns:p14="http://schemas.microsoft.com/office/powerpoint/2010/main" val="245244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288c3d371_10_14:notes"/>
          <p:cNvSpPr>
            <a:spLocks noGrp="1" noRot="1" noChangeAspect="1"/>
          </p:cNvSpPr>
          <p:nvPr>
            <p:ph type="sldImg" idx="2"/>
          </p:nvPr>
        </p:nvSpPr>
        <p:spPr>
          <a:xfrm>
            <a:off x="1138238" y="684213"/>
            <a:ext cx="4565650"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288c3d371_10_14:notes"/>
          <p:cNvSpPr txBox="1">
            <a:spLocks noGrp="1"/>
          </p:cNvSpPr>
          <p:nvPr>
            <p:ph type="body" idx="1"/>
          </p:nvPr>
        </p:nvSpPr>
        <p:spPr>
          <a:xfrm>
            <a:off x="684251" y="4335996"/>
            <a:ext cx="5474004" cy="4107785"/>
          </a:xfrm>
          <a:prstGeom prst="rect">
            <a:avLst/>
          </a:prstGeom>
        </p:spPr>
        <p:txBody>
          <a:bodyPr spcFirstLastPara="1" wrap="square" lIns="91242" tIns="91242" rIns="91242" bIns="91242" anchor="t" anchorCtr="0">
            <a:noAutofit/>
          </a:bodyPr>
          <a:lstStyle/>
          <a:p>
            <a:pPr>
              <a:spcBef>
                <a:spcPts val="0"/>
              </a:spcBef>
              <a:spcAft>
                <a:spcPts val="0"/>
              </a:spcAft>
            </a:pPr>
            <a:r>
              <a:rPr lang="en-US" b="1" dirty="0">
                <a:highlight>
                  <a:srgbClr val="FFFFFF"/>
                </a:highlight>
                <a:latin typeface="Calibri"/>
                <a:ea typeface="Calibri"/>
                <a:cs typeface="Calibri"/>
                <a:sym typeface="Calibri"/>
              </a:rPr>
              <a:t>Instructor notes:</a:t>
            </a:r>
          </a:p>
          <a:p>
            <a:pPr>
              <a:spcBef>
                <a:spcPts val="0"/>
              </a:spcBef>
              <a:spcAft>
                <a:spcPts val="0"/>
              </a:spcAft>
            </a:pPr>
            <a:endParaRPr lang="en-US" b="1" dirty="0">
              <a:highlight>
                <a:srgbClr val="FFFFFF"/>
              </a:highlight>
              <a:latin typeface="Calibri"/>
              <a:ea typeface="Calibri"/>
              <a:cs typeface="Calibri"/>
              <a:sym typeface="Calibri"/>
            </a:endParaRPr>
          </a:p>
          <a:p>
            <a:pPr>
              <a:spcBef>
                <a:spcPts val="0"/>
              </a:spcBef>
              <a:spcAft>
                <a:spcPts val="0"/>
              </a:spcAft>
            </a:pPr>
            <a:r>
              <a:rPr lang="en-US" dirty="0">
                <a:highlight>
                  <a:srgbClr val="FFFFFF"/>
                </a:highlight>
                <a:latin typeface="Calibri"/>
                <a:ea typeface="Calibri"/>
                <a:cs typeface="Calibri"/>
                <a:sym typeface="Calibri"/>
              </a:rPr>
              <a:t>D</a:t>
            </a:r>
            <a:r>
              <a:rPr lang="en" dirty="0">
                <a:highlight>
                  <a:srgbClr val="FFFFFF"/>
                </a:highlight>
                <a:latin typeface="Calibri"/>
                <a:ea typeface="Calibri"/>
                <a:cs typeface="Calibri"/>
                <a:sym typeface="Calibri"/>
              </a:rPr>
              <a:t>isinfectants typically </a:t>
            </a:r>
            <a:r>
              <a:rPr lang="en-US" dirty="0">
                <a:highlight>
                  <a:srgbClr val="FFFFFF"/>
                </a:highlight>
                <a:latin typeface="Calibri"/>
                <a:ea typeface="Calibri"/>
                <a:cs typeface="Calibri"/>
                <a:sym typeface="Calibri"/>
              </a:rPr>
              <a:t>release </a:t>
            </a:r>
            <a:r>
              <a:rPr lang="en" dirty="0">
                <a:highlight>
                  <a:srgbClr val="FFFFFF"/>
                </a:highlight>
                <a:latin typeface="Calibri"/>
                <a:ea typeface="Calibri"/>
                <a:cs typeface="Calibri"/>
                <a:sym typeface="Calibri"/>
              </a:rPr>
              <a:t>gases and vapors. N95 respirators protect against particles.  "Masks" like surgical masks or cloth masks don't protect against </a:t>
            </a:r>
            <a:r>
              <a:rPr lang="en-US" dirty="0">
                <a:highlight>
                  <a:srgbClr val="FFFFFF"/>
                </a:highlight>
                <a:latin typeface="Calibri"/>
                <a:ea typeface="Calibri"/>
                <a:cs typeface="Calibri"/>
                <a:sym typeface="Calibri"/>
              </a:rPr>
              <a:t>gases and vapors. </a:t>
            </a:r>
            <a:r>
              <a:rPr lang="en" dirty="0">
                <a:highlight>
                  <a:srgbClr val="FFFFFF"/>
                </a:highlight>
                <a:latin typeface="Calibri"/>
                <a:ea typeface="Calibri"/>
                <a:cs typeface="Calibri"/>
                <a:sym typeface="Calibri"/>
              </a:rPr>
              <a:t>Avoid spraying disinfectants, use </a:t>
            </a:r>
            <a:r>
              <a:rPr lang="en-US" dirty="0">
                <a:highlight>
                  <a:srgbClr val="FFFFFF"/>
                </a:highlight>
                <a:latin typeface="Calibri"/>
                <a:ea typeface="Calibri"/>
                <a:cs typeface="Calibri"/>
                <a:sym typeface="Calibri"/>
              </a:rPr>
              <a:t>least toxic </a:t>
            </a:r>
            <a:r>
              <a:rPr lang="en" dirty="0">
                <a:highlight>
                  <a:srgbClr val="FFFFFF"/>
                </a:highlight>
                <a:latin typeface="Calibri"/>
                <a:ea typeface="Calibri"/>
                <a:cs typeface="Calibri"/>
                <a:sym typeface="Calibri"/>
              </a:rPr>
              <a:t>ones, and lots of ventilation. </a:t>
            </a:r>
            <a:r>
              <a:rPr lang="en-US" dirty="0">
                <a:highlight>
                  <a:srgbClr val="FFFFFF"/>
                </a:highlight>
                <a:latin typeface="Calibri"/>
                <a:ea typeface="Calibri"/>
                <a:cs typeface="Calibri"/>
                <a:sym typeface="Calibri"/>
              </a:rPr>
              <a:t>The solution to pollution is dilution!</a:t>
            </a:r>
            <a:endParaRPr dirty="0">
              <a:highlight>
                <a:srgbClr val="FFFFFF"/>
              </a:highlight>
              <a:latin typeface="Calibri"/>
              <a:ea typeface="Calibri"/>
              <a:cs typeface="Calibri"/>
              <a:sym typeface="Calibri"/>
            </a:endParaRPr>
          </a:p>
          <a:p>
            <a:pPr>
              <a:spcBef>
                <a:spcPts val="0"/>
              </a:spcBef>
              <a:spcAft>
                <a:spcPts val="0"/>
              </a:spcAft>
            </a:pPr>
            <a:endParaRPr lang="en-US" dirty="0">
              <a:highlight>
                <a:srgbClr val="FFFFFF"/>
              </a:highlight>
              <a:latin typeface="Calibri"/>
              <a:ea typeface="Calibri"/>
              <a:cs typeface="Calibri"/>
              <a:sym typeface="Calibri"/>
            </a:endParaRPr>
          </a:p>
          <a:p>
            <a:pPr>
              <a:spcBef>
                <a:spcPts val="0"/>
              </a:spcBef>
              <a:spcAft>
                <a:spcPts val="0"/>
              </a:spcAft>
            </a:pPr>
            <a:r>
              <a:rPr lang="en-US" dirty="0">
                <a:highlight>
                  <a:srgbClr val="FFFFFF"/>
                </a:highlight>
                <a:latin typeface="Calibri"/>
                <a:ea typeface="Calibri"/>
                <a:cs typeface="Calibri"/>
                <a:sym typeface="Calibri"/>
              </a:rPr>
              <a:t>The safety and PPE recommendations on the label may not be adequate. </a:t>
            </a:r>
            <a:endParaRPr dirty="0">
              <a:highlight>
                <a:srgbClr val="FFFFFF"/>
              </a:highlight>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E80FF898-9F88-4328-B4C3-BD880ECD3C79}"/>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1A457B81-1919-4FE1-9374-2CB0B49C26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p:txBody>
      </p:sp>
      <p:sp>
        <p:nvSpPr>
          <p:cNvPr id="118788" name="Slide Number Placeholder 3">
            <a:extLst>
              <a:ext uri="{FF2B5EF4-FFF2-40B4-BE49-F238E27FC236}">
                <a16:creationId xmlns:a16="http://schemas.microsoft.com/office/drawing/2014/main" id="{A717D7DD-7AC3-4C18-BD2A-CB85B80131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C724983-DA03-4B88-AC15-BC92625EA549}" type="slidenum">
              <a:rPr lang="en-US" altLang="en-US" sz="1200" baseline="0"/>
              <a:pPr/>
              <a:t>36</a:t>
            </a:fld>
            <a:endParaRPr lang="en-US" altLang="en-US" sz="1200" baseline="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666DCD8-CF36-4BCF-B464-8CA85B412916}"/>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17CF341D-A6F7-47F8-87FB-EEF7B0C66F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Planning and preparation for COVID-19 should be integrated into existing safety and health systems and emergency plans. Elements of an effective program include but are not limited to those listed above.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Maintain flexibility so the COVID-19 plan can be modified based on the stage of the epidemic. Are the number of cases in the community increasing or decreasing? Have guidelines and standards for community and workplace safety changed?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System evaluation and improvement refers to organizational policies and procedures relevant to the COVID-19 workplace plan. For example, during an outbreak when a worker is absent due to respiratory illness, the employer’s absentee policy should be relaxed by not requiring a doctor’s note. The CDC has made this recommendation because they are advising people with low level symptoms NOT to go to the hospital emergency room unless they have severe symptoms.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CDC Interim Guidance for Businesses and Employers: </a:t>
            </a:r>
            <a:r>
              <a:rPr lang="en-US" dirty="0">
                <a:hlinkClick r:id="rId3"/>
              </a:rPr>
              <a:t>https://www.cdc.gov/coronavirus/2019-ncov/community/guidance-business-response.html?CDC_AA_refVal=https%3A%2F%2Fwww.cdc.gov%2Fcoronavirus%2F2019-ncov%2Fspecific-groups%2Fguidance-business-response.html</a:t>
            </a:r>
            <a:r>
              <a:rPr lang="en-US" altLang="en-US" dirty="0">
                <a:latin typeface="Arial" panose="020B0604020202020204" pitchFamily="34" charset="0"/>
                <a:ea typeface="ＭＳ Ｐゴシック" panose="020B0600070205080204" pitchFamily="34" charset="-128"/>
              </a:rPr>
              <a:t>   Note that these guidelines may change when people are in the “return to work” phase of the epidemic.</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Family preparedness is instrumental to ensuring that a healthy staff is available and prepared to work during a pandemic.  Organizations should try to identify and assess how the impact of school/daycare/ adult care closures and other employee needs may impact the availability of employees during a pandemic.  </a:t>
            </a:r>
          </a:p>
          <a:p>
            <a:pPr defTabSz="912571">
              <a:defRPr/>
            </a:pPr>
            <a:r>
              <a:rPr lang="en-US" b="0" dirty="0">
                <a:hlinkClick r:id="rId4"/>
              </a:rPr>
              <a:t>National Academy of Sciences, Engineering and Medicine: A Guide for Public Transportation Pandemic Planning and Response</a:t>
            </a:r>
            <a:endParaRPr lang="en-US" b="0" dirty="0"/>
          </a:p>
          <a:p>
            <a:pPr eaLnBrk="1" hangingPunct="1"/>
            <a:r>
              <a:rPr lang="en-US" altLang="en-US" dirty="0">
                <a:latin typeface="Arial" panose="020B0604020202020204" pitchFamily="34" charset="0"/>
                <a:ea typeface="ＭＳ Ｐゴシック" panose="020B0600070205080204" pitchFamily="34" charset="-128"/>
              </a:rPr>
              <a:t>http://nap.edu/22414</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lvl="1">
              <a:spcBef>
                <a:spcPts val="499"/>
              </a:spcBef>
              <a:spcAft>
                <a:spcPts val="499"/>
              </a:spcAft>
            </a:pP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A35CE4BA-72F0-4576-92E6-86A1D0021C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31583" rtl="0" eaLnBrk="0" fontAlgn="base" latinLnBrk="0" hangingPunct="0">
              <a:lnSpc>
                <a:spcPct val="100000"/>
              </a:lnSpc>
              <a:spcBef>
                <a:spcPct val="0"/>
              </a:spcBef>
              <a:spcAft>
                <a:spcPct val="0"/>
              </a:spcAft>
              <a:buClrTx/>
              <a:buSzTx/>
              <a:buFontTx/>
              <a:buNone/>
              <a:tabLst/>
              <a:defRPr/>
            </a:pPr>
            <a:fld id="{338F7FA6-2602-4331-B62C-865B02E3D91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583"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1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A process is the first step to ensuring that all key workplace stakeholders have a voice in identifying the hazards and problem solving the solutions. Frontline workers have the most direct exposure and direct experience with job hazards and can play a key role in hazard identification and control.  </a:t>
            </a:r>
          </a:p>
          <a:p>
            <a:endParaRPr lang="en-US" b="0" dirty="0"/>
          </a:p>
          <a:p>
            <a:r>
              <a:rPr lang="en-US" b="0" dirty="0"/>
              <a:t>Safety Culture: “Deeply held but often unspoken safety-related beliefs, attitudes, and values that interact with an organization’s systems, practices, people, and leadership to establish norms about how things are done in the organization. Safety culture is a subset of, and clearly influenced by, organizational culture.”</a:t>
            </a:r>
          </a:p>
          <a:p>
            <a:endParaRPr lang="en-US" b="0" dirty="0"/>
          </a:p>
          <a:p>
            <a:r>
              <a:rPr lang="en-US" b="0" dirty="0"/>
              <a:t>Key elements in a pro-active safety culture include:</a:t>
            </a:r>
          </a:p>
          <a:p>
            <a:pPr marL="171107" indent="-171107">
              <a:buFont typeface="Arial" panose="020B0604020202020204" pitchFamily="34" charset="0"/>
              <a:buChar char="•"/>
            </a:pPr>
            <a:r>
              <a:rPr lang="en-US" b="0" dirty="0"/>
              <a:t>Learning culture</a:t>
            </a:r>
          </a:p>
          <a:p>
            <a:pPr marL="171107" indent="-171107">
              <a:buFont typeface="Arial" panose="020B0604020202020204" pitchFamily="34" charset="0"/>
              <a:buChar char="•"/>
            </a:pPr>
            <a:r>
              <a:rPr lang="en-US" b="0" dirty="0"/>
              <a:t>Informed culture</a:t>
            </a:r>
          </a:p>
          <a:p>
            <a:pPr marL="171107" indent="-171107">
              <a:buFont typeface="Arial" panose="020B0604020202020204" pitchFamily="34" charset="0"/>
              <a:buChar char="•"/>
            </a:pPr>
            <a:r>
              <a:rPr lang="en-US" b="0" dirty="0"/>
              <a:t>Just culture</a:t>
            </a:r>
          </a:p>
          <a:p>
            <a:pPr marL="171107" indent="-171107">
              <a:buFont typeface="Arial" panose="020B0604020202020204" pitchFamily="34" charset="0"/>
              <a:buChar char="•"/>
            </a:pPr>
            <a:r>
              <a:rPr lang="en-US" b="0" dirty="0"/>
              <a:t>Flexible culture</a:t>
            </a:r>
          </a:p>
          <a:p>
            <a:pPr marL="171107" indent="-171107">
              <a:buFont typeface="Arial" panose="020B0604020202020204" pitchFamily="34" charset="0"/>
              <a:buChar char="•"/>
            </a:pPr>
            <a:r>
              <a:rPr lang="en-US" b="0" dirty="0"/>
              <a:t>Reporting culture</a:t>
            </a:r>
          </a:p>
          <a:p>
            <a:pPr marL="171107" indent="-171107">
              <a:buFont typeface="Arial" panose="020B0604020202020204" pitchFamily="34" charset="0"/>
              <a:buChar char="•"/>
            </a:pPr>
            <a:endParaRPr lang="en-US" b="0" dirty="0"/>
          </a:p>
          <a:p>
            <a:r>
              <a:rPr lang="en-US" dirty="0"/>
              <a:t>Source:  Matt Gillen, Linda M. Goldenhar, Steve Hecker, Scott Schneider, Safety Culture and Climate in Construction:</a:t>
            </a:r>
          </a:p>
          <a:p>
            <a:r>
              <a:rPr lang="en-US" dirty="0"/>
              <a:t>Bridging the Gap Between Research and Practice, June 11-12, 2013, Washington, DC, Workshop Report</a:t>
            </a:r>
          </a:p>
          <a:p>
            <a:endParaRPr lang="en-US" b="0"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31583"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1583"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78319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If employers do not offer sick leave, workers may come to work sick. This is a major risk factor for co-workers and customers. That is why CDC recommends establishing non-punitive emergency sick leave policies. Loss of pay is also a major issue for workers who don’t usually have access to paid sick leave.</a:t>
            </a:r>
          </a:p>
          <a:p>
            <a:endParaRPr lang="en-US" b="0" dirty="0"/>
          </a:p>
          <a:p>
            <a:r>
              <a:rPr lang="en-US" b="0" dirty="0"/>
              <a:t>The reason for suspending documentation for return-to-work from sick leave is because public health departments DO NOT want people with low level symptoms going to their person provider, the emergency room, or an outpatient clinic as that could result in spreading disease at those sites.</a:t>
            </a:r>
          </a:p>
          <a:p>
            <a:endParaRPr lang="en-US" dirty="0"/>
          </a:p>
          <a:p>
            <a:r>
              <a:rPr lang="en-US" dirty="0"/>
              <a:t>Source: Worker Safety &amp; Health During COVID-19 Pandemic: Rights &amp; Resources, National Employment Law Project, April 6, 2020  </a:t>
            </a:r>
            <a:r>
              <a:rPr lang="en-US" dirty="0">
                <a:hlinkClick r:id="rId3"/>
              </a:rPr>
              <a:t>https://s27147.pcdn.co/wp-content/uploads/Policy-Brief-Independent-Contractors-COVID-19-Working-Without-Protections.pdf</a:t>
            </a:r>
            <a:endParaRPr lang="en-US" dirty="0"/>
          </a:p>
          <a:p>
            <a:endParaRPr lang="en-US" dirty="0"/>
          </a:p>
          <a:p>
            <a:r>
              <a:rPr lang="en-US" dirty="0">
                <a:hlinkClick r:id="rId4"/>
              </a:rPr>
              <a:t>https://www.cdc.gov/coronavirus/2019-ncov/community/guidance-business-response.html</a:t>
            </a:r>
            <a:endParaRPr lang="en-US" dirty="0"/>
          </a:p>
          <a:p>
            <a:endParaRPr lang="en-US" dirty="0"/>
          </a:p>
          <a:p>
            <a:r>
              <a:rPr lang="en-US" dirty="0"/>
              <a:t>Transition: The next batch of slides reviews OSHA standards for PPE and respiratory protection.</a:t>
            </a:r>
          </a:p>
          <a:p>
            <a:endParaRPr lang="en-US" dirty="0"/>
          </a:p>
        </p:txBody>
      </p:sp>
      <p:sp>
        <p:nvSpPr>
          <p:cNvPr id="4" name="Slide Number Placeholder 3"/>
          <p:cNvSpPr>
            <a:spLocks noGrp="1"/>
          </p:cNvSpPr>
          <p:nvPr>
            <p:ph type="sldNum" sz="quarter" idx="5"/>
          </p:nvPr>
        </p:nvSpPr>
        <p:spPr/>
        <p:txBody>
          <a:bodyPr/>
          <a:lstStyle/>
          <a:p>
            <a:pPr marL="0" marR="0" lvl="0" indent="0" algn="r" defTabSz="931583"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1583"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19868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Photo by FDA</a:t>
            </a:r>
          </a:p>
          <a:p>
            <a:endParaRPr lang="en-US" b="0" dirty="0"/>
          </a:p>
          <a:p>
            <a:r>
              <a:rPr lang="en-US" b="0" dirty="0"/>
              <a:t>Ask, which is better: soap and water or hand sanitizer? After you get the class responses, reveal the two bullets.</a:t>
            </a:r>
          </a:p>
          <a:p>
            <a:endParaRPr lang="en-US" b="0" dirty="0"/>
          </a:p>
          <a:p>
            <a:r>
              <a:rPr lang="en-US" b="0" dirty="0"/>
              <a:t>Soap and water is most effective at removing the virus. In the absence of soap and water, use sanitizer that contains at least 60% alcohol.</a:t>
            </a:r>
          </a:p>
          <a:p>
            <a:endParaRPr lang="en-US" b="0" dirty="0"/>
          </a:p>
          <a:p>
            <a:r>
              <a:rPr lang="en-US" b="0" dirty="0"/>
              <a:t>More info on this topic:  </a:t>
            </a:r>
            <a:r>
              <a:rPr lang="en-US" dirty="0">
                <a:hlinkClick r:id="rId3"/>
              </a:rPr>
              <a:t>https://www.sepsis.org/news/covid-19-infection-prevention-soap-and-water-or-hand-sanitizer/</a:t>
            </a:r>
            <a:endParaRPr lang="en-US" b="0" dirty="0"/>
          </a:p>
          <a:p>
            <a:endParaRPr lang="en-US" b="0" dirty="0">
              <a:hlinkClick r:id="rId4"/>
            </a:endParaRPr>
          </a:p>
          <a:p>
            <a:r>
              <a:rPr lang="en-US" dirty="0">
                <a:hlinkClick r:id="rId4"/>
              </a:rPr>
              <a:t>https://www.cdc.gov/healthywater/hygiene/hand/handwashing.html</a:t>
            </a:r>
            <a:endParaRPr lang="en-US" dirty="0"/>
          </a:p>
          <a:p>
            <a:endParaRPr lang="en-US" b="0" dirty="0"/>
          </a:p>
          <a:p>
            <a:r>
              <a:rPr lang="en-US" dirty="0">
                <a:hlinkClick r:id="rId5"/>
              </a:rPr>
              <a:t>https://www.vox.com/science-and-health/2020/3/11/21173187/coronavirus-covid-19-hand-washing-sanitizer-compared-soap-is-dope</a:t>
            </a:r>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31583"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1583"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61253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defRPr/>
            </a:pPr>
            <a:r>
              <a:rPr lang="en-US" altLang="en-US" b="1" dirty="0"/>
              <a:t>Instructor notes: </a:t>
            </a:r>
          </a:p>
          <a:p>
            <a:pPr defTabSz="912571">
              <a:defRPr/>
            </a:pPr>
            <a:endParaRPr lang="en-US" altLang="en-US" b="1" dirty="0"/>
          </a:p>
          <a:p>
            <a:pPr defTabSz="912571">
              <a:defRPr/>
            </a:pPr>
            <a:r>
              <a:rPr lang="en-US" altLang="en-US" b="0" dirty="0"/>
              <a:t>Explain that contaminated objects, equipment, and surfaces are an important way people become infected. When you touch an object that is contaminated and then touch your eyes, nose, or mouth you may become infected. This is called “fomite” transmission. We will discuss more about cleaning and disinfecting later in the program.</a:t>
            </a:r>
          </a:p>
          <a:p>
            <a:endParaRPr lang="en-US" dirty="0"/>
          </a:p>
          <a:p>
            <a:r>
              <a:rPr lang="en-US" dirty="0"/>
              <a:t>It is not certain how long the virus that causes COVID-19 survives on surfaces, but it seems to behave like other coronaviruses. Studies suggest that coronaviruses, including preliminary information on the SARS CoV-2 virus, may persist on surfaces for a few hours or up to several days. This may vary under different conditions such as type of surface, temperature, and humidity of the environment. If you think a surface may be infected, clean it with simple disinfectant to kill the virus and protect yourself and others. Clean your hands with an alcohol-based hand rub or wash them with soap and water. Avoid touching your eyes, mouth, or nose.</a:t>
            </a:r>
          </a:p>
          <a:p>
            <a:endParaRPr lang="en-US" dirty="0"/>
          </a:p>
          <a:p>
            <a:r>
              <a:rPr lang="en-US" dirty="0"/>
              <a:t>Contact time is very important. This is the amount of time that the surface should remain wet with the product. All of the EPA listed products have different amounts of contact time; Peroxyacetic Acid has a 1-minute contact time. Many of these chemicals have caused negative health effects such as occupational asthma and dermatitis. It is important that proper safeguards are in place to prevent harm to people doing the cleaning and disinfecting. </a:t>
            </a:r>
          </a:p>
          <a:p>
            <a:endParaRPr lang="en-US" dirty="0"/>
          </a:p>
          <a:p>
            <a:r>
              <a:rPr lang="en-US" dirty="0"/>
              <a:t>The EPA list of registered disinfectants includes 200 products that have qualified for use against SARS-CoV-2. While disinfectant products on this list have not been tested specifically against SARS-CoV-2, they are expected to be effective against SARS-CoV-2 because they have been tested and proven effective on either a harder-to-kill virus or against another human coronavirus similar to SARS-CoV-2. The product list has also been updated to include the product’s active ingredient and the amount of time the surface should remain wet to be effective against the given pathogen.</a:t>
            </a:r>
          </a:p>
          <a:p>
            <a:endParaRPr lang="en-US" dirty="0"/>
          </a:p>
          <a:p>
            <a:r>
              <a:rPr lang="en-US" dirty="0"/>
              <a:t>EPA website:  https://www.epa.gov/pesticide-registration/list-n-disinfectants-use-against-sars-cov-2</a:t>
            </a:r>
          </a:p>
          <a:p>
            <a:r>
              <a:rPr lang="en-US" dirty="0"/>
              <a:t>We have heard reports that it is difficult to find some of these products in local stores as their has been a rush of purchasing of them by the public.</a:t>
            </a:r>
          </a:p>
          <a:p>
            <a:endParaRPr lang="en-US" dirty="0"/>
          </a:p>
          <a:p>
            <a:r>
              <a:rPr lang="en-US" dirty="0"/>
              <a:t>https://www.who.int/news-room/q-a-detail/q-a-coronaviruses#</a:t>
            </a:r>
          </a:p>
          <a:p>
            <a:endParaRPr lang="en-US" dirty="0"/>
          </a:p>
          <a:p>
            <a:pPr defTabSz="912571">
              <a:defRPr/>
            </a:pPr>
            <a:r>
              <a:rPr lang="en-US" b="1" dirty="0"/>
              <a:t>Air, Surface Environmental, and Personal Protective Equipment Contamination by Severe Acute Respiratory Syndrome Coronavirus 2 (SARS-CoV-2) From a Symptomatic Patient</a:t>
            </a:r>
          </a:p>
          <a:p>
            <a:r>
              <a:rPr lang="en-US" dirty="0"/>
              <a:t>https://jamanetwork.com/journals/jama/fullarticle/2762692 </a:t>
            </a:r>
          </a:p>
          <a:p>
            <a:endParaRPr lang="en-US" dirty="0"/>
          </a:p>
          <a:p>
            <a:r>
              <a:rPr lang="en-US" b="1" dirty="0"/>
              <a:t>Persistence of coronaviruses on inanimate surfaces and their inactivation with biocidal agents</a:t>
            </a:r>
          </a:p>
          <a:p>
            <a:r>
              <a:rPr lang="en-US" dirty="0"/>
              <a:t>Human coronaviruses can remain infectious on inanimate surfaces for up to 9 days. Surface disinfection with 0.1% sodium hypochlorite or 62–71% ethanol significantly reduces coronavirus infectivity on surfaces within 1 min exposure time. We expect a similar effect against the SARS-CoV-2.</a:t>
            </a:r>
            <a:endParaRPr lang="en-US" b="1" dirty="0"/>
          </a:p>
          <a:p>
            <a:r>
              <a:rPr lang="en-US" b="0" dirty="0"/>
              <a:t>https://www.journalofhospitalinfection.com/article/S0195-6701(20)30046-3/fulltext </a:t>
            </a:r>
          </a:p>
          <a:p>
            <a:endParaRPr lang="en-US" b="0" dirty="0"/>
          </a:p>
          <a:p>
            <a:r>
              <a:rPr lang="en-US" b="1" dirty="0"/>
              <a:t>Fomite</a:t>
            </a:r>
            <a:r>
              <a:rPr lang="en-US" dirty="0"/>
              <a:t>—An object, such as clothing, towels, and utensils that possibly harbor an infectious agent and are capable of transmitting it. </a:t>
            </a:r>
            <a:endParaRPr lang="en-US" b="0" dirty="0"/>
          </a:p>
        </p:txBody>
      </p:sp>
      <p:sp>
        <p:nvSpPr>
          <p:cNvPr id="4" name="Slide Number Placeholder 3"/>
          <p:cNvSpPr>
            <a:spLocks noGrp="1"/>
          </p:cNvSpPr>
          <p:nvPr>
            <p:ph type="sldNum" sz="quarter" idx="5"/>
          </p:nvPr>
        </p:nvSpPr>
        <p:spPr/>
        <p:txBody>
          <a:bodyPr/>
          <a:lstStyle/>
          <a:p>
            <a:pPr marL="0" marR="0" lvl="0" indent="0" algn="r" defTabSz="931583" rtl="0" eaLnBrk="0" fontAlgn="base" latinLnBrk="0" hangingPunct="0">
              <a:lnSpc>
                <a:spcPct val="100000"/>
              </a:lnSpc>
              <a:spcBef>
                <a:spcPct val="0"/>
              </a:spcBef>
              <a:spcAft>
                <a:spcPct val="0"/>
              </a:spcAft>
              <a:buClrTx/>
              <a:buSzTx/>
              <a:buFontTx/>
              <a:buNone/>
              <a:tabLst/>
              <a:defRPr/>
            </a:pPr>
            <a:fld id="{6F0BDFFB-2A02-48B5-AA4F-45A78A8425C6}"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31583"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45080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A719FB7-165F-450F-917C-B00E06A60316}"/>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967E5899-11D4-48B3-A360-E15D4ACB4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71">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 with most any hazard, there are a variety of steps that can reduce or in some cases even eliminate workers’ exposure.  A basic principle of workplace safety is to use a combination of strategies to protect workers, starting with the most effective.  This approach of moving from most effective to least effective protective measures is called the ‘hierarchy of controls.’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order of controls, from most effective to least effective is: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Elimination</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Substitution</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Engineering controls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Administrative Controls &amp; Work practices</a:t>
            </a:r>
          </a:p>
          <a:p>
            <a:pPr marL="171107" indent="-171107">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Personal protective equipment</a:t>
            </a:r>
          </a:p>
          <a:p>
            <a:pPr marL="171107" indent="-171107">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Source: NIOSH/CDC https://www.cdc.gov/niosh/topics/hierarchy/default.html</a:t>
            </a:r>
          </a:p>
          <a:p>
            <a:r>
              <a:rPr lang="en-US" altLang="en-US" dirty="0">
                <a:latin typeface="Arial" panose="020B0604020202020204" pitchFamily="34" charset="0"/>
                <a:ea typeface="ＭＳ Ｐゴシック" panose="020B0600070205080204" pitchFamily="34" charset="-128"/>
              </a:rPr>
              <a:t>This webpage also provides a more thorough definition of each type of control measure.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Transition:  We will now review the overall process for selection and implementation of safeguards and review a few measures that should be used in all workplaces.</a:t>
            </a:r>
          </a:p>
          <a:p>
            <a:r>
              <a:rPr lang="en-US" altLang="en-US" dirty="0">
                <a:latin typeface="Arial" panose="020B0604020202020204" pitchFamily="34" charset="0"/>
                <a:ea typeface="ＭＳ Ｐゴシック" panose="020B0600070205080204" pitchFamily="34" charset="-128"/>
              </a:rPr>
              <a:t> </a:t>
            </a:r>
          </a:p>
        </p:txBody>
      </p:sp>
      <p:sp>
        <p:nvSpPr>
          <p:cNvPr id="79876" name="Slide Number Placeholder 3">
            <a:extLst>
              <a:ext uri="{FF2B5EF4-FFF2-40B4-BE49-F238E27FC236}">
                <a16:creationId xmlns:a16="http://schemas.microsoft.com/office/drawing/2014/main" id="{D3D3850F-CAF0-434E-A2DC-2984D0550A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3"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855862" indent="-37399576" defTabSz="931583"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6286"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2571"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68857"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5142"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FFB97301-C0D6-4D15-A881-A3049241D21C}" type="slidenum">
              <a:rPr lang="en-US" altLang="en-US" sz="1200" baseline="0"/>
              <a:pPr/>
              <a:t>12</a:t>
            </a:fld>
            <a:endParaRPr lang="en-US" altLang="en-US" sz="1200" baseline="0" dirty="0"/>
          </a:p>
        </p:txBody>
      </p:sp>
    </p:spTree>
    <p:extLst>
      <p:ext uri="{BB962C8B-B14F-4D97-AF65-F5344CB8AC3E}">
        <p14:creationId xmlns:p14="http://schemas.microsoft.com/office/powerpoint/2010/main" val="212235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9144000" cy="6858000"/>
          </a:xfrm>
          <a:prstGeom prst="rect">
            <a:avLst/>
          </a:prstGeom>
        </p:spPr>
      </p:pic>
    </p:spTree>
    <p:extLst>
      <p:ext uri="{BB962C8B-B14F-4D97-AF65-F5344CB8AC3E}">
        <p14:creationId xmlns:p14="http://schemas.microsoft.com/office/powerpoint/2010/main" val="116349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056E09-53A6-493C-ADD2-D3F4CA2E03F0}"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4050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14400"/>
            <a:ext cx="19431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14400"/>
            <a:ext cx="56769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9EC9040-1764-4B31-81F6-2062BBE46E4B}"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0556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2286000"/>
            <a:ext cx="3810000" cy="3810000"/>
          </a:xfrm>
        </p:spPr>
        <p:txBody>
          <a:bodyPr/>
          <a:lstStyle/>
          <a:p>
            <a:endParaRPr lang="en-US" dirty="0"/>
          </a:p>
        </p:txBody>
      </p:sp>
      <p:sp>
        <p:nvSpPr>
          <p:cNvPr id="5" name="Slide Number Placeholder 4"/>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4B54B5-218E-4E48-90D5-2265F49D628A}"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0655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9B81507-2B4B-498D-97C1-B2B33570B910}"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422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1ABAB12-FFA2-4607-916E-C6DA0EB58D54}"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74738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2286000"/>
            <a:ext cx="3810000" cy="3810000"/>
          </a:xfrm>
        </p:spPr>
        <p:txBody>
          <a:bodyPr/>
          <a:lstStyle/>
          <a:p>
            <a:endParaRPr lang="en-US" dirty="0"/>
          </a:p>
        </p:txBody>
      </p:sp>
      <p:sp>
        <p:nvSpPr>
          <p:cNvPr id="5" name="Slide Number Placeholder 4"/>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F9083C-0FBA-41D5-A782-2845CE912A5C}"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89301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286000"/>
            <a:ext cx="77724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267200"/>
            <a:ext cx="77724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D0D570A-84C1-4550-8393-7CC6CC4B7B58}"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33969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2860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2860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267200"/>
            <a:ext cx="77724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2566723-83A5-491D-86E0-CF036BAFC857}"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56387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286000"/>
            <a:ext cx="7772400" cy="3810000"/>
          </a:xfrm>
        </p:spPr>
        <p:txBody>
          <a:bodyPr/>
          <a:lstStyle/>
          <a:p>
            <a:endParaRPr lang="en-US" dirty="0"/>
          </a:p>
        </p:txBody>
      </p:sp>
      <p:sp>
        <p:nvSpPr>
          <p:cNvPr id="4" name="Slide Number Placeholder 3"/>
          <p:cNvSpPr>
            <a:spLocks noGrp="1"/>
          </p:cNvSpPr>
          <p:nvPr>
            <p:ph type="sldNum" sz="quarter" idx="10"/>
          </p:nvPr>
        </p:nvSpPr>
        <p:spPr>
          <a:xfrm>
            <a:off x="685800" y="6248400"/>
            <a:ext cx="1219200" cy="4572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2CCF81-34F2-4368-8402-80A969C4C231}"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48664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9220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6868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idx="1"/>
          </p:nvPr>
        </p:nvSpPr>
        <p:spPr>
          <a:xfrm>
            <a:off x="228600" y="2209800"/>
            <a:ext cx="8686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260318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 3"/>
          <p:cNvGrpSpPr/>
          <p:nvPr userDrawn="1"/>
        </p:nvGrpSpPr>
        <p:grpSpPr>
          <a:xfrm>
            <a:off x="0" y="232671"/>
            <a:ext cx="8911752" cy="6523729"/>
            <a:chOff x="0" y="232671"/>
            <a:chExt cx="8911752" cy="6523729"/>
          </a:xfrm>
        </p:grpSpPr>
        <p:sp>
          <p:nvSpPr>
            <p:cNvPr id="5" name="TextBox 4"/>
            <p:cNvSpPr txBox="1"/>
            <p:nvPr/>
          </p:nvSpPr>
          <p:spPr>
            <a:xfrm>
              <a:off x="0" y="6048514"/>
              <a:ext cx="3821888" cy="707886"/>
            </a:xfrm>
            <a:prstGeom prst="rect">
              <a:avLst/>
            </a:prstGeom>
            <a:noFill/>
          </p:spPr>
          <p:txBody>
            <a:bodyPr wrap="square" rtlCol="0">
              <a:spAutoFit/>
            </a:bodyPr>
            <a:lstStyle/>
            <a:p>
              <a:pPr algn="r"/>
              <a:r>
                <a:rPr lang="en-US" sz="1200" baseline="30000" dirty="0">
                  <a:solidFill>
                    <a:schemeClr val="bg1"/>
                  </a:solidFill>
                  <a:latin typeface="Arial"/>
                  <a:cs typeface="Arial"/>
                </a:rPr>
                <a:t>This publication was made possible by contract number 273201000083U from the National Institute of Environmental Health Sciences (NIEHS), NIH and by Interagency Agreement number XET13OO1 from the Substance Abuse and Mental Health Services Administration (SAMHSA). The content of this publication does not necessarily reflect the views or policies of SAMHSA or HHS.</a:t>
              </a:r>
              <a:endParaRPr lang="en-US" sz="1200" dirty="0">
                <a:solidFill>
                  <a:schemeClr val="bg1"/>
                </a:solidFill>
                <a:latin typeface="Arial"/>
                <a:cs typeface="Arial"/>
              </a:endParaRPr>
            </a:p>
          </p:txBody>
        </p:sp>
        <p:pic>
          <p:nvPicPr>
            <p:cNvPr id="6" name="Picture 5" descr="SAMHS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559" y="253729"/>
              <a:ext cx="2145193" cy="575788"/>
            </a:xfrm>
            <a:prstGeom prst="rect">
              <a:avLst/>
            </a:prstGeom>
          </p:spPr>
        </p:pic>
        <p:pic>
          <p:nvPicPr>
            <p:cNvPr id="7" name="Picture 6" descr="NIEHS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63" y="232671"/>
              <a:ext cx="3345507" cy="617904"/>
            </a:xfrm>
            <a:prstGeom prst="rect">
              <a:avLst/>
            </a:prstGeom>
          </p:spPr>
        </p:pic>
      </p:grpSp>
    </p:spTree>
    <p:extLst>
      <p:ext uri="{BB962C8B-B14F-4D97-AF65-F5344CB8AC3E}">
        <p14:creationId xmlns:p14="http://schemas.microsoft.com/office/powerpoint/2010/main" val="3418047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2461725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NIEHS Resilience Header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049124" y="4522375"/>
            <a:ext cx="4637676" cy="1362075"/>
          </a:xfrm>
        </p:spPr>
        <p:txBody>
          <a:bodyPr anchor="t"/>
          <a:lstStyle>
            <a:lvl1pPr algn="r">
              <a:lnSpc>
                <a:spcPts val="4000"/>
              </a:lnSpc>
              <a:defRPr sz="4000" b="1" cap="all">
                <a:solidFill>
                  <a:schemeClr val="bg1"/>
                </a:solidFill>
              </a:defRPr>
            </a:lvl1pPr>
          </a:lstStyle>
          <a:p>
            <a:r>
              <a:rPr lang="en-US" dirty="0"/>
              <a:t>Click to edit Master title style</a:t>
            </a:r>
          </a:p>
        </p:txBody>
      </p:sp>
      <p:sp>
        <p:nvSpPr>
          <p:cNvPr id="9" name="Text Placeholder 2"/>
          <p:cNvSpPr>
            <a:spLocks noGrp="1"/>
          </p:cNvSpPr>
          <p:nvPr>
            <p:ph type="body" idx="1"/>
          </p:nvPr>
        </p:nvSpPr>
        <p:spPr>
          <a:xfrm>
            <a:off x="4049124" y="4094808"/>
            <a:ext cx="4637676" cy="427567"/>
          </a:xfrm>
        </p:spPr>
        <p:txBody>
          <a:bodyPr anchor="b"/>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Date Placeholder 3"/>
          <p:cNvSpPr>
            <a:spLocks noGrp="1"/>
          </p:cNvSpPr>
          <p:nvPr>
            <p:ph type="dt" sz="half" idx="10"/>
          </p:nvPr>
        </p:nvSpPr>
        <p:spPr>
          <a:xfrm>
            <a:off x="457200" y="6491455"/>
            <a:ext cx="2133600" cy="365125"/>
          </a:xfrm>
        </p:spPr>
        <p:txBody>
          <a:bodyPr/>
          <a:lstStyle>
            <a:lvl1pPr>
              <a:defRPr>
                <a:solidFill>
                  <a:srgbClr val="FFFFFF"/>
                </a:solidFill>
              </a:defRPr>
            </a:lvl1pPr>
          </a:lstStyle>
          <a:p>
            <a:fld id="{AD204237-A677-2941-8C07-21A7DF0534AF}" type="datetimeFigureOut">
              <a:rPr lang="en-US" smtClean="0"/>
              <a:pPr/>
              <a:t>10/15/2021</a:t>
            </a:fld>
            <a:endParaRPr lang="en-US" dirty="0"/>
          </a:p>
        </p:txBody>
      </p:sp>
      <p:sp>
        <p:nvSpPr>
          <p:cNvPr id="11" name="Footer Placeholder 4"/>
          <p:cNvSpPr>
            <a:spLocks noGrp="1"/>
          </p:cNvSpPr>
          <p:nvPr>
            <p:ph type="ftr" sz="quarter" idx="11"/>
          </p:nvPr>
        </p:nvSpPr>
        <p:spPr>
          <a:xfrm>
            <a:off x="3124200" y="6491455"/>
            <a:ext cx="2895600" cy="365125"/>
          </a:xfrm>
        </p:spPr>
        <p:txBody>
          <a:bodyPr/>
          <a:lstStyle>
            <a:lvl1pPr>
              <a:defRPr>
                <a:solidFill>
                  <a:srgbClr val="FFFFFF"/>
                </a:solidFill>
              </a:defRPr>
            </a:lvl1pPr>
          </a:lstStyle>
          <a:p>
            <a:endParaRPr lang="en-US" dirty="0"/>
          </a:p>
        </p:txBody>
      </p:sp>
      <p:sp>
        <p:nvSpPr>
          <p:cNvPr id="12" name="Slide Number Placeholder 5"/>
          <p:cNvSpPr>
            <a:spLocks noGrp="1"/>
          </p:cNvSpPr>
          <p:nvPr>
            <p:ph type="sldNum" sz="quarter" idx="12"/>
          </p:nvPr>
        </p:nvSpPr>
        <p:spPr>
          <a:xfrm>
            <a:off x="6553200" y="6491455"/>
            <a:ext cx="2133600" cy="365125"/>
          </a:xfrm>
        </p:spPr>
        <p:txBody>
          <a:bodyPr/>
          <a:lstStyle>
            <a:lvl1pPr>
              <a:defRPr>
                <a:solidFill>
                  <a:srgbClr val="FFFFFF"/>
                </a:solidFill>
              </a:defRPr>
            </a:lvl1pPr>
          </a:lstStyle>
          <a:p>
            <a:fld id="{3295B7C4-B768-B345-B706-EB947EE70A49}" type="slidenum">
              <a:rPr lang="en-US" smtClean="0"/>
              <a:pPr/>
              <a:t>‹#›</a:t>
            </a:fld>
            <a:endParaRPr lang="en-US" dirty="0"/>
          </a:p>
        </p:txBody>
      </p:sp>
    </p:spTree>
    <p:extLst>
      <p:ext uri="{BB962C8B-B14F-4D97-AF65-F5344CB8AC3E}">
        <p14:creationId xmlns:p14="http://schemas.microsoft.com/office/powerpoint/2010/main" val="400931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11995"/>
            <a:ext cx="4038600" cy="48794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11995"/>
            <a:ext cx="4038600" cy="48794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3428769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701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6701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0" y="1071563"/>
            <a:ext cx="8229600" cy="540717"/>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2319576"/>
            <a:ext cx="4040188" cy="4171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319576"/>
            <a:ext cx="4041775" cy="4171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178175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1182908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4110094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63"/>
            <a:ext cx="3008313" cy="69140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071564"/>
            <a:ext cx="5111750" cy="54198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2970"/>
            <a:ext cx="3008313" cy="472848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626732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19855"/>
            <a:ext cx="8229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57200" y="889126"/>
            <a:ext cx="8229600" cy="42307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686593"/>
            <a:ext cx="8229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204237-A677-2941-8C07-21A7DF0534AF}" type="datetimeFigureOut">
              <a:rPr lang="en-US" smtClean="0"/>
              <a:pPr/>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5B7C4-B768-B345-B706-EB947EE70A49}" type="slidenum">
              <a:rPr lang="en-US" smtClean="0"/>
              <a:pPr/>
              <a:t>‹#›</a:t>
            </a:fld>
            <a:endParaRPr lang="en-US"/>
          </a:p>
        </p:txBody>
      </p:sp>
    </p:spTree>
    <p:extLst>
      <p:ext uri="{BB962C8B-B14F-4D97-AF65-F5344CB8AC3E}">
        <p14:creationId xmlns:p14="http://schemas.microsoft.com/office/powerpoint/2010/main" val="39946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570451"/>
            <a:ext cx="4038600" cy="4921004"/>
          </a:xfrm>
        </p:spPr>
        <p:txBody>
          <a:bodyPr>
            <a:noAutofit/>
          </a:bodyPr>
          <a:lstStyle>
            <a:lvl1pPr marL="6350" indent="-6350">
              <a:tabLst/>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D204237-A677-2941-8C07-21A7DF0534AF}" type="datetimeFigureOut">
              <a:rPr lang="en-US" smtClean="0"/>
              <a:pPr/>
              <a:t>10/15/2021</a:t>
            </a:fld>
            <a:endParaRPr lang="en-US" dirty="0"/>
          </a:p>
        </p:txBody>
      </p:sp>
      <p:sp>
        <p:nvSpPr>
          <p:cNvPr id="6" name="Footer Placeholder 5"/>
          <p:cNvSpPr>
            <a:spLocks noGrp="1"/>
          </p:cNvSpPr>
          <p:nvPr>
            <p:ph type="ftr" sz="quarter" idx="11"/>
          </p:nvPr>
        </p:nvSpPr>
        <p:spPr/>
        <p:txBody>
          <a:bodyPr/>
          <a:lstStyle>
            <a:lvl1pPr>
              <a:defRPr/>
            </a:lvl1pPr>
          </a:lstStyle>
          <a:p>
            <a:r>
              <a:rPr lang="pt-BR" dirty="0"/>
              <a:t>A W A </a:t>
            </a:r>
            <a:r>
              <a:rPr lang="pt-BR" dirty="0" err="1"/>
              <a:t>R</a:t>
            </a:r>
            <a:r>
              <a:rPr lang="pt-BR" dirty="0"/>
              <a:t> E N E </a:t>
            </a:r>
            <a:r>
              <a:rPr lang="pt-BR" dirty="0" err="1"/>
              <a:t>S</a:t>
            </a:r>
            <a:r>
              <a:rPr lang="pt-BR" dirty="0"/>
              <a:t> </a:t>
            </a:r>
            <a:r>
              <a:rPr lang="pt-BR" dirty="0" err="1"/>
              <a:t>S</a:t>
            </a:r>
            <a:r>
              <a:rPr lang="pt-BR" dirty="0"/>
              <a:t>  </a:t>
            </a:r>
            <a:r>
              <a:rPr lang="pt-BR" dirty="0" err="1"/>
              <a:t>T</a:t>
            </a:r>
            <a:r>
              <a:rPr lang="pt-BR" dirty="0"/>
              <a:t> </a:t>
            </a:r>
            <a:r>
              <a:rPr lang="pt-BR" dirty="0" err="1"/>
              <a:t>R</a:t>
            </a:r>
            <a:r>
              <a:rPr lang="pt-BR" dirty="0"/>
              <a:t> A </a:t>
            </a:r>
            <a:r>
              <a:rPr lang="pt-BR" dirty="0" err="1"/>
              <a:t>I</a:t>
            </a:r>
            <a:r>
              <a:rPr lang="pt-BR" dirty="0"/>
              <a:t> N </a:t>
            </a:r>
            <a:r>
              <a:rPr lang="pt-BR" dirty="0" err="1"/>
              <a:t>I</a:t>
            </a:r>
            <a:r>
              <a:rPr lang="pt-BR" dirty="0"/>
              <a:t> N </a:t>
            </a:r>
            <a:r>
              <a:rPr lang="pt-BR" dirty="0" err="1"/>
              <a:t>G</a:t>
            </a:r>
            <a:r>
              <a:rPr lang="pt-BR" dirty="0"/>
              <a:t>  </a:t>
            </a:r>
            <a:r>
              <a:rPr lang="pt-BR" dirty="0" err="1"/>
              <a:t>T</a:t>
            </a:r>
            <a:r>
              <a:rPr lang="pt-BR" dirty="0"/>
              <a:t> O O L</a:t>
            </a:r>
            <a:endParaRPr lang="en-US" dirty="0"/>
          </a:p>
        </p:txBody>
      </p:sp>
      <p:sp>
        <p:nvSpPr>
          <p:cNvPr id="7" name="Slide Number Placeholder 6"/>
          <p:cNvSpPr>
            <a:spLocks noGrp="1"/>
          </p:cNvSpPr>
          <p:nvPr>
            <p:ph type="sldNum" sz="quarter" idx="12"/>
          </p:nvPr>
        </p:nvSpPr>
        <p:spPr/>
        <p:txBody>
          <a:bodyPr/>
          <a:lstStyle/>
          <a:p>
            <a:fld id="{3295B7C4-B768-B345-B706-EB947EE70A49}" type="slidenum">
              <a:rPr lang="en-US" smtClean="0"/>
              <a:pPr/>
              <a:t>‹#›</a:t>
            </a:fld>
            <a:endParaRPr lang="en-US" dirty="0"/>
          </a:p>
        </p:txBody>
      </p:sp>
      <p:sp>
        <p:nvSpPr>
          <p:cNvPr id="9" name="Picture Placeholder 8">
            <a:extLst>
              <a:ext uri="{FF2B5EF4-FFF2-40B4-BE49-F238E27FC236}">
                <a16:creationId xmlns:a16="http://schemas.microsoft.com/office/drawing/2014/main" id="{B4D35583-C9F5-B34D-9207-962C3349C412}"/>
              </a:ext>
            </a:extLst>
          </p:cNvPr>
          <p:cNvSpPr>
            <a:spLocks noGrp="1"/>
          </p:cNvSpPr>
          <p:nvPr>
            <p:ph type="pic" sz="quarter" idx="13"/>
          </p:nvPr>
        </p:nvSpPr>
        <p:spPr>
          <a:xfrm>
            <a:off x="4633992" y="1570038"/>
            <a:ext cx="4052807" cy="4921250"/>
          </a:xfrm>
        </p:spPr>
        <p:txBody>
          <a:bodyPr>
            <a:noAutofit/>
          </a:bodyPr>
          <a:lstStyle/>
          <a:p>
            <a:endParaRPr lang="en-US" dirty="0"/>
          </a:p>
        </p:txBody>
      </p:sp>
    </p:spTree>
    <p:extLst>
      <p:ext uri="{BB962C8B-B14F-4D97-AF65-F5344CB8AC3E}">
        <p14:creationId xmlns:p14="http://schemas.microsoft.com/office/powerpoint/2010/main" val="327772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34B45-6E73-43A0-B9C8-FCE158605DCB}"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1191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6868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sz="half" idx="1"/>
          </p:nvPr>
        </p:nvSpPr>
        <p:spPr>
          <a:xfrm>
            <a:off x="220716" y="2286000"/>
            <a:ext cx="412268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286000"/>
            <a:ext cx="4351285"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431DD-724F-4159-B395-C12D4FF15CA8}"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3311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35075"/>
            <a:ext cx="8229600" cy="990600"/>
          </a:xfrm>
        </p:spPr>
        <p:txBody>
          <a:bodyPr/>
          <a:lstStyle>
            <a:lvl1pPr>
              <a:lnSpc>
                <a:spcPts val="3300"/>
              </a:lnSpc>
              <a:defRPr/>
            </a:lvl1pPr>
          </a:lstStyle>
          <a:p>
            <a:r>
              <a:rPr lang="en-US" dirty="0"/>
              <a:t>Click to edit Master title style</a:t>
            </a:r>
          </a:p>
        </p:txBody>
      </p:sp>
      <p:sp>
        <p:nvSpPr>
          <p:cNvPr id="3" name="Text Placeholder 2"/>
          <p:cNvSpPr>
            <a:spLocks noGrp="1"/>
          </p:cNvSpPr>
          <p:nvPr>
            <p:ph type="body" idx="1"/>
          </p:nvPr>
        </p:nvSpPr>
        <p:spPr>
          <a:xfrm>
            <a:off x="457200" y="2343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982912"/>
            <a:ext cx="4040188"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343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82912"/>
            <a:ext cx="4041775"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F4CE78-FFAF-4B12-B2A8-29344E2F64A5}"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0361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300"/>
              </a:lnSpc>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61E7C8E-40D5-40F1-9F49-5C10A79CFCD7}"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1204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D0F6153-F15D-43CE-97F3-6776FA6F9197}"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03312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95B4658-CAFF-4055-B519-66BDC20AD36E}"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08792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3E30569-30CD-475E-B3D0-1CF3FC98D918}"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68080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26" name="Rectangle 2"/>
          <p:cNvSpPr>
            <a:spLocks noGrp="1" noChangeArrowheads="1"/>
          </p:cNvSpPr>
          <p:nvPr>
            <p:ph type="title"/>
          </p:nvPr>
        </p:nvSpPr>
        <p:spPr bwMode="auto">
          <a:xfrm>
            <a:off x="228600" y="1295400"/>
            <a:ext cx="8686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228600" y="2209800"/>
            <a:ext cx="8686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7696200" y="64770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222B45-48BA-407B-A4F6-AFA10FF57FA0}"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5868409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hdr="0" ftr="0" dt="0"/>
  <p:txStyles>
    <p:titleStyle>
      <a:lvl1pPr algn="l" rtl="0" fontAlgn="base">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IEHS Resilience Header2.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085443"/>
            <a:ext cx="8229600" cy="515526"/>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p:cNvSpPr>
            <a:spLocks noGrp="1"/>
          </p:cNvSpPr>
          <p:nvPr>
            <p:ph type="body" idx="1"/>
          </p:nvPr>
        </p:nvSpPr>
        <p:spPr>
          <a:xfrm>
            <a:off x="457200" y="1600969"/>
            <a:ext cx="8229600" cy="4890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91455"/>
            <a:ext cx="2133600" cy="365125"/>
          </a:xfrm>
          <a:prstGeom prst="rect">
            <a:avLst/>
          </a:prstGeom>
        </p:spPr>
        <p:txBody>
          <a:bodyPr vert="horz" lIns="91440" tIns="45720" rIns="91440" bIns="45720" rtlCol="0" anchor="ctr"/>
          <a:lstStyle>
            <a:lvl1pPr algn="l">
              <a:defRPr sz="1000">
                <a:solidFill>
                  <a:schemeClr val="tx1">
                    <a:tint val="75000"/>
                  </a:schemeClr>
                </a:solidFill>
                <a:latin typeface="Arial"/>
                <a:cs typeface="Arial"/>
              </a:defRPr>
            </a:lvl1pPr>
          </a:lstStyle>
          <a:p>
            <a:fld id="{AD204237-A677-2941-8C07-21A7DF0534AF}" type="datetimeFigureOut">
              <a:rPr lang="en-US" smtClean="0"/>
              <a:pPr/>
              <a:t>10/15/2021</a:t>
            </a:fld>
            <a:endParaRPr lang="en-US" dirty="0"/>
          </a:p>
        </p:txBody>
      </p:sp>
      <p:sp>
        <p:nvSpPr>
          <p:cNvPr id="5" name="Footer Placeholder 4"/>
          <p:cNvSpPr>
            <a:spLocks noGrp="1"/>
          </p:cNvSpPr>
          <p:nvPr>
            <p:ph type="ftr" sz="quarter" idx="3"/>
          </p:nvPr>
        </p:nvSpPr>
        <p:spPr>
          <a:xfrm>
            <a:off x="3124200" y="6491455"/>
            <a:ext cx="2895600" cy="365125"/>
          </a:xfrm>
          <a:prstGeom prst="rect">
            <a:avLst/>
          </a:prstGeom>
        </p:spPr>
        <p:txBody>
          <a:bodyPr vert="horz" lIns="91440" tIns="45720" rIns="91440" bIns="45720" rtlCol="0" anchor="ctr"/>
          <a:lstStyle>
            <a:lvl1pPr algn="ctr">
              <a:defRPr sz="10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491455"/>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a:cs typeface="Arial"/>
              </a:defRPr>
            </a:lvl1pPr>
          </a:lstStyle>
          <a:p>
            <a:fld id="{3295B7C4-B768-B345-B706-EB947EE70A49}" type="slidenum">
              <a:rPr lang="en-US" smtClean="0"/>
              <a:pPr/>
              <a:t>‹#›</a:t>
            </a:fld>
            <a:endParaRPr lang="en-US" dirty="0"/>
          </a:p>
        </p:txBody>
      </p:sp>
    </p:spTree>
    <p:extLst>
      <p:ext uri="{BB962C8B-B14F-4D97-AF65-F5344CB8AC3E}">
        <p14:creationId xmlns:p14="http://schemas.microsoft.com/office/powerpoint/2010/main" val="206280009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txStyles>
    <p:titleStyle>
      <a:lvl1pPr algn="l" defTabSz="457200" rtl="0" eaLnBrk="1" latinLnBrk="0" hangingPunct="1">
        <a:lnSpc>
          <a:spcPct val="90000"/>
        </a:lnSpc>
        <a:spcBef>
          <a:spcPct val="0"/>
        </a:spcBef>
        <a:buNone/>
        <a:defRPr sz="3000" b="1" kern="1200">
          <a:solidFill>
            <a:schemeClr val="accent4"/>
          </a:solidFill>
          <a:latin typeface="Arial"/>
          <a:ea typeface="+mj-ea"/>
          <a:cs typeface="Arial"/>
        </a:defRPr>
      </a:lvl1pPr>
    </p:titleStyle>
    <p:bodyStyle>
      <a:lvl1pPr marL="0" indent="0" algn="l" defTabSz="457200" rtl="0" eaLnBrk="1" latinLnBrk="0" hangingPunct="1">
        <a:spcBef>
          <a:spcPct val="20000"/>
        </a:spcBef>
        <a:buClr>
          <a:srgbClr val="C5203E"/>
        </a:buClr>
        <a:buFont typeface="Arial"/>
        <a:buNone/>
        <a:defRPr sz="2400" kern="1200">
          <a:solidFill>
            <a:schemeClr val="tx1"/>
          </a:solidFill>
          <a:latin typeface="Arial"/>
          <a:ea typeface="+mn-ea"/>
          <a:cs typeface="Arial"/>
        </a:defRPr>
      </a:lvl1pPr>
      <a:lvl2pPr marL="227013" indent="-227013" algn="l" defTabSz="457200" rtl="0" eaLnBrk="1" latinLnBrk="0" hangingPunct="1">
        <a:spcBef>
          <a:spcPct val="20000"/>
        </a:spcBef>
        <a:buClr>
          <a:srgbClr val="C5203E"/>
        </a:buClr>
        <a:buFont typeface="Arial"/>
        <a:buChar char="•"/>
        <a:defRPr sz="2200" kern="1200">
          <a:solidFill>
            <a:schemeClr val="tx1"/>
          </a:solidFill>
          <a:latin typeface="Arial"/>
          <a:ea typeface="+mn-ea"/>
          <a:cs typeface="Arial"/>
        </a:defRPr>
      </a:lvl2pPr>
      <a:lvl3pPr marL="454025" indent="-227013" algn="l" defTabSz="457200" rtl="0" eaLnBrk="1" latinLnBrk="0" hangingPunct="1">
        <a:spcBef>
          <a:spcPct val="20000"/>
        </a:spcBef>
        <a:buClr>
          <a:srgbClr val="C5203E"/>
        </a:buClr>
        <a:buFont typeface="Arial"/>
        <a:buChar char="•"/>
        <a:defRPr sz="2000" kern="1200">
          <a:solidFill>
            <a:schemeClr val="tx1"/>
          </a:solidFill>
          <a:latin typeface="Arial"/>
          <a:ea typeface="+mn-ea"/>
          <a:cs typeface="Arial"/>
        </a:defRPr>
      </a:lvl3pPr>
      <a:lvl4pPr marL="682625" indent="-228600" algn="l" defTabSz="457200" rtl="0" eaLnBrk="1" latinLnBrk="0" hangingPunct="1">
        <a:spcBef>
          <a:spcPct val="20000"/>
        </a:spcBef>
        <a:buClr>
          <a:srgbClr val="C5203E"/>
        </a:buClr>
        <a:buFont typeface="Arial"/>
        <a:buChar char="•"/>
        <a:defRPr sz="2000" kern="1200">
          <a:solidFill>
            <a:schemeClr val="tx1"/>
          </a:solidFill>
          <a:latin typeface="Arial"/>
          <a:ea typeface="+mn-ea"/>
          <a:cs typeface="Arial"/>
        </a:defRPr>
      </a:lvl4pPr>
      <a:lvl5pPr marL="917575" indent="-234950" algn="l" defTabSz="457200" rtl="0" eaLnBrk="1" latinLnBrk="0" hangingPunct="1">
        <a:spcBef>
          <a:spcPct val="20000"/>
        </a:spcBef>
        <a:buClr>
          <a:srgbClr val="C5203E"/>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cdc.gov/coronavirus/2019-ncov/hcp/disposition-in-home-patients.html" TargetMode="External"/><Relationship Id="rId4" Type="http://schemas.openxmlformats.org/officeDocument/2006/relationships/hyperlink" Target="https://www.cdc.gov/coronavirus/2019-ncov/community/organizations/cleaning-disinfection.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epa.gov/pesticide-registration/list-n-disinfectants-use-against-sars-cov-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hyperlink" Target="https://tools.niehs.nih.gov/wetp/index.cfm?id=2554" TargetMode="External"/><Relationship Id="rId3" Type="http://schemas.openxmlformats.org/officeDocument/2006/relationships/hyperlink" Target="http://www/" TargetMode="External"/><Relationship Id="rId7" Type="http://schemas.openxmlformats.org/officeDocument/2006/relationships/hyperlink" Target="http://www.cdc.gov/NIOSH/"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who.int/en/" TargetMode="External"/><Relationship Id="rId5" Type="http://schemas.openxmlformats.org/officeDocument/2006/relationships/hyperlink" Target="http://www.osha.gov/" TargetMode="External"/><Relationship Id="rId4" Type="http://schemas.openxmlformats.org/officeDocument/2006/relationships/hyperlink" Target="http://www.cd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33800" y="4522375"/>
            <a:ext cx="4953000" cy="1362075"/>
          </a:xfrm>
        </p:spPr>
        <p:txBody>
          <a:bodyPr>
            <a:normAutofit fontScale="90000"/>
          </a:bodyPr>
          <a:lstStyle/>
          <a:p>
            <a:pPr algn="ctr"/>
            <a:r>
              <a:rPr lang="en-US" dirty="0"/>
              <a:t>COVID Return to Work Strategies</a:t>
            </a:r>
            <a:endParaRPr lang="en-US" b="1"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510159-BF1A-4E7A-A330-24C437F48E33}" type="slidenum">
              <a:rPr kumimoji="0" lang="en-US" sz="10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srgbClr val="FFFFFF"/>
              </a:solidFill>
              <a:effectLst/>
              <a:uLnTx/>
              <a:uFillTx/>
              <a:latin typeface="Arial"/>
              <a:ea typeface="+mn-ea"/>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D6BA-503D-461C-9DC6-A6A0CA2B6C8E}"/>
              </a:ext>
            </a:extLst>
          </p:cNvPr>
          <p:cNvSpPr>
            <a:spLocks noGrp="1"/>
          </p:cNvSpPr>
          <p:nvPr>
            <p:ph type="title"/>
          </p:nvPr>
        </p:nvSpPr>
        <p:spPr/>
        <p:txBody>
          <a:bodyPr/>
          <a:lstStyle/>
          <a:p>
            <a:r>
              <a:rPr lang="en-US" dirty="0"/>
              <a:t>How long does SARS-CoV-2 survive outside of the body?</a:t>
            </a:r>
          </a:p>
        </p:txBody>
      </p:sp>
      <p:sp>
        <p:nvSpPr>
          <p:cNvPr id="3" name="Content Placeholder 2">
            <a:extLst>
              <a:ext uri="{FF2B5EF4-FFF2-40B4-BE49-F238E27FC236}">
                <a16:creationId xmlns:a16="http://schemas.microsoft.com/office/drawing/2014/main" id="{E32EBD4A-65A5-4BCB-9FEA-F6C15C6AA0C6}"/>
              </a:ext>
            </a:extLst>
          </p:cNvPr>
          <p:cNvSpPr>
            <a:spLocks noGrp="1"/>
          </p:cNvSpPr>
          <p:nvPr>
            <p:ph idx="1"/>
          </p:nvPr>
        </p:nvSpPr>
        <p:spPr/>
        <p:txBody>
          <a:bodyPr/>
          <a:lstStyle/>
          <a:p>
            <a:r>
              <a:rPr lang="en-US" dirty="0"/>
              <a:t>It is not clear yet how long the coronavirus can live on surfaces, but it seems to behave like other coronaviruses.</a:t>
            </a:r>
          </a:p>
          <a:p>
            <a:r>
              <a:rPr lang="en-US" dirty="0"/>
              <a:t>Virus may persist on surfaces for a few hours or up to several days, depending on conditions and the type of surface.</a:t>
            </a:r>
          </a:p>
          <a:p>
            <a:r>
              <a:rPr lang="en-US" dirty="0"/>
              <a:t>It is likely that it can be killed with simple disinfectant on the EPA registered list below.</a:t>
            </a:r>
          </a:p>
          <a:p>
            <a:r>
              <a:rPr lang="en-US" dirty="0">
                <a:hlinkClick r:id="rId3"/>
              </a:rPr>
              <a:t>https://www.epa.gov/pesticide-registration/list-n-disinfectants-use-against-sars-cov-2</a:t>
            </a:r>
            <a:endParaRPr lang="en-US" dirty="0"/>
          </a:p>
          <a:p>
            <a:endParaRPr lang="en-US" dirty="0"/>
          </a:p>
          <a:p>
            <a:endParaRPr lang="en-US" dirty="0"/>
          </a:p>
          <a:p>
            <a:endParaRPr lang="en-US" dirty="0"/>
          </a:p>
          <a:p>
            <a:endParaRPr lang="en-US" dirty="0"/>
          </a:p>
          <a:p>
            <a:endParaRPr lang="en-US" dirty="0"/>
          </a:p>
          <a:p>
            <a:r>
              <a:rPr lang="en-US" dirty="0"/>
              <a:t>There are ongoing investigations to learn more.</a:t>
            </a:r>
          </a:p>
        </p:txBody>
      </p:sp>
      <p:sp>
        <p:nvSpPr>
          <p:cNvPr id="4" name="Slide Number Placeholder 3">
            <a:extLst>
              <a:ext uri="{FF2B5EF4-FFF2-40B4-BE49-F238E27FC236}">
                <a16:creationId xmlns:a16="http://schemas.microsoft.com/office/drawing/2014/main" id="{1C93B08B-673C-40A8-846C-40DA875A301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77652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E52DE9-A608-4142-9EDB-2FDF65961843}"/>
              </a:ext>
            </a:extLst>
          </p:cNvPr>
          <p:cNvSpPr txBox="1">
            <a:spLocks/>
          </p:cNvSpPr>
          <p:nvPr/>
        </p:nvSpPr>
        <p:spPr bwMode="auto">
          <a:xfrm>
            <a:off x="152400" y="228600"/>
            <a:ext cx="8686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ts val="3300"/>
              </a:lnSpc>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5F852B"/>
                </a:solidFill>
                <a:effectLst/>
                <a:uLnTx/>
                <a:uFillTx/>
                <a:latin typeface="Arial"/>
                <a:ea typeface="ＭＳ Ｐゴシック"/>
                <a:cs typeface="+mj-cs"/>
              </a:rPr>
              <a:t>Personal Protective Equipment</a:t>
            </a:r>
            <a:endParaRPr kumimoji="0" lang="en-US" sz="3200" b="1" i="0" u="none" strike="noStrike" kern="0" cap="none" spc="0" normalizeH="0" baseline="0" noProof="0" dirty="0">
              <a:ln>
                <a:noFill/>
              </a:ln>
              <a:solidFill>
                <a:srgbClr val="5F852B"/>
              </a:solidFill>
              <a:effectLst/>
              <a:uLnTx/>
              <a:uFillTx/>
              <a:latin typeface="Arial"/>
              <a:ea typeface="ＭＳ Ｐゴシック"/>
              <a:cs typeface="+mj-cs"/>
            </a:endParaRPr>
          </a:p>
        </p:txBody>
      </p:sp>
      <p:pic>
        <p:nvPicPr>
          <p:cNvPr id="3" name="Picture 2">
            <a:extLst>
              <a:ext uri="{FF2B5EF4-FFF2-40B4-BE49-F238E27FC236}">
                <a16:creationId xmlns:a16="http://schemas.microsoft.com/office/drawing/2014/main" id="{963B564A-4183-42A3-8112-7E00E78446A6}"/>
              </a:ext>
            </a:extLst>
          </p:cNvPr>
          <p:cNvPicPr>
            <a:picLocks noChangeAspect="1"/>
          </p:cNvPicPr>
          <p:nvPr/>
        </p:nvPicPr>
        <p:blipFill>
          <a:blip r:embed="rId2"/>
          <a:stretch>
            <a:fillRect/>
          </a:stretch>
        </p:blipFill>
        <p:spPr>
          <a:xfrm>
            <a:off x="4724017" y="2286000"/>
            <a:ext cx="4419983" cy="3023878"/>
          </a:xfrm>
          <a:prstGeom prst="rect">
            <a:avLst/>
          </a:prstGeom>
        </p:spPr>
      </p:pic>
      <p:sp>
        <p:nvSpPr>
          <p:cNvPr id="5" name="Content Placeholder 2">
            <a:extLst>
              <a:ext uri="{FF2B5EF4-FFF2-40B4-BE49-F238E27FC236}">
                <a16:creationId xmlns:a16="http://schemas.microsoft.com/office/drawing/2014/main" id="{7EB1BF8F-9551-4EF5-A3E4-1E01F08244EE}"/>
              </a:ext>
            </a:extLst>
          </p:cNvPr>
          <p:cNvSpPr txBox="1">
            <a:spLocks/>
          </p:cNvSpPr>
          <p:nvPr/>
        </p:nvSpPr>
        <p:spPr bwMode="auto">
          <a:xfrm>
            <a:off x="304800" y="1447800"/>
            <a:ext cx="5144069"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kern="0" dirty="0">
                <a:solidFill>
                  <a:srgbClr val="000000"/>
                </a:solidFill>
                <a:latin typeface="Arial"/>
                <a:ea typeface="ＭＳ Ｐゴシック"/>
              </a:rPr>
              <a:t>Respirators</a:t>
            </a:r>
          </a:p>
          <a:p>
            <a:pPr lvl="1" indent="-238125"/>
            <a:r>
              <a:rPr kumimoji="0" lang="en-US" b="0" i="0" u="none" strike="noStrike" kern="0" cap="none" spc="0" normalizeH="0" baseline="0" noProof="0" dirty="0">
                <a:ln>
                  <a:noFill/>
                </a:ln>
                <a:solidFill>
                  <a:srgbClr val="000000"/>
                </a:solidFill>
                <a:effectLst/>
                <a:uLnTx/>
                <a:uFillTx/>
                <a:latin typeface="Arial"/>
                <a:ea typeface="ＭＳ Ｐゴシック"/>
                <a:cs typeface="+mn-cs"/>
              </a:rPr>
              <a:t>Filtering Facepiece</a:t>
            </a:r>
          </a:p>
          <a:p>
            <a:pPr lvl="1" indent="-238125"/>
            <a:r>
              <a:rPr lang="en-US" kern="0" dirty="0">
                <a:solidFill>
                  <a:srgbClr val="000000"/>
                </a:solidFill>
                <a:latin typeface="Arial"/>
                <a:ea typeface="ＭＳ Ｐゴシック"/>
              </a:rPr>
              <a:t>Half face / Full face Elastomeric</a:t>
            </a:r>
            <a:endParaRPr kumimoji="0" lang="en-US" b="0" i="0" u="none" strike="noStrike" kern="0" cap="none" spc="0" normalizeH="0" baseline="0" noProof="0" dirty="0">
              <a:ln>
                <a:noFill/>
              </a:ln>
              <a:solidFill>
                <a:srgbClr val="000000"/>
              </a:solidFill>
              <a:effectLst/>
              <a:uLnTx/>
              <a:uFillTx/>
              <a:latin typeface="Arial"/>
              <a:ea typeface="ＭＳ Ｐゴシック"/>
              <a:cs typeface="+mn-cs"/>
            </a:endParaRPr>
          </a:p>
          <a:p>
            <a:pPr lvl="1" indent="-238125"/>
            <a:r>
              <a:rPr lang="en-US" kern="0" dirty="0">
                <a:solidFill>
                  <a:srgbClr val="000000"/>
                </a:solidFill>
                <a:latin typeface="Arial"/>
                <a:ea typeface="ＭＳ Ｐゴシック"/>
              </a:rPr>
              <a:t>SCBA</a:t>
            </a:r>
          </a:p>
          <a:p>
            <a:pPr lvl="1" indent="-238125"/>
            <a:r>
              <a:rPr kumimoji="0" lang="en-US" b="0" i="0" u="none" strike="noStrike" kern="0" cap="none" spc="0" normalizeH="0" baseline="0" noProof="0" dirty="0">
                <a:ln>
                  <a:noFill/>
                </a:ln>
                <a:solidFill>
                  <a:srgbClr val="000000"/>
                </a:solidFill>
                <a:effectLst/>
                <a:uLnTx/>
                <a:uFillTx/>
                <a:latin typeface="Arial"/>
                <a:ea typeface="ＭＳ Ｐゴシック"/>
                <a:cs typeface="+mn-cs"/>
              </a:rPr>
              <a:t>Powered Air Purifying (PAPR)</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kern="0" dirty="0">
                <a:solidFill>
                  <a:srgbClr val="000000"/>
                </a:solidFill>
                <a:latin typeface="Arial"/>
                <a:ea typeface="ＭＳ Ｐゴシック"/>
              </a:rPr>
              <a:t>Face masks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kern="0" dirty="0">
                <a:solidFill>
                  <a:srgbClr val="000000"/>
                </a:solidFill>
                <a:latin typeface="Arial"/>
                <a:ea typeface="ＭＳ Ｐゴシック"/>
              </a:rPr>
              <a:t>Gloves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kern="0" dirty="0">
                <a:solidFill>
                  <a:srgbClr val="000000"/>
                </a:solidFill>
                <a:latin typeface="Arial"/>
                <a:ea typeface="ＭＳ Ｐゴシック"/>
              </a:rPr>
              <a:t>Face Shields / Safety Glasses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20000"/>
              </a:spcBef>
              <a:spcAft>
                <a:spcPct val="0"/>
              </a:spcAft>
              <a:buClr>
                <a:srgbClr val="5F852B"/>
              </a:buClr>
              <a:buSzTx/>
              <a:buNone/>
              <a:tabLst/>
              <a:defRPr/>
            </a:pPr>
            <a:endParaRPr kumimoji="0" lang="en-US" sz="24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E7FD6990-2EA5-41E1-B8C7-FDA3C6D59589}"/>
              </a:ext>
            </a:extLst>
          </p:cNvPr>
          <p:cNvPicPr>
            <a:picLocks noChangeAspect="1"/>
          </p:cNvPicPr>
          <p:nvPr/>
        </p:nvPicPr>
        <p:blipFill>
          <a:blip r:embed="rId3"/>
          <a:stretch>
            <a:fillRect/>
          </a:stretch>
        </p:blipFill>
        <p:spPr>
          <a:xfrm>
            <a:off x="8534400" y="6388717"/>
            <a:ext cx="457200" cy="458397"/>
          </a:xfrm>
          <a:prstGeom prst="rect">
            <a:avLst/>
          </a:prstGeom>
        </p:spPr>
      </p:pic>
    </p:spTree>
    <p:extLst>
      <p:ext uri="{BB962C8B-B14F-4D97-AF65-F5344CB8AC3E}">
        <p14:creationId xmlns:p14="http://schemas.microsoft.com/office/powerpoint/2010/main" val="88218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9370AABC-6840-4C2E-9220-477E56B2B699}"/>
              </a:ext>
            </a:extLst>
          </p:cNvPr>
          <p:cNvSpPr>
            <a:spLocks noGrp="1"/>
          </p:cNvSpPr>
          <p:nvPr>
            <p:ph type="title"/>
          </p:nvPr>
        </p:nvSpPr>
        <p:spPr>
          <a:xfrm>
            <a:off x="235241" y="1143000"/>
            <a:ext cx="7772400" cy="762000"/>
          </a:xfrm>
        </p:spPr>
        <p:txBody>
          <a:bodyPr/>
          <a:lstStyle/>
          <a:p>
            <a:r>
              <a:rPr lang="en-US" altLang="en-US" dirty="0">
                <a:ea typeface="ＭＳ Ｐゴシック" panose="020B0600070205080204" pitchFamily="34" charset="-128"/>
              </a:rPr>
              <a:t>Protecting workers</a:t>
            </a:r>
          </a:p>
        </p:txBody>
      </p:sp>
      <p:pic>
        <p:nvPicPr>
          <p:cNvPr id="8" name="Content Placeholder 7" descr="Hierarchy of Controls- Elimination, Substitution, Engineering Controls, Administrative Controls, and lastly PPE">
            <a:extLst>
              <a:ext uri="{FF2B5EF4-FFF2-40B4-BE49-F238E27FC236}">
                <a16:creationId xmlns:a16="http://schemas.microsoft.com/office/drawing/2014/main" id="{E799BA8D-DB38-4FD3-B2F2-D73173C386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975" y="2381250"/>
            <a:ext cx="6343650" cy="4248150"/>
          </a:xfrm>
        </p:spPr>
      </p:pic>
      <p:sp>
        <p:nvSpPr>
          <p:cNvPr id="3" name="Slide Number Placeholder 2">
            <a:extLst>
              <a:ext uri="{FF2B5EF4-FFF2-40B4-BE49-F238E27FC236}">
                <a16:creationId xmlns:a16="http://schemas.microsoft.com/office/drawing/2014/main" id="{468D391B-DC3B-449B-88A8-0D627457C885}"/>
              </a:ext>
            </a:extLst>
          </p:cNvPr>
          <p:cNvSpPr>
            <a:spLocks noGrp="1"/>
          </p:cNvSpPr>
          <p:nvPr>
            <p:ph type="sldNum" sz="quarter" idx="10"/>
          </p:nvPr>
        </p:nvSpPr>
        <p:spPr/>
        <p:txBody>
          <a:bodyPr/>
          <a:lstStyle/>
          <a:p>
            <a:fld id="{E4D25CCA-84D6-4E84-B1C7-B334DD86A6AB}" type="slidenum">
              <a:rPr lang="en-US" altLang="en-US" smtClean="0"/>
              <a:pPr/>
              <a:t>12</a:t>
            </a:fld>
            <a:endParaRPr lang="en-US" altLang="en-US" dirty="0"/>
          </a:p>
        </p:txBody>
      </p:sp>
      <p:sp>
        <p:nvSpPr>
          <p:cNvPr id="6" name="TextBox 5">
            <a:extLst>
              <a:ext uri="{FF2B5EF4-FFF2-40B4-BE49-F238E27FC236}">
                <a16:creationId xmlns:a16="http://schemas.microsoft.com/office/drawing/2014/main" id="{900A31EE-D0A4-48F6-9CDF-218A16E70A1A}"/>
              </a:ext>
            </a:extLst>
          </p:cNvPr>
          <p:cNvSpPr txBox="1"/>
          <p:nvPr/>
        </p:nvSpPr>
        <p:spPr>
          <a:xfrm>
            <a:off x="6172200" y="2883039"/>
            <a:ext cx="2438400" cy="646331"/>
          </a:xfrm>
          <a:prstGeom prst="rect">
            <a:avLst/>
          </a:prstGeom>
          <a:solidFill>
            <a:schemeClr val="bg1"/>
          </a:solidFill>
          <a:ln w="38100">
            <a:noFill/>
          </a:ln>
        </p:spPr>
        <p:txBody>
          <a:bodyPr wrap="square" rtlCol="0">
            <a:spAutoFit/>
          </a:bodyPr>
          <a:lstStyle/>
          <a:p>
            <a:pPr>
              <a:buNone/>
            </a:pPr>
            <a:r>
              <a:rPr lang="en-US" sz="1800" b="1" dirty="0"/>
              <a:t>Physically remove the hazard</a:t>
            </a:r>
          </a:p>
        </p:txBody>
      </p:sp>
      <p:sp>
        <p:nvSpPr>
          <p:cNvPr id="7" name="TextBox 6">
            <a:extLst>
              <a:ext uri="{FF2B5EF4-FFF2-40B4-BE49-F238E27FC236}">
                <a16:creationId xmlns:a16="http://schemas.microsoft.com/office/drawing/2014/main" id="{9349F359-98D1-458C-B132-6840A2DE6E7D}"/>
              </a:ext>
            </a:extLst>
          </p:cNvPr>
          <p:cNvSpPr txBox="1"/>
          <p:nvPr/>
        </p:nvSpPr>
        <p:spPr>
          <a:xfrm>
            <a:off x="5791200" y="3645395"/>
            <a:ext cx="2819400" cy="369332"/>
          </a:xfrm>
          <a:prstGeom prst="rect">
            <a:avLst/>
          </a:prstGeom>
          <a:solidFill>
            <a:schemeClr val="bg1"/>
          </a:solidFill>
          <a:ln w="38100">
            <a:noFill/>
          </a:ln>
        </p:spPr>
        <p:txBody>
          <a:bodyPr wrap="square" rtlCol="0">
            <a:spAutoFit/>
          </a:bodyPr>
          <a:lstStyle/>
          <a:p>
            <a:pPr>
              <a:buNone/>
            </a:pPr>
            <a:r>
              <a:rPr lang="en-US" sz="1800" b="1" dirty="0"/>
              <a:t>Replace the hazard</a:t>
            </a:r>
          </a:p>
        </p:txBody>
      </p:sp>
      <p:sp>
        <p:nvSpPr>
          <p:cNvPr id="9" name="TextBox 8">
            <a:extLst>
              <a:ext uri="{FF2B5EF4-FFF2-40B4-BE49-F238E27FC236}">
                <a16:creationId xmlns:a16="http://schemas.microsoft.com/office/drawing/2014/main" id="{96B136CD-79DD-4075-AA66-BAA9E28E2BEA}"/>
              </a:ext>
            </a:extLst>
          </p:cNvPr>
          <p:cNvSpPr txBox="1"/>
          <p:nvPr/>
        </p:nvSpPr>
        <p:spPr>
          <a:xfrm>
            <a:off x="5410200" y="4185139"/>
            <a:ext cx="3200400" cy="646331"/>
          </a:xfrm>
          <a:prstGeom prst="rect">
            <a:avLst/>
          </a:prstGeom>
          <a:solidFill>
            <a:schemeClr val="bg1"/>
          </a:solidFill>
          <a:ln w="38100">
            <a:noFill/>
          </a:ln>
        </p:spPr>
        <p:txBody>
          <a:bodyPr wrap="square" rtlCol="0">
            <a:spAutoFit/>
          </a:bodyPr>
          <a:lstStyle/>
          <a:p>
            <a:pPr>
              <a:buNone/>
            </a:pPr>
            <a:r>
              <a:rPr lang="en-US" sz="1800" b="1" dirty="0"/>
              <a:t>Isolate people from the hazard</a:t>
            </a:r>
            <a:endParaRPr lang="en-US" sz="1400" b="1" dirty="0"/>
          </a:p>
        </p:txBody>
      </p:sp>
      <p:sp>
        <p:nvSpPr>
          <p:cNvPr id="10" name="TextBox 9">
            <a:extLst>
              <a:ext uri="{FF2B5EF4-FFF2-40B4-BE49-F238E27FC236}">
                <a16:creationId xmlns:a16="http://schemas.microsoft.com/office/drawing/2014/main" id="{342D1E70-C2D1-4B37-B5F2-3A7F60F82A34}"/>
              </a:ext>
            </a:extLst>
          </p:cNvPr>
          <p:cNvSpPr txBox="1"/>
          <p:nvPr/>
        </p:nvSpPr>
        <p:spPr>
          <a:xfrm>
            <a:off x="4999692" y="4986541"/>
            <a:ext cx="3610908" cy="369332"/>
          </a:xfrm>
          <a:prstGeom prst="rect">
            <a:avLst/>
          </a:prstGeom>
          <a:solidFill>
            <a:schemeClr val="bg1"/>
          </a:solidFill>
          <a:ln w="38100">
            <a:noFill/>
          </a:ln>
        </p:spPr>
        <p:txBody>
          <a:bodyPr wrap="square" rtlCol="0">
            <a:spAutoFit/>
          </a:bodyPr>
          <a:lstStyle/>
          <a:p>
            <a:pPr>
              <a:buNone/>
            </a:pPr>
            <a:r>
              <a:rPr lang="en-US" sz="1800" b="1" dirty="0"/>
              <a:t>Change the way people work</a:t>
            </a:r>
          </a:p>
        </p:txBody>
      </p:sp>
      <p:sp>
        <p:nvSpPr>
          <p:cNvPr id="11" name="TextBox 10">
            <a:extLst>
              <a:ext uri="{FF2B5EF4-FFF2-40B4-BE49-F238E27FC236}">
                <a16:creationId xmlns:a16="http://schemas.microsoft.com/office/drawing/2014/main" id="{C29CB5AC-4792-4F96-A6D4-3D06BB724365}"/>
              </a:ext>
            </a:extLst>
          </p:cNvPr>
          <p:cNvSpPr txBox="1"/>
          <p:nvPr/>
        </p:nvSpPr>
        <p:spPr>
          <a:xfrm>
            <a:off x="4648200" y="5590756"/>
            <a:ext cx="3962400" cy="646331"/>
          </a:xfrm>
          <a:prstGeom prst="rect">
            <a:avLst/>
          </a:prstGeom>
          <a:solidFill>
            <a:schemeClr val="bg1"/>
          </a:solidFill>
          <a:ln w="38100">
            <a:noFill/>
          </a:ln>
        </p:spPr>
        <p:txBody>
          <a:bodyPr wrap="square" rtlCol="0">
            <a:spAutoFit/>
          </a:bodyPr>
          <a:lstStyle/>
          <a:p>
            <a:pPr>
              <a:buNone/>
            </a:pPr>
            <a:r>
              <a:rPr lang="en-US" sz="1800" b="1" dirty="0"/>
              <a:t>Protect the worker with Personal Protective Equipment</a:t>
            </a:r>
            <a:endParaRPr lang="en-US" sz="1400" b="1" dirty="0"/>
          </a:p>
        </p:txBody>
      </p:sp>
    </p:spTree>
    <p:extLst>
      <p:ext uri="{BB962C8B-B14F-4D97-AF65-F5344CB8AC3E}">
        <p14:creationId xmlns:p14="http://schemas.microsoft.com/office/powerpoint/2010/main" val="232769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E3E47A-E612-4EF3-86ED-AA7E79B21FB2}"/>
              </a:ext>
            </a:extLst>
          </p:cNvPr>
          <p:cNvPicPr>
            <a:picLocks noChangeAspect="1"/>
          </p:cNvPicPr>
          <p:nvPr/>
        </p:nvPicPr>
        <p:blipFill>
          <a:blip r:embed="rId3"/>
          <a:stretch>
            <a:fillRect/>
          </a:stretch>
        </p:blipFill>
        <p:spPr>
          <a:xfrm>
            <a:off x="8534400" y="6388717"/>
            <a:ext cx="457200" cy="458397"/>
          </a:xfrm>
          <a:prstGeom prst="rect">
            <a:avLst/>
          </a:prstGeom>
        </p:spPr>
      </p:pic>
      <p:sp>
        <p:nvSpPr>
          <p:cNvPr id="80898" name="Title 11">
            <a:extLst>
              <a:ext uri="{FF2B5EF4-FFF2-40B4-BE49-F238E27FC236}">
                <a16:creationId xmlns:a16="http://schemas.microsoft.com/office/drawing/2014/main" id="{722D981D-980E-4EA5-B371-385DC4FAB5D6}"/>
              </a:ext>
            </a:extLst>
          </p:cNvPr>
          <p:cNvSpPr>
            <a:spLocks noGrp="1"/>
          </p:cNvSpPr>
          <p:nvPr>
            <p:ph type="title"/>
          </p:nvPr>
        </p:nvSpPr>
        <p:spPr/>
        <p:txBody>
          <a:bodyPr/>
          <a:lstStyle/>
          <a:p>
            <a:r>
              <a:rPr lang="en-US" altLang="en-US" dirty="0"/>
              <a:t>Engineering controls</a:t>
            </a:r>
          </a:p>
        </p:txBody>
      </p:sp>
      <p:sp>
        <p:nvSpPr>
          <p:cNvPr id="80899" name="Content Placeholder 12">
            <a:extLst>
              <a:ext uri="{FF2B5EF4-FFF2-40B4-BE49-F238E27FC236}">
                <a16:creationId xmlns:a16="http://schemas.microsoft.com/office/drawing/2014/main" id="{77AC5E11-51F0-491B-8E86-83816513CFED}"/>
              </a:ext>
            </a:extLst>
          </p:cNvPr>
          <p:cNvSpPr>
            <a:spLocks noGrp="1"/>
          </p:cNvSpPr>
          <p:nvPr>
            <p:ph sz="half" idx="1"/>
          </p:nvPr>
        </p:nvSpPr>
        <p:spPr/>
        <p:txBody>
          <a:bodyPr/>
          <a:lstStyle/>
          <a:p>
            <a:r>
              <a:rPr lang="en-US" altLang="en-US" dirty="0"/>
              <a:t>Ventilation</a:t>
            </a:r>
          </a:p>
          <a:p>
            <a:r>
              <a:rPr lang="en-US" altLang="en-US" dirty="0"/>
              <a:t>Drive through service</a:t>
            </a:r>
          </a:p>
          <a:p>
            <a:r>
              <a:rPr lang="en-US" altLang="en-US" dirty="0"/>
              <a:t>Plastic shields and other barriers</a:t>
            </a:r>
          </a:p>
          <a:p>
            <a:r>
              <a:rPr lang="en-US" altLang="en-US" dirty="0"/>
              <a:t>Sneeze guards</a:t>
            </a:r>
          </a:p>
          <a:p>
            <a:endParaRPr lang="en-US" altLang="en-US" dirty="0"/>
          </a:p>
          <a:p>
            <a:endParaRPr lang="en-US" altLang="en-US" dirty="0"/>
          </a:p>
        </p:txBody>
      </p:sp>
      <p:pic>
        <p:nvPicPr>
          <p:cNvPr id="80900" name="Content Placeholder 5" descr="Lab worker working on assay trays ">
            <a:extLst>
              <a:ext uri="{FF2B5EF4-FFF2-40B4-BE49-F238E27FC236}">
                <a16:creationId xmlns:a16="http://schemas.microsoft.com/office/drawing/2014/main" id="{72019BBE-FDC6-4833-9A6E-924D3D18570F}"/>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8000" b="18000"/>
          <a:stretch/>
        </p:blipFill>
        <p:spPr>
          <a:xfrm>
            <a:off x="4648200" y="2296886"/>
            <a:ext cx="4507366" cy="2884714"/>
          </a:xfrm>
        </p:spPr>
      </p:pic>
      <p:sp>
        <p:nvSpPr>
          <p:cNvPr id="2" name="Slide Number Placeholder 1">
            <a:extLst>
              <a:ext uri="{FF2B5EF4-FFF2-40B4-BE49-F238E27FC236}">
                <a16:creationId xmlns:a16="http://schemas.microsoft.com/office/drawing/2014/main" id="{33F18371-6876-4D49-A1E9-AC737E9FC706}"/>
              </a:ext>
            </a:extLst>
          </p:cNvPr>
          <p:cNvSpPr>
            <a:spLocks noGrp="1"/>
          </p:cNvSpPr>
          <p:nvPr>
            <p:ph type="sldNum" sz="quarter" idx="10"/>
          </p:nvPr>
        </p:nvSpPr>
        <p:spPr/>
        <p:txBody>
          <a:bodyPr/>
          <a:lstStyle/>
          <a:p>
            <a:fld id="{644431DD-724F-4159-B395-C12D4FF15CA8}" type="slidenum">
              <a:rPr lang="en-US" altLang="en-US" smtClean="0"/>
              <a:pPr/>
              <a:t>13</a:t>
            </a:fld>
            <a:endParaRPr lang="en-US" altLang="en-US" dirty="0"/>
          </a:p>
        </p:txBody>
      </p:sp>
    </p:spTree>
    <p:extLst>
      <p:ext uri="{BB962C8B-B14F-4D97-AF65-F5344CB8AC3E}">
        <p14:creationId xmlns:p14="http://schemas.microsoft.com/office/powerpoint/2010/main" val="60697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EB07BB-C01E-4159-8AB0-2EB50CAAA505}"/>
              </a:ext>
            </a:extLst>
          </p:cNvPr>
          <p:cNvPicPr>
            <a:picLocks noChangeAspect="1"/>
          </p:cNvPicPr>
          <p:nvPr/>
        </p:nvPicPr>
        <p:blipFill>
          <a:blip r:embed="rId3"/>
          <a:stretch>
            <a:fillRect/>
          </a:stretch>
        </p:blipFill>
        <p:spPr>
          <a:xfrm>
            <a:off x="8534400" y="6388717"/>
            <a:ext cx="457200" cy="458397"/>
          </a:xfrm>
          <a:prstGeom prst="rect">
            <a:avLst/>
          </a:prstGeom>
        </p:spPr>
      </p:pic>
      <p:sp>
        <p:nvSpPr>
          <p:cNvPr id="2" name="Title 1">
            <a:extLst>
              <a:ext uri="{FF2B5EF4-FFF2-40B4-BE49-F238E27FC236}">
                <a16:creationId xmlns:a16="http://schemas.microsoft.com/office/drawing/2014/main" id="{F3F91553-E690-4F5F-BE33-1FDF81EE1C19}"/>
              </a:ext>
            </a:extLst>
          </p:cNvPr>
          <p:cNvSpPr>
            <a:spLocks noGrp="1"/>
          </p:cNvSpPr>
          <p:nvPr>
            <p:ph type="title"/>
          </p:nvPr>
        </p:nvSpPr>
        <p:spPr/>
        <p:txBody>
          <a:bodyPr/>
          <a:lstStyle/>
          <a:p>
            <a:r>
              <a:rPr lang="en-US" dirty="0"/>
              <a:t>What are examples of engineering controls for COVID-19?</a:t>
            </a:r>
          </a:p>
        </p:txBody>
      </p:sp>
      <p:sp>
        <p:nvSpPr>
          <p:cNvPr id="3" name="Content Placeholder 2">
            <a:extLst>
              <a:ext uri="{FF2B5EF4-FFF2-40B4-BE49-F238E27FC236}">
                <a16:creationId xmlns:a16="http://schemas.microsoft.com/office/drawing/2014/main" id="{196A52AD-6710-416B-8B52-90DDF34D174C}"/>
              </a:ext>
            </a:extLst>
          </p:cNvPr>
          <p:cNvSpPr>
            <a:spLocks noGrp="1"/>
          </p:cNvSpPr>
          <p:nvPr>
            <p:ph sz="half" idx="1"/>
          </p:nvPr>
        </p:nvSpPr>
        <p:spPr>
          <a:xfrm>
            <a:off x="220716" y="2286000"/>
            <a:ext cx="4503684" cy="3810000"/>
          </a:xfrm>
        </p:spPr>
        <p:txBody>
          <a:bodyPr/>
          <a:lstStyle/>
          <a:p>
            <a:r>
              <a:rPr lang="en-US" dirty="0"/>
              <a:t>Desks or workstations are at least 6 feet apart.</a:t>
            </a:r>
          </a:p>
          <a:p>
            <a:r>
              <a:rPr lang="en-US" dirty="0"/>
              <a:t>Barriers are in place to achieve social distancing.</a:t>
            </a:r>
          </a:p>
          <a:p>
            <a:r>
              <a:rPr lang="en-US" dirty="0"/>
              <a:t>Increased general ventilation.</a:t>
            </a:r>
          </a:p>
          <a:p>
            <a:r>
              <a:rPr lang="en-US" dirty="0"/>
              <a:t>Electronic pre-payment of goods and services.</a:t>
            </a:r>
          </a:p>
          <a:p>
            <a:endParaRPr lang="en-US" dirty="0"/>
          </a:p>
        </p:txBody>
      </p:sp>
      <p:pic>
        <p:nvPicPr>
          <p:cNvPr id="7" name="Content Placeholder 6" descr="sign outside of a store that says AT&amp;T Online Order Curbside Service ">
            <a:extLst>
              <a:ext uri="{FF2B5EF4-FFF2-40B4-BE49-F238E27FC236}">
                <a16:creationId xmlns:a16="http://schemas.microsoft.com/office/drawing/2014/main" id="{0B43137F-0A82-4565-916C-440688CB740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42669" y="2438400"/>
            <a:ext cx="4301331" cy="2853216"/>
          </a:xfrm>
        </p:spPr>
      </p:pic>
      <p:sp>
        <p:nvSpPr>
          <p:cNvPr id="4" name="Slide Number Placeholder 3">
            <a:extLst>
              <a:ext uri="{FF2B5EF4-FFF2-40B4-BE49-F238E27FC236}">
                <a16:creationId xmlns:a16="http://schemas.microsoft.com/office/drawing/2014/main" id="{5DAA945B-A636-43B5-B242-6704271BFEBE}"/>
              </a:ext>
            </a:extLst>
          </p:cNvPr>
          <p:cNvSpPr>
            <a:spLocks noGrp="1"/>
          </p:cNvSpPr>
          <p:nvPr>
            <p:ph type="sldNum" sz="quarter" idx="10"/>
          </p:nvPr>
        </p:nvSpPr>
        <p:spPr/>
        <p:txBody>
          <a:bodyPr/>
          <a:lstStyle/>
          <a:p>
            <a:pPr lvl="0"/>
            <a:fld id="{E4D25CCA-84D6-4E84-B1C7-B334DD86A6AB}" type="slidenum">
              <a:rPr lang="en-US" altLang="en-US" noProof="0" smtClean="0"/>
              <a:pPr lvl="0"/>
              <a:t>14</a:t>
            </a:fld>
            <a:endParaRPr lang="en-US" altLang="en-US" noProof="0" dirty="0"/>
          </a:p>
        </p:txBody>
      </p:sp>
    </p:spTree>
    <p:extLst>
      <p:ext uri="{BB962C8B-B14F-4D97-AF65-F5344CB8AC3E}">
        <p14:creationId xmlns:p14="http://schemas.microsoft.com/office/powerpoint/2010/main" val="64720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F627-127F-41E9-8BA1-B2095D5C9FDE}"/>
              </a:ext>
            </a:extLst>
          </p:cNvPr>
          <p:cNvSpPr>
            <a:spLocks noGrp="1"/>
          </p:cNvSpPr>
          <p:nvPr>
            <p:ph type="title"/>
          </p:nvPr>
        </p:nvSpPr>
        <p:spPr>
          <a:xfrm>
            <a:off x="76200" y="1066800"/>
            <a:ext cx="8686800" cy="914400"/>
          </a:xfrm>
        </p:spPr>
        <p:txBody>
          <a:bodyPr/>
          <a:lstStyle/>
          <a:p>
            <a:r>
              <a:rPr lang="en-US" dirty="0"/>
              <a:t>HVAC System Checklist</a:t>
            </a:r>
          </a:p>
        </p:txBody>
      </p:sp>
      <p:sp>
        <p:nvSpPr>
          <p:cNvPr id="3" name="Content Placeholder 2">
            <a:extLst>
              <a:ext uri="{FF2B5EF4-FFF2-40B4-BE49-F238E27FC236}">
                <a16:creationId xmlns:a16="http://schemas.microsoft.com/office/drawing/2014/main" id="{36899636-6964-4E04-A1B0-D2AD2BD4A6AC}"/>
              </a:ext>
            </a:extLst>
          </p:cNvPr>
          <p:cNvSpPr>
            <a:spLocks noGrp="1"/>
          </p:cNvSpPr>
          <p:nvPr>
            <p:ph sz="half" idx="1"/>
          </p:nvPr>
        </p:nvSpPr>
        <p:spPr>
          <a:xfrm>
            <a:off x="224658" y="1981200"/>
            <a:ext cx="8694684" cy="3810000"/>
          </a:xfrm>
        </p:spPr>
        <p:txBody>
          <a:bodyPr/>
          <a:lstStyle/>
          <a:p>
            <a:r>
              <a:rPr lang="en-US" sz="1800" dirty="0"/>
              <a:t>Ensure all HVAC systems are fully functional, especially those shut down or operating at reduced capacity during the pandemic.</a:t>
            </a:r>
          </a:p>
          <a:p>
            <a:pPr marL="0" indent="0">
              <a:buNone/>
            </a:pPr>
            <a:endParaRPr lang="en-US" sz="1800" dirty="0"/>
          </a:p>
          <a:p>
            <a:r>
              <a:rPr lang="en-US" sz="1800" dirty="0"/>
              <a:t>Remove or redirect personal fans to prevent blowing air from one worker to another.</a:t>
            </a:r>
          </a:p>
          <a:p>
            <a:pPr marL="0" indent="0">
              <a:buNone/>
            </a:pPr>
            <a:endParaRPr lang="en-US" sz="1800" dirty="0"/>
          </a:p>
          <a:p>
            <a:r>
              <a:rPr lang="en-US" sz="1800" dirty="0"/>
              <a:t>Use HVAC system filters with a Minimum Efficiency Reporting Value (MERV) rating of 13 or higher, where feasible.</a:t>
            </a:r>
          </a:p>
          <a:p>
            <a:endParaRPr lang="en-US" sz="1800" dirty="0"/>
          </a:p>
          <a:p>
            <a:r>
              <a:rPr lang="en-US" sz="1800" dirty="0"/>
              <a:t>Increase the HVAC system’s outdoor air intake. Open windows or other sources of fresh air where possible.</a:t>
            </a:r>
          </a:p>
          <a:p>
            <a:endParaRPr lang="en-US" sz="1800" dirty="0"/>
          </a:p>
          <a:p>
            <a:r>
              <a:rPr lang="en-US" sz="1800" dirty="0"/>
              <a:t>Be sure exhaust air is not pulled back into the building from HVAC air intakes or open windows.</a:t>
            </a:r>
          </a:p>
        </p:txBody>
      </p:sp>
      <p:sp>
        <p:nvSpPr>
          <p:cNvPr id="5" name="Slide Number Placeholder 4">
            <a:extLst>
              <a:ext uri="{FF2B5EF4-FFF2-40B4-BE49-F238E27FC236}">
                <a16:creationId xmlns:a16="http://schemas.microsoft.com/office/drawing/2014/main" id="{5EE1BD50-E669-400D-81D0-01F722D1155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4431DD-724F-4159-B395-C12D4FF15CA8}"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5741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9EB38-54AE-4A3A-94AB-65219ED56912}"/>
              </a:ext>
            </a:extLst>
          </p:cNvPr>
          <p:cNvPicPr>
            <a:picLocks noChangeAspect="1"/>
          </p:cNvPicPr>
          <p:nvPr/>
        </p:nvPicPr>
        <p:blipFill>
          <a:blip r:embed="rId2"/>
          <a:stretch>
            <a:fillRect/>
          </a:stretch>
        </p:blipFill>
        <p:spPr>
          <a:xfrm>
            <a:off x="8534400" y="6388717"/>
            <a:ext cx="457200" cy="458397"/>
          </a:xfrm>
          <a:prstGeom prst="rect">
            <a:avLst/>
          </a:prstGeom>
        </p:spPr>
      </p:pic>
      <p:sp>
        <p:nvSpPr>
          <p:cNvPr id="2" name="Title 1">
            <a:extLst>
              <a:ext uri="{FF2B5EF4-FFF2-40B4-BE49-F238E27FC236}">
                <a16:creationId xmlns:a16="http://schemas.microsoft.com/office/drawing/2014/main" id="{6C66F627-127F-41E9-8BA1-B2095D5C9FDE}"/>
              </a:ext>
            </a:extLst>
          </p:cNvPr>
          <p:cNvSpPr>
            <a:spLocks noGrp="1"/>
          </p:cNvSpPr>
          <p:nvPr>
            <p:ph type="title"/>
          </p:nvPr>
        </p:nvSpPr>
        <p:spPr>
          <a:xfrm>
            <a:off x="76200" y="1181100"/>
            <a:ext cx="8686800" cy="914400"/>
          </a:xfrm>
        </p:spPr>
        <p:txBody>
          <a:bodyPr/>
          <a:lstStyle/>
          <a:p>
            <a:r>
              <a:rPr lang="en-US" dirty="0"/>
              <a:t>HVAC System Checklist</a:t>
            </a:r>
          </a:p>
        </p:txBody>
      </p:sp>
      <p:sp>
        <p:nvSpPr>
          <p:cNvPr id="3" name="Content Placeholder 2">
            <a:extLst>
              <a:ext uri="{FF2B5EF4-FFF2-40B4-BE49-F238E27FC236}">
                <a16:creationId xmlns:a16="http://schemas.microsoft.com/office/drawing/2014/main" id="{36899636-6964-4E04-A1B0-D2AD2BD4A6AC}"/>
              </a:ext>
            </a:extLst>
          </p:cNvPr>
          <p:cNvSpPr>
            <a:spLocks noGrp="1"/>
          </p:cNvSpPr>
          <p:nvPr>
            <p:ph sz="half" idx="1"/>
          </p:nvPr>
        </p:nvSpPr>
        <p:spPr>
          <a:xfrm>
            <a:off x="220716" y="2286000"/>
            <a:ext cx="8694684" cy="3810000"/>
          </a:xfrm>
        </p:spPr>
        <p:txBody>
          <a:bodyPr/>
          <a:lstStyle/>
          <a:p>
            <a:r>
              <a:rPr lang="en-US" sz="1800" dirty="0"/>
              <a:t>Consider using portable high-efficiency particulate air (HEPA) fan/filtration systems to increase clean air, especially in higher-risk areas.</a:t>
            </a:r>
          </a:p>
          <a:p>
            <a:pPr marL="0" indent="0">
              <a:buNone/>
            </a:pPr>
            <a:endParaRPr lang="en-US" sz="1800" dirty="0"/>
          </a:p>
          <a:p>
            <a:r>
              <a:rPr lang="en-US" sz="1800" dirty="0"/>
              <a:t>When changing filters, wear appropriate personal protective equipment. ASHRAE recommends N95 respirators, eye protection (safety glasses, goggles, or face shields), and disposable gloves.</a:t>
            </a:r>
          </a:p>
          <a:p>
            <a:pPr marL="0" indent="0">
              <a:buNone/>
            </a:pPr>
            <a:endParaRPr lang="en-US" sz="1800" dirty="0"/>
          </a:p>
          <a:p>
            <a:r>
              <a:rPr lang="en-US" sz="1800" dirty="0"/>
              <a:t>Make sure exhaust fans in restrooms are fully functional, operating at maximum capacity, and are set to remain on.</a:t>
            </a:r>
          </a:p>
        </p:txBody>
      </p:sp>
      <p:sp>
        <p:nvSpPr>
          <p:cNvPr id="5" name="Slide Number Placeholder 4">
            <a:extLst>
              <a:ext uri="{FF2B5EF4-FFF2-40B4-BE49-F238E27FC236}">
                <a16:creationId xmlns:a16="http://schemas.microsoft.com/office/drawing/2014/main" id="{5EE1BD50-E669-400D-81D0-01F722D1155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4431DD-724F-4159-B395-C12D4FF15CA8}"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99068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57FB151-2FE2-4F04-A04A-8BC7C65E7FA2}"/>
              </a:ext>
            </a:extLst>
          </p:cNvPr>
          <p:cNvSpPr>
            <a:spLocks noGrp="1"/>
          </p:cNvSpPr>
          <p:nvPr>
            <p:ph type="title"/>
          </p:nvPr>
        </p:nvSpPr>
        <p:spPr/>
        <p:txBody>
          <a:bodyPr/>
          <a:lstStyle/>
          <a:p>
            <a:r>
              <a:rPr lang="en-US" altLang="en-US" dirty="0"/>
              <a:t>Administrative controls to reduce exposure</a:t>
            </a:r>
          </a:p>
        </p:txBody>
      </p:sp>
      <p:sp>
        <p:nvSpPr>
          <p:cNvPr id="3" name="Content Placeholder 2">
            <a:extLst>
              <a:ext uri="{FF2B5EF4-FFF2-40B4-BE49-F238E27FC236}">
                <a16:creationId xmlns:a16="http://schemas.microsoft.com/office/drawing/2014/main" id="{3AB2AC4F-C072-492A-8BF0-047F8FB5179B}"/>
              </a:ext>
            </a:extLst>
          </p:cNvPr>
          <p:cNvSpPr>
            <a:spLocks noGrp="1"/>
          </p:cNvSpPr>
          <p:nvPr>
            <p:ph sz="half" idx="1"/>
          </p:nvPr>
        </p:nvSpPr>
        <p:spPr/>
        <p:txBody>
          <a:bodyPr/>
          <a:lstStyle/>
          <a:p>
            <a:r>
              <a:rPr lang="en-US" altLang="en-US" sz="2200" dirty="0"/>
              <a:t>Written exposure control program.</a:t>
            </a:r>
          </a:p>
          <a:p>
            <a:r>
              <a:rPr lang="en-US" altLang="en-US" sz="2200" dirty="0"/>
              <a:t>The number of customers allowed entrance is limited.</a:t>
            </a:r>
          </a:p>
          <a:p>
            <a:r>
              <a:rPr lang="en-US" altLang="en-US" sz="2200" dirty="0"/>
              <a:t>Change hours of operation.</a:t>
            </a:r>
          </a:p>
          <a:p>
            <a:r>
              <a:rPr lang="en-US" altLang="en-US" sz="2200" dirty="0"/>
              <a:t>Switch to take out/delivery only.</a:t>
            </a:r>
          </a:p>
          <a:p>
            <a:r>
              <a:rPr lang="en-US" altLang="en-US" sz="2200" dirty="0"/>
              <a:t>Discontinue non-essential travel.</a:t>
            </a:r>
          </a:p>
          <a:p>
            <a:endParaRPr lang="en-US" altLang="en-US" sz="2200" dirty="0"/>
          </a:p>
          <a:p>
            <a:endParaRPr lang="en-US" sz="2200" dirty="0"/>
          </a:p>
          <a:p>
            <a:endParaRPr lang="en-US" sz="2200" dirty="0"/>
          </a:p>
        </p:txBody>
      </p:sp>
      <p:sp>
        <p:nvSpPr>
          <p:cNvPr id="84995" name="Content Placeholder 3">
            <a:extLst>
              <a:ext uri="{FF2B5EF4-FFF2-40B4-BE49-F238E27FC236}">
                <a16:creationId xmlns:a16="http://schemas.microsoft.com/office/drawing/2014/main" id="{C2133905-F85E-4297-B9E4-A817BE6F21AA}"/>
              </a:ext>
            </a:extLst>
          </p:cNvPr>
          <p:cNvSpPr>
            <a:spLocks noGrp="1"/>
          </p:cNvSpPr>
          <p:nvPr>
            <p:ph sz="half" idx="2"/>
          </p:nvPr>
        </p:nvSpPr>
        <p:spPr/>
        <p:txBody>
          <a:bodyPr/>
          <a:lstStyle/>
          <a:p>
            <a:r>
              <a:rPr lang="en-US" altLang="en-US" sz="2200" dirty="0"/>
              <a:t>Limiting the number of staff present for high potential exposure tasks.</a:t>
            </a:r>
          </a:p>
          <a:p>
            <a:r>
              <a:rPr lang="en-US" altLang="en-US" sz="2200" dirty="0"/>
              <a:t>Training.</a:t>
            </a:r>
          </a:p>
          <a:p>
            <a:endParaRPr lang="en-US" altLang="en-US" sz="2200" dirty="0"/>
          </a:p>
          <a:p>
            <a:endParaRPr lang="en-US" altLang="en-US" sz="2200" dirty="0"/>
          </a:p>
        </p:txBody>
      </p:sp>
      <p:sp>
        <p:nvSpPr>
          <p:cNvPr id="2" name="Slide Number Placeholder 1">
            <a:extLst>
              <a:ext uri="{FF2B5EF4-FFF2-40B4-BE49-F238E27FC236}">
                <a16:creationId xmlns:a16="http://schemas.microsoft.com/office/drawing/2014/main" id="{FD6F7594-7D60-4DAD-8798-D1B242217576}"/>
              </a:ext>
            </a:extLst>
          </p:cNvPr>
          <p:cNvSpPr>
            <a:spLocks noGrp="1"/>
          </p:cNvSpPr>
          <p:nvPr>
            <p:ph type="sldNum" sz="quarter" idx="10"/>
          </p:nvPr>
        </p:nvSpPr>
        <p:spPr/>
        <p:txBody>
          <a:bodyPr/>
          <a:lstStyle/>
          <a:p>
            <a:fld id="{644431DD-724F-4159-B395-C12D4FF15CA8}" type="slidenum">
              <a:rPr lang="en-US" altLang="en-US" smtClean="0"/>
              <a:pPr/>
              <a:t>17</a:t>
            </a:fld>
            <a:endParaRPr lang="en-US" altLang="en-US" dirty="0"/>
          </a:p>
        </p:txBody>
      </p:sp>
      <p:pic>
        <p:nvPicPr>
          <p:cNvPr id="5" name="Picture 4" descr="Sign outside of a store that says: &quot;For the health and wellbeing of all individuals, please maintain a safe distance from one another while shopping and wiating in line. &quot;">
            <a:extLst>
              <a:ext uri="{FF2B5EF4-FFF2-40B4-BE49-F238E27FC236}">
                <a16:creationId xmlns:a16="http://schemas.microsoft.com/office/drawing/2014/main" id="{9E719A40-6FAC-4CA7-A1FB-3F78DFABDB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1" t="18889" r="16666" b="26297"/>
          <a:stretch/>
        </p:blipFill>
        <p:spPr>
          <a:xfrm rot="5400000">
            <a:off x="4610213" y="4209187"/>
            <a:ext cx="2991600" cy="2306026"/>
          </a:xfrm>
          <a:prstGeom prst="rect">
            <a:avLst/>
          </a:prstGeom>
        </p:spPr>
      </p:pic>
    </p:spTree>
    <p:extLst>
      <p:ext uri="{BB962C8B-B14F-4D97-AF65-F5344CB8AC3E}">
        <p14:creationId xmlns:p14="http://schemas.microsoft.com/office/powerpoint/2010/main" val="32293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3E10-8B01-4B5B-AE1E-5033583219AF}"/>
              </a:ext>
            </a:extLst>
          </p:cNvPr>
          <p:cNvSpPr>
            <a:spLocks noGrp="1"/>
          </p:cNvSpPr>
          <p:nvPr>
            <p:ph type="title"/>
          </p:nvPr>
        </p:nvSpPr>
        <p:spPr/>
        <p:txBody>
          <a:bodyPr/>
          <a:lstStyle/>
          <a:p>
            <a:r>
              <a:rPr lang="en-US" dirty="0"/>
              <a:t>Additional administrative controls</a:t>
            </a:r>
          </a:p>
        </p:txBody>
      </p:sp>
      <p:sp>
        <p:nvSpPr>
          <p:cNvPr id="3" name="Content Placeholder 2">
            <a:extLst>
              <a:ext uri="{FF2B5EF4-FFF2-40B4-BE49-F238E27FC236}">
                <a16:creationId xmlns:a16="http://schemas.microsoft.com/office/drawing/2014/main" id="{4516A549-B2CC-48FC-BBE8-6228AC766998}"/>
              </a:ext>
            </a:extLst>
          </p:cNvPr>
          <p:cNvSpPr>
            <a:spLocks noGrp="1"/>
          </p:cNvSpPr>
          <p:nvPr>
            <p:ph sz="half" idx="1"/>
          </p:nvPr>
        </p:nvSpPr>
        <p:spPr>
          <a:xfrm>
            <a:off x="354724" y="5720255"/>
            <a:ext cx="8789276" cy="1143000"/>
          </a:xfrm>
        </p:spPr>
        <p:txBody>
          <a:bodyPr/>
          <a:lstStyle/>
          <a:p>
            <a:pPr marL="0" indent="0" algn="ctr">
              <a:buNone/>
            </a:pPr>
            <a:r>
              <a:rPr lang="en-US" sz="2400" dirty="0"/>
              <a:t>Soft barriers include use of tables, ropes, signs, and floor markings to maintain social distancing.</a:t>
            </a:r>
          </a:p>
        </p:txBody>
      </p:sp>
      <p:pic>
        <p:nvPicPr>
          <p:cNvPr id="9" name="Content Placeholder 8" descr="Sign showing some visitor precautions during COVID-19 outbreak that include following visiting hours, must wash hands, limit visitors">
            <a:extLst>
              <a:ext uri="{FF2B5EF4-FFF2-40B4-BE49-F238E27FC236}">
                <a16:creationId xmlns:a16="http://schemas.microsoft.com/office/drawing/2014/main" id="{F370792D-D420-4F97-9F80-7F6E18F520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01616" y="2057400"/>
            <a:ext cx="6740768" cy="3505200"/>
          </a:xfrm>
          <a:ln w="19050">
            <a:solidFill>
              <a:schemeClr val="tx1"/>
            </a:solidFill>
          </a:ln>
        </p:spPr>
      </p:pic>
      <p:sp>
        <p:nvSpPr>
          <p:cNvPr id="4" name="Slide Number Placeholder 3">
            <a:extLst>
              <a:ext uri="{FF2B5EF4-FFF2-40B4-BE49-F238E27FC236}">
                <a16:creationId xmlns:a16="http://schemas.microsoft.com/office/drawing/2014/main" id="{DE5EEE82-4468-4894-A64F-C5938493DF1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4431DD-724F-4159-B395-C12D4FF15CA8}"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702214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368829-0A09-447F-AEBB-3E1C1EEDF63C}"/>
              </a:ext>
            </a:extLst>
          </p:cNvPr>
          <p:cNvPicPr>
            <a:picLocks noChangeAspect="1"/>
          </p:cNvPicPr>
          <p:nvPr/>
        </p:nvPicPr>
        <p:blipFill>
          <a:blip r:embed="rId3"/>
          <a:stretch>
            <a:fillRect/>
          </a:stretch>
        </p:blipFill>
        <p:spPr>
          <a:xfrm>
            <a:off x="8534400" y="6388717"/>
            <a:ext cx="457200" cy="458397"/>
          </a:xfrm>
          <a:prstGeom prst="rect">
            <a:avLst/>
          </a:prstGeom>
        </p:spPr>
      </p:pic>
      <p:sp>
        <p:nvSpPr>
          <p:cNvPr id="87042" name="Title 1">
            <a:extLst>
              <a:ext uri="{FF2B5EF4-FFF2-40B4-BE49-F238E27FC236}">
                <a16:creationId xmlns:a16="http://schemas.microsoft.com/office/drawing/2014/main" id="{1C794BA2-C59E-4016-82C0-0726FBC41C45}"/>
              </a:ext>
            </a:extLst>
          </p:cNvPr>
          <p:cNvSpPr>
            <a:spLocks noGrp="1"/>
          </p:cNvSpPr>
          <p:nvPr>
            <p:ph type="title"/>
          </p:nvPr>
        </p:nvSpPr>
        <p:spPr/>
        <p:txBody>
          <a:bodyPr/>
          <a:lstStyle/>
          <a:p>
            <a:r>
              <a:rPr lang="en-US" altLang="en-US" dirty="0"/>
              <a:t>Adjust employer policies to reduce exposures</a:t>
            </a:r>
          </a:p>
        </p:txBody>
      </p:sp>
      <p:sp>
        <p:nvSpPr>
          <p:cNvPr id="87043" name="Content Placeholder 2">
            <a:extLst>
              <a:ext uri="{FF2B5EF4-FFF2-40B4-BE49-F238E27FC236}">
                <a16:creationId xmlns:a16="http://schemas.microsoft.com/office/drawing/2014/main" id="{B3E475F8-6E62-4C7E-AD61-CA485804E4DA}"/>
              </a:ext>
            </a:extLst>
          </p:cNvPr>
          <p:cNvSpPr>
            <a:spLocks noGrp="1"/>
          </p:cNvSpPr>
          <p:nvPr>
            <p:ph sz="half" idx="1"/>
          </p:nvPr>
        </p:nvSpPr>
        <p:spPr>
          <a:xfrm>
            <a:off x="220716" y="2286000"/>
            <a:ext cx="5570484" cy="3810000"/>
          </a:xfrm>
        </p:spPr>
        <p:txBody>
          <a:bodyPr/>
          <a:lstStyle/>
          <a:p>
            <a:r>
              <a:rPr lang="en-US" altLang="en-US" dirty="0"/>
              <a:t>Use temperature/symptom checks before coming to work.</a:t>
            </a:r>
          </a:p>
          <a:p>
            <a:r>
              <a:rPr lang="en-US" altLang="en-US" dirty="0"/>
              <a:t>Use email, phone, teleconferences instead of face-to-face contact. </a:t>
            </a:r>
          </a:p>
          <a:p>
            <a:endParaRPr lang="en-US" altLang="en-US" dirty="0"/>
          </a:p>
          <a:p>
            <a:endParaRPr lang="en-US" altLang="en-US" dirty="0"/>
          </a:p>
        </p:txBody>
      </p:sp>
      <p:sp>
        <p:nvSpPr>
          <p:cNvPr id="2" name="Slide Number Placeholder 1">
            <a:extLst>
              <a:ext uri="{FF2B5EF4-FFF2-40B4-BE49-F238E27FC236}">
                <a16:creationId xmlns:a16="http://schemas.microsoft.com/office/drawing/2014/main" id="{2B106873-DB41-4816-899E-68A74EC4A62F}"/>
              </a:ext>
            </a:extLst>
          </p:cNvPr>
          <p:cNvSpPr>
            <a:spLocks noGrp="1"/>
          </p:cNvSpPr>
          <p:nvPr>
            <p:ph type="sldNum" sz="quarter" idx="10"/>
          </p:nvPr>
        </p:nvSpPr>
        <p:spPr/>
        <p:txBody>
          <a:bodyPr/>
          <a:lstStyle/>
          <a:p>
            <a:fld id="{644431DD-724F-4159-B395-C12D4FF15CA8}" type="slidenum">
              <a:rPr lang="en-US" altLang="en-US" smtClean="0"/>
              <a:pPr/>
              <a:t>19</a:t>
            </a:fld>
            <a:endParaRPr lang="en-US" altLang="en-US" dirty="0"/>
          </a:p>
        </p:txBody>
      </p:sp>
      <p:pic>
        <p:nvPicPr>
          <p:cNvPr id="5" name="Picture 4">
            <a:extLst>
              <a:ext uri="{FF2B5EF4-FFF2-40B4-BE49-F238E27FC236}">
                <a16:creationId xmlns:a16="http://schemas.microsoft.com/office/drawing/2014/main" id="{80603FDF-BC87-402F-BD80-42C8C6EA3446}"/>
              </a:ext>
            </a:extLst>
          </p:cNvPr>
          <p:cNvPicPr>
            <a:picLocks noChangeAspect="1"/>
          </p:cNvPicPr>
          <p:nvPr/>
        </p:nvPicPr>
        <p:blipFill>
          <a:blip r:embed="rId4"/>
          <a:stretch>
            <a:fillRect/>
          </a:stretch>
        </p:blipFill>
        <p:spPr>
          <a:xfrm>
            <a:off x="5882648" y="2286000"/>
            <a:ext cx="3054361" cy="2664183"/>
          </a:xfrm>
          <a:prstGeom prst="rect">
            <a:avLst/>
          </a:prstGeom>
        </p:spPr>
      </p:pic>
    </p:spTree>
    <p:extLst>
      <p:ext uri="{BB962C8B-B14F-4D97-AF65-F5344CB8AC3E}">
        <p14:creationId xmlns:p14="http://schemas.microsoft.com/office/powerpoint/2010/main" val="304146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4BF4A50-DD50-44E1-BAA4-6944760AFD44}"/>
              </a:ext>
            </a:extLst>
          </p:cNvPr>
          <p:cNvSpPr>
            <a:spLocks noGrp="1"/>
          </p:cNvSpPr>
          <p:nvPr>
            <p:ph type="title"/>
          </p:nvPr>
        </p:nvSpPr>
        <p:spPr>
          <a:xfrm>
            <a:off x="334617" y="959632"/>
            <a:ext cx="7696200" cy="1143000"/>
          </a:xfrm>
        </p:spPr>
        <p:txBody>
          <a:bodyPr/>
          <a:lstStyle/>
          <a:p>
            <a:r>
              <a:rPr lang="en-US" altLang="en-US" dirty="0">
                <a:ea typeface="ＭＳ Ｐゴシック" panose="020B0600070205080204" pitchFamily="34" charset="-128"/>
              </a:rPr>
              <a:t>Transmission</a:t>
            </a:r>
          </a:p>
        </p:txBody>
      </p:sp>
      <p:pic>
        <p:nvPicPr>
          <p:cNvPr id="31748" name="Content Placeholder 5" descr="Man sneezing and the spray of his sneeze">
            <a:extLst>
              <a:ext uri="{FF2B5EF4-FFF2-40B4-BE49-F238E27FC236}">
                <a16:creationId xmlns:a16="http://schemas.microsoft.com/office/drawing/2014/main" id="{A9A29DB1-7267-4938-A0F1-B45BBDC8DDF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32" t="15143" b="18190"/>
          <a:stretch/>
        </p:blipFill>
        <p:spPr>
          <a:xfrm>
            <a:off x="457200" y="3657600"/>
            <a:ext cx="3867150" cy="2743200"/>
          </a:xfrm>
        </p:spPr>
      </p:pic>
      <p:sp>
        <p:nvSpPr>
          <p:cNvPr id="31747" name="Content Placeholder 10">
            <a:extLst>
              <a:ext uri="{FF2B5EF4-FFF2-40B4-BE49-F238E27FC236}">
                <a16:creationId xmlns:a16="http://schemas.microsoft.com/office/drawing/2014/main" id="{72ABC0CA-EE15-4933-AB67-6D11BD9631E0}"/>
              </a:ext>
            </a:extLst>
          </p:cNvPr>
          <p:cNvSpPr>
            <a:spLocks noGrp="1"/>
          </p:cNvSpPr>
          <p:nvPr>
            <p:ph sz="half" idx="2"/>
          </p:nvPr>
        </p:nvSpPr>
        <p:spPr>
          <a:xfrm>
            <a:off x="4656906" y="1752600"/>
            <a:ext cx="4220817" cy="3962400"/>
          </a:xfrm>
        </p:spPr>
        <p:txBody>
          <a:bodyPr/>
          <a:lstStyle/>
          <a:p>
            <a:r>
              <a:rPr lang="en-US" altLang="en-US" sz="2200" b="1" u="sng" dirty="0">
                <a:ea typeface="ＭＳ Ｐゴシック" panose="020B0600070205080204" pitchFamily="34" charset="-128"/>
              </a:rPr>
              <a:t>Droplet</a:t>
            </a:r>
            <a:r>
              <a:rPr lang="en-US" altLang="en-US" sz="2200" dirty="0">
                <a:ea typeface="ＭＳ Ｐゴシック" panose="020B0600070205080204" pitchFamily="34" charset="-128"/>
              </a:rPr>
              <a:t> - respiratory secretions from coughing or sneezing landing on mucosal surfaces (nose, mouth, and eyes).</a:t>
            </a:r>
          </a:p>
          <a:p>
            <a:r>
              <a:rPr lang="en-US" altLang="en-US" sz="2200" b="1" u="sng" dirty="0">
                <a:ea typeface="ＭＳ Ｐゴシック" panose="020B0600070205080204" pitchFamily="34" charset="-128"/>
              </a:rPr>
              <a:t>Aerosol</a:t>
            </a:r>
            <a:r>
              <a:rPr lang="en-US" altLang="en-US" sz="2200" b="1" dirty="0">
                <a:ea typeface="ＭＳ Ｐゴシック" panose="020B0600070205080204" pitchFamily="34" charset="-128"/>
              </a:rPr>
              <a:t> - </a:t>
            </a:r>
            <a:r>
              <a:rPr lang="en-US" altLang="en-US" sz="2200" dirty="0">
                <a:ea typeface="ＭＳ Ｐゴシック" panose="020B0600070205080204" pitchFamily="34" charset="-128"/>
              </a:rPr>
              <a:t>a solid particle or liquid droplet suspended in air.</a:t>
            </a:r>
          </a:p>
          <a:p>
            <a:r>
              <a:rPr lang="en-US" altLang="en-US" sz="2200" b="1" u="sng" dirty="0">
                <a:ea typeface="ＭＳ Ｐゴシック" panose="020B0600070205080204" pitchFamily="34" charset="-128"/>
              </a:rPr>
              <a:t>Contact</a:t>
            </a:r>
            <a:r>
              <a:rPr lang="en-US" altLang="en-US" sz="2200" dirty="0">
                <a:ea typeface="ＭＳ Ｐゴシック" panose="020B0600070205080204" pitchFamily="34" charset="-128"/>
              </a:rPr>
              <a:t> -Touching something with SARS CoV-2 virus on it and then touching mouth, nose or eyes.</a:t>
            </a:r>
          </a:p>
          <a:p>
            <a:r>
              <a:rPr lang="en-US" altLang="en-US" sz="2200" b="1" u="sng" dirty="0">
                <a:ea typeface="ＭＳ Ｐゴシック" panose="020B0600070205080204" pitchFamily="34" charset="-128"/>
              </a:rPr>
              <a:t>Other possible routes</a:t>
            </a:r>
            <a:r>
              <a:rPr lang="en-US" altLang="en-US" sz="2200" dirty="0">
                <a:ea typeface="ＭＳ Ｐゴシック" panose="020B0600070205080204" pitchFamily="34" charset="-128"/>
              </a:rPr>
              <a:t>: Through fecal matter.</a:t>
            </a:r>
          </a:p>
        </p:txBody>
      </p:sp>
      <p:sp>
        <p:nvSpPr>
          <p:cNvPr id="2" name="Slide Number Placeholder 1">
            <a:extLst>
              <a:ext uri="{FF2B5EF4-FFF2-40B4-BE49-F238E27FC236}">
                <a16:creationId xmlns:a16="http://schemas.microsoft.com/office/drawing/2014/main" id="{CF1657DA-3C09-40C3-BEBE-143CEAE31B5A}"/>
              </a:ext>
            </a:extLst>
          </p:cNvPr>
          <p:cNvSpPr>
            <a:spLocks noGrp="1"/>
          </p:cNvSpPr>
          <p:nvPr>
            <p:ph type="sldNum" sz="quarter" idx="10"/>
          </p:nvPr>
        </p:nvSpPr>
        <p:spPr/>
        <p:txBody>
          <a:bodyPr/>
          <a:lstStyle/>
          <a:p>
            <a:fld id="{644431DD-724F-4159-B395-C12D4FF15CA8}" type="slidenum">
              <a:rPr lang="en-US" altLang="en-US" smtClean="0"/>
              <a:pPr/>
              <a:t>2</a:t>
            </a:fld>
            <a:endParaRPr lang="en-US" altLang="en-US" dirty="0"/>
          </a:p>
        </p:txBody>
      </p:sp>
      <p:sp>
        <p:nvSpPr>
          <p:cNvPr id="3" name="TextBox 2">
            <a:extLst>
              <a:ext uri="{FF2B5EF4-FFF2-40B4-BE49-F238E27FC236}">
                <a16:creationId xmlns:a16="http://schemas.microsoft.com/office/drawing/2014/main" id="{E7B26333-4D17-469A-92F5-7359F886ACC1}"/>
              </a:ext>
            </a:extLst>
          </p:cNvPr>
          <p:cNvSpPr txBox="1"/>
          <p:nvPr/>
        </p:nvSpPr>
        <p:spPr>
          <a:xfrm>
            <a:off x="347556" y="1752600"/>
            <a:ext cx="4029895" cy="1938992"/>
          </a:xfrm>
          <a:prstGeom prst="rect">
            <a:avLst/>
          </a:prstGeom>
          <a:noFill/>
        </p:spPr>
        <p:txBody>
          <a:bodyPr wrap="square" rtlCol="0">
            <a:spAutoFit/>
          </a:bodyPr>
          <a:lstStyle/>
          <a:p>
            <a:pPr>
              <a:buNone/>
            </a:pPr>
            <a:r>
              <a:rPr lang="en-US" altLang="en-US" sz="2400" dirty="0"/>
              <a:t>COVID-19 is spread from person to person mainly through coughing, sneezing, and possibly talking, and breathing. </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6">
            <a:extLst>
              <a:ext uri="{FF2B5EF4-FFF2-40B4-BE49-F238E27FC236}">
                <a16:creationId xmlns:a16="http://schemas.microsoft.com/office/drawing/2014/main" id="{7DF97389-73E2-438C-8870-6F7E7CF67AB3}"/>
              </a:ext>
            </a:extLst>
          </p:cNvPr>
          <p:cNvSpPr>
            <a:spLocks noGrp="1"/>
          </p:cNvSpPr>
          <p:nvPr>
            <p:ph type="title"/>
          </p:nvPr>
        </p:nvSpPr>
        <p:spPr/>
        <p:txBody>
          <a:bodyPr/>
          <a:lstStyle/>
          <a:p>
            <a:r>
              <a:rPr lang="en-US" altLang="en-US" dirty="0"/>
              <a:t>Respirators</a:t>
            </a:r>
          </a:p>
        </p:txBody>
      </p:sp>
      <p:pic>
        <p:nvPicPr>
          <p:cNvPr id="93188" name="Content Placeholder 8" descr="Person wearing surgical mask">
            <a:extLst>
              <a:ext uri="{FF2B5EF4-FFF2-40B4-BE49-F238E27FC236}">
                <a16:creationId xmlns:a16="http://schemas.microsoft.com/office/drawing/2014/main" id="{1E90B167-1438-4682-B959-71EB676F4BCE}"/>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45000"/>
                    </a14:imgEffect>
                    <a14:imgEffect>
                      <a14:colorTemperature colorTemp="5300"/>
                    </a14:imgEffect>
                    <a14:imgEffect>
                      <a14:saturation sat="132000"/>
                    </a14:imgEffect>
                    <a14:imgEffect>
                      <a14:brightnessContrast bright="18000"/>
                    </a14:imgEffect>
                  </a14:imgLayer>
                </a14:imgProps>
              </a:ext>
              <a:ext uri="{28A0092B-C50C-407E-A947-70E740481C1C}">
                <a14:useLocalDpi xmlns:a14="http://schemas.microsoft.com/office/drawing/2010/main" val="0"/>
              </a:ext>
            </a:extLst>
          </a:blip>
          <a:srcRect l="14104" r="14000"/>
          <a:stretch/>
        </p:blipFill>
        <p:spPr>
          <a:xfrm>
            <a:off x="5758427" y="1981199"/>
            <a:ext cx="3047998" cy="4239466"/>
          </a:xfrm>
        </p:spPr>
      </p:pic>
      <p:sp>
        <p:nvSpPr>
          <p:cNvPr id="3" name="Slide Number Placeholder 2">
            <a:extLst>
              <a:ext uri="{FF2B5EF4-FFF2-40B4-BE49-F238E27FC236}">
                <a16:creationId xmlns:a16="http://schemas.microsoft.com/office/drawing/2014/main" id="{73377E10-5A4F-4CE8-98AE-DAAFCEE9A0CF}"/>
              </a:ext>
            </a:extLst>
          </p:cNvPr>
          <p:cNvSpPr>
            <a:spLocks noGrp="1"/>
          </p:cNvSpPr>
          <p:nvPr>
            <p:ph type="sldNum" sz="quarter" idx="10"/>
          </p:nvPr>
        </p:nvSpPr>
        <p:spPr/>
        <p:txBody>
          <a:bodyPr/>
          <a:lstStyle/>
          <a:p>
            <a:fld id="{644431DD-724F-4159-B395-C12D4FF15CA8}" type="slidenum">
              <a:rPr lang="en-US" altLang="en-US" smtClean="0"/>
              <a:pPr/>
              <a:t>20</a:t>
            </a:fld>
            <a:endParaRPr lang="en-US" altLang="en-US" dirty="0"/>
          </a:p>
        </p:txBody>
      </p:sp>
      <p:sp>
        <p:nvSpPr>
          <p:cNvPr id="93187" name="TextBox 17">
            <a:extLst>
              <a:ext uri="{FF2B5EF4-FFF2-40B4-BE49-F238E27FC236}">
                <a16:creationId xmlns:a16="http://schemas.microsoft.com/office/drawing/2014/main" id="{9AAE5A0C-FFA7-47CA-9472-D2AE74402C1F}"/>
              </a:ext>
            </a:extLst>
          </p:cNvPr>
          <p:cNvSpPr txBox="1">
            <a:spLocks noChangeArrowheads="1"/>
          </p:cNvSpPr>
          <p:nvPr/>
        </p:nvSpPr>
        <p:spPr bwMode="auto">
          <a:xfrm>
            <a:off x="304801" y="3366194"/>
            <a:ext cx="396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buNone/>
            </a:pPr>
            <a:r>
              <a:rPr lang="en-US" altLang="en-US" sz="2000" baseline="0" dirty="0"/>
              <a:t>An N95 respirator is the minimum level of protection to prevent inhaling coronavirus.</a:t>
            </a:r>
            <a:endParaRPr lang="en-US" altLang="en-US" sz="2000" dirty="0"/>
          </a:p>
        </p:txBody>
      </p:sp>
      <p:sp>
        <p:nvSpPr>
          <p:cNvPr id="2" name="TextBox 1">
            <a:extLst>
              <a:ext uri="{FF2B5EF4-FFF2-40B4-BE49-F238E27FC236}">
                <a16:creationId xmlns:a16="http://schemas.microsoft.com/office/drawing/2014/main" id="{CE2EB516-6BE0-4ED3-AE8A-BD8FE21305AC}"/>
              </a:ext>
            </a:extLst>
          </p:cNvPr>
          <p:cNvSpPr txBox="1"/>
          <p:nvPr/>
        </p:nvSpPr>
        <p:spPr>
          <a:xfrm>
            <a:off x="304801" y="1981199"/>
            <a:ext cx="5715000" cy="1384995"/>
          </a:xfrm>
          <a:prstGeom prst="rect">
            <a:avLst/>
          </a:prstGeom>
          <a:noFill/>
        </p:spPr>
        <p:txBody>
          <a:bodyPr wrap="square" rtlCol="0">
            <a:spAutoFit/>
          </a:bodyPr>
          <a:lstStyle/>
          <a:p>
            <a:pPr>
              <a:buNone/>
            </a:pPr>
            <a:r>
              <a:rPr lang="en-US" altLang="en-US" sz="2800" baseline="0" dirty="0"/>
              <a:t>Respirators are needed when there is a potential for aerosol transmission.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507" y="2049064"/>
            <a:ext cx="4255860" cy="3523058"/>
          </a:xfrm>
        </p:spPr>
        <p:txBody>
          <a:bodyPr>
            <a:normAutofit/>
          </a:bodyPr>
          <a:lstStyle/>
          <a:p>
            <a:pPr marL="0" indent="0">
              <a:buNone/>
            </a:pPr>
            <a:r>
              <a:rPr lang="en-US" sz="2100" dirty="0"/>
              <a:t>Employees need to be medically cleared to wear respirators before commencing use. </a:t>
            </a:r>
          </a:p>
          <a:p>
            <a:pPr marL="0" indent="0">
              <a:buNone/>
            </a:pPr>
            <a:endParaRPr lang="en-US" sz="2100" dirty="0"/>
          </a:p>
          <a:p>
            <a:pPr marL="0" indent="0">
              <a:buNone/>
            </a:pPr>
            <a:r>
              <a:rPr lang="en-US" sz="2100" dirty="0"/>
              <a:t>A physician or other licensed health care professional needs to medically evaluate employees to determine under what conditions they can safely wear respirators.</a:t>
            </a:r>
            <a:br>
              <a:rPr lang="en-US" sz="2100" dirty="0"/>
            </a:br>
            <a:endParaRPr lang="en-US" sz="2100" dirty="0"/>
          </a:p>
          <a:p>
            <a:pPr marL="0" indent="0">
              <a:buNone/>
            </a:pPr>
            <a:endParaRPr lang="en-US" dirty="0"/>
          </a:p>
        </p:txBody>
      </p:sp>
      <p:sp>
        <p:nvSpPr>
          <p:cNvPr id="6" name="Title 5"/>
          <p:cNvSpPr>
            <a:spLocks noGrp="1"/>
          </p:cNvSpPr>
          <p:nvPr>
            <p:ph type="title"/>
          </p:nvPr>
        </p:nvSpPr>
        <p:spPr/>
        <p:txBody>
          <a:bodyPr/>
          <a:lstStyle/>
          <a:p>
            <a:pPr algn="ctr"/>
            <a:r>
              <a:rPr lang="en-US" dirty="0"/>
              <a:t>Protect Your Breathing</a:t>
            </a:r>
          </a:p>
        </p:txBody>
      </p:sp>
      <p:pic>
        <p:nvPicPr>
          <p:cNvPr id="7" name="Picture 6" title="Respira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3272" y="2273656"/>
            <a:ext cx="1596242" cy="2392160"/>
          </a:xfrm>
          <a:prstGeom prst="rect">
            <a:avLst/>
          </a:prstGeom>
        </p:spPr>
      </p:pic>
      <p:pic>
        <p:nvPicPr>
          <p:cNvPr id="5" name="Content Placeholder 4" title="Dust Mask"/>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229100" y="1612733"/>
            <a:ext cx="2914650" cy="1943100"/>
          </a:xfrm>
        </p:spPr>
      </p:pic>
    </p:spTree>
    <p:extLst>
      <p:ext uri="{BB962C8B-B14F-4D97-AF65-F5344CB8AC3E}">
        <p14:creationId xmlns:p14="http://schemas.microsoft.com/office/powerpoint/2010/main" val="2479677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C535233-B1F0-499B-B824-BA11C9265996}"/>
              </a:ext>
            </a:extLst>
          </p:cNvPr>
          <p:cNvSpPr>
            <a:spLocks noGrp="1"/>
          </p:cNvSpPr>
          <p:nvPr>
            <p:ph type="title"/>
          </p:nvPr>
        </p:nvSpPr>
        <p:spPr/>
        <p:txBody>
          <a:bodyPr/>
          <a:lstStyle/>
          <a:p>
            <a:r>
              <a:rPr lang="en-US" altLang="en-US" dirty="0"/>
              <a:t>Respirators (continued)</a:t>
            </a:r>
          </a:p>
        </p:txBody>
      </p:sp>
      <p:sp>
        <p:nvSpPr>
          <p:cNvPr id="97283" name="Content Placeholder 2">
            <a:extLst>
              <a:ext uri="{FF2B5EF4-FFF2-40B4-BE49-F238E27FC236}">
                <a16:creationId xmlns:a16="http://schemas.microsoft.com/office/drawing/2014/main" id="{8D8172D5-A50C-4776-AB51-E579767F8D87}"/>
              </a:ext>
            </a:extLst>
          </p:cNvPr>
          <p:cNvSpPr>
            <a:spLocks noGrp="1"/>
          </p:cNvSpPr>
          <p:nvPr>
            <p:ph sz="half" idx="1"/>
          </p:nvPr>
        </p:nvSpPr>
        <p:spPr>
          <a:xfrm>
            <a:off x="220716" y="2781300"/>
            <a:ext cx="4122683" cy="3810000"/>
          </a:xfrm>
        </p:spPr>
        <p:txBody>
          <a:bodyPr/>
          <a:lstStyle/>
          <a:p>
            <a:r>
              <a:rPr lang="en-US" altLang="en-US" dirty="0"/>
              <a:t>Surgical masks </a:t>
            </a:r>
            <a:r>
              <a:rPr lang="en-US" altLang="en-US" b="1" dirty="0"/>
              <a:t>do not</a:t>
            </a:r>
            <a:r>
              <a:rPr lang="en-US" altLang="en-US" dirty="0"/>
              <a:t>:</a:t>
            </a:r>
          </a:p>
          <a:p>
            <a:pPr lvl="1"/>
            <a:r>
              <a:rPr lang="en-US" altLang="en-US" dirty="0"/>
              <a:t>Fit tightly against the skin to form a seal</a:t>
            </a:r>
          </a:p>
          <a:p>
            <a:pPr lvl="1"/>
            <a:r>
              <a:rPr lang="en-US" altLang="en-US" dirty="0"/>
              <a:t>Filter tiny particles, such as viruses or bacteria that are in the air</a:t>
            </a:r>
          </a:p>
        </p:txBody>
      </p:sp>
      <p:pic>
        <p:nvPicPr>
          <p:cNvPr id="97284" name="Content Placeholder 5" descr="lady wearing surgical mask">
            <a:extLst>
              <a:ext uri="{FF2B5EF4-FFF2-40B4-BE49-F238E27FC236}">
                <a16:creationId xmlns:a16="http://schemas.microsoft.com/office/drawing/2014/main" id="{E384F45F-4A23-48B3-B029-B865DBDE8818}"/>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000" b="14000"/>
          <a:stretch/>
        </p:blipFill>
        <p:spPr>
          <a:xfrm>
            <a:off x="4590392" y="2931660"/>
            <a:ext cx="4543479" cy="3316740"/>
          </a:xfrm>
        </p:spPr>
      </p:pic>
      <p:sp>
        <p:nvSpPr>
          <p:cNvPr id="3" name="Slide Number Placeholder 2">
            <a:extLst>
              <a:ext uri="{FF2B5EF4-FFF2-40B4-BE49-F238E27FC236}">
                <a16:creationId xmlns:a16="http://schemas.microsoft.com/office/drawing/2014/main" id="{78CC43F9-F448-485D-AD9B-F904C03663AA}"/>
              </a:ext>
            </a:extLst>
          </p:cNvPr>
          <p:cNvSpPr>
            <a:spLocks noGrp="1"/>
          </p:cNvSpPr>
          <p:nvPr>
            <p:ph type="sldNum" sz="quarter" idx="10"/>
          </p:nvPr>
        </p:nvSpPr>
        <p:spPr/>
        <p:txBody>
          <a:bodyPr/>
          <a:lstStyle/>
          <a:p>
            <a:fld id="{644431DD-724F-4159-B395-C12D4FF15CA8}" type="slidenum">
              <a:rPr lang="en-US" altLang="en-US" smtClean="0"/>
              <a:pPr/>
              <a:t>22</a:t>
            </a:fld>
            <a:endParaRPr lang="en-US" altLang="en-US" dirty="0"/>
          </a:p>
        </p:txBody>
      </p:sp>
      <p:sp>
        <p:nvSpPr>
          <p:cNvPr id="2" name="TextBox 1">
            <a:extLst>
              <a:ext uri="{FF2B5EF4-FFF2-40B4-BE49-F238E27FC236}">
                <a16:creationId xmlns:a16="http://schemas.microsoft.com/office/drawing/2014/main" id="{864FC69A-11BC-4203-B129-7E98E2CD0CA4}"/>
              </a:ext>
            </a:extLst>
          </p:cNvPr>
          <p:cNvSpPr txBox="1"/>
          <p:nvPr/>
        </p:nvSpPr>
        <p:spPr>
          <a:xfrm>
            <a:off x="228600" y="1993612"/>
            <a:ext cx="7467600" cy="584775"/>
          </a:xfrm>
          <a:prstGeom prst="rect">
            <a:avLst/>
          </a:prstGeom>
          <a:noFill/>
        </p:spPr>
        <p:txBody>
          <a:bodyPr wrap="square" rtlCol="0">
            <a:spAutoFit/>
          </a:bodyPr>
          <a:lstStyle/>
          <a:p>
            <a:pPr>
              <a:buNone/>
            </a:pPr>
            <a:r>
              <a:rPr lang="en-US" altLang="en-US" sz="3200" b="1" dirty="0">
                <a:latin typeface="+mn-lt"/>
              </a:rPr>
              <a:t>Surgical masks are not respirators!</a:t>
            </a:r>
            <a:endParaRPr lang="en-US" sz="3200" b="1" dirty="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5" name="Google Shape;345;p51" descr="cloth masks"/>
          <p:cNvPicPr preferRelativeResize="0"/>
          <p:nvPr/>
        </p:nvPicPr>
        <p:blipFill>
          <a:blip r:embed="rId3">
            <a:alphaModFix/>
          </a:blip>
          <a:stretch>
            <a:fillRect/>
          </a:stretch>
        </p:blipFill>
        <p:spPr>
          <a:xfrm>
            <a:off x="4919466" y="2317986"/>
            <a:ext cx="4224521" cy="2112275"/>
          </a:xfrm>
          <a:prstGeom prst="rect">
            <a:avLst/>
          </a:prstGeom>
          <a:noFill/>
          <a:ln w="38100" cap="flat" cmpd="sng">
            <a:noFill/>
            <a:prstDash val="solid"/>
            <a:round/>
            <a:headEnd type="none" w="sm" len="sm"/>
            <a:tailEnd type="none" w="sm" len="sm"/>
          </a:ln>
        </p:spPr>
      </p:pic>
      <p:sp>
        <p:nvSpPr>
          <p:cNvPr id="4" name="Title 3">
            <a:extLst>
              <a:ext uri="{FF2B5EF4-FFF2-40B4-BE49-F238E27FC236}">
                <a16:creationId xmlns:a16="http://schemas.microsoft.com/office/drawing/2014/main" id="{108C9EF1-A86C-A74B-8498-4059D3FF70FE}"/>
              </a:ext>
            </a:extLst>
          </p:cNvPr>
          <p:cNvSpPr>
            <a:spLocks noGrp="1"/>
          </p:cNvSpPr>
          <p:nvPr>
            <p:ph type="title"/>
          </p:nvPr>
        </p:nvSpPr>
        <p:spPr/>
        <p:txBody>
          <a:bodyPr/>
          <a:lstStyle/>
          <a:p>
            <a:r>
              <a:rPr lang="en-US" dirty="0">
                <a:sym typeface="Calibri"/>
              </a:rPr>
              <a:t>What about CDC’s recommendation to wear cloth masks in public settings?</a:t>
            </a:r>
            <a:endParaRPr lang="en-US" dirty="0"/>
          </a:p>
        </p:txBody>
      </p:sp>
      <p:sp>
        <p:nvSpPr>
          <p:cNvPr id="5" name="Text Placeholder 4">
            <a:extLst>
              <a:ext uri="{FF2B5EF4-FFF2-40B4-BE49-F238E27FC236}">
                <a16:creationId xmlns:a16="http://schemas.microsoft.com/office/drawing/2014/main" id="{D583D6CB-B599-6446-B03E-48B7AC9D2147}"/>
              </a:ext>
            </a:extLst>
          </p:cNvPr>
          <p:cNvSpPr>
            <a:spLocks noGrp="1"/>
          </p:cNvSpPr>
          <p:nvPr>
            <p:ph idx="1"/>
          </p:nvPr>
        </p:nvSpPr>
        <p:spPr>
          <a:xfrm>
            <a:off x="228600" y="2209800"/>
            <a:ext cx="4800600" cy="4419600"/>
          </a:xfrm>
        </p:spPr>
        <p:txBody>
          <a:bodyPr/>
          <a:lstStyle/>
          <a:p>
            <a:r>
              <a:rPr lang="en-US" sz="2200" dirty="0"/>
              <a:t>They are not PPE</a:t>
            </a:r>
          </a:p>
          <a:p>
            <a:r>
              <a:rPr lang="en-US" sz="2200" dirty="0"/>
              <a:t>Most small particles go right through cloth increasing risk of infection. There is no seal to the face.</a:t>
            </a:r>
          </a:p>
          <a:p>
            <a:r>
              <a:rPr lang="en-US" sz="2200" dirty="0"/>
              <a:t>Factors like moisture on the cloth may concentrate droplets.</a:t>
            </a:r>
          </a:p>
          <a:p>
            <a:r>
              <a:rPr lang="en-US" sz="2200" dirty="0"/>
              <a:t>A concern is that people will touch their face more often to adjust mask, or that they will have a false sense of security with one on.</a:t>
            </a:r>
          </a:p>
          <a:p>
            <a:endParaRPr lang="en-US" sz="2200" dirty="0"/>
          </a:p>
        </p:txBody>
      </p:sp>
      <p:sp>
        <p:nvSpPr>
          <p:cNvPr id="2" name="Slide Number Placeholder 1">
            <a:extLst>
              <a:ext uri="{FF2B5EF4-FFF2-40B4-BE49-F238E27FC236}">
                <a16:creationId xmlns:a16="http://schemas.microsoft.com/office/drawing/2014/main" id="{03BAA6B5-FED2-49E9-9354-4B6F8BC673DB}"/>
              </a:ext>
            </a:extLst>
          </p:cNvPr>
          <p:cNvSpPr>
            <a:spLocks noGrp="1"/>
          </p:cNvSpPr>
          <p:nvPr>
            <p:ph type="sldNum" sz="quarter" idx="10"/>
          </p:nvPr>
        </p:nvSpPr>
        <p:spPr/>
        <p:txBody>
          <a:bodyPr/>
          <a:lstStyle/>
          <a:p>
            <a:fld id="{00000000-1234-1234-1234-123412341234}" type="slidenum">
              <a:rPr lang="en" smtClean="0"/>
              <a:pPr/>
              <a:t>23</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8" name="Picture 7">
            <a:extLst>
              <a:ext uri="{FF2B5EF4-FFF2-40B4-BE49-F238E27FC236}">
                <a16:creationId xmlns:a16="http://schemas.microsoft.com/office/drawing/2014/main" id="{AA5C87D1-E245-49EB-B598-8E487D3AD2C9}"/>
              </a:ext>
            </a:extLst>
          </p:cNvPr>
          <p:cNvPicPr>
            <a:picLocks noChangeAspect="1"/>
          </p:cNvPicPr>
          <p:nvPr/>
        </p:nvPicPr>
        <p:blipFill>
          <a:blip r:embed="rId3"/>
          <a:stretch>
            <a:fillRect/>
          </a:stretch>
        </p:blipFill>
        <p:spPr>
          <a:xfrm>
            <a:off x="8534400" y="6388717"/>
            <a:ext cx="457200" cy="458397"/>
          </a:xfrm>
          <a:prstGeom prst="rect">
            <a:avLst/>
          </a:prstGeom>
        </p:spPr>
      </p:pic>
      <p:sp>
        <p:nvSpPr>
          <p:cNvPr id="351" name="Google Shape;351;p52"/>
          <p:cNvSpPr txBox="1">
            <a:spLocks noGrp="1"/>
          </p:cNvSpPr>
          <p:nvPr>
            <p:ph type="title"/>
          </p:nvPr>
        </p:nvSpPr>
        <p:spPr/>
        <p:txBody>
          <a:bodyPr/>
          <a:lstStyle/>
          <a:p>
            <a:r>
              <a:rPr lang="en-US" dirty="0">
                <a:sym typeface="Calibri"/>
              </a:rPr>
              <a:t>Gloves</a:t>
            </a:r>
            <a:r>
              <a:rPr lang="en-US" dirty="0"/>
              <a:t>	</a:t>
            </a:r>
          </a:p>
        </p:txBody>
      </p:sp>
      <p:sp>
        <p:nvSpPr>
          <p:cNvPr id="352" name="Google Shape;352;p52"/>
          <p:cNvSpPr txBox="1">
            <a:spLocks noGrp="1"/>
          </p:cNvSpPr>
          <p:nvPr>
            <p:ph sz="half" idx="1"/>
          </p:nvPr>
        </p:nvSpPr>
        <p:spPr>
          <a:xfrm>
            <a:off x="220716" y="2052145"/>
            <a:ext cx="3817883" cy="3810000"/>
          </a:xfrm>
        </p:spPr>
        <p:txBody>
          <a:bodyPr/>
          <a:lstStyle/>
          <a:p>
            <a:r>
              <a:rPr lang="en-US" sz="2400" dirty="0">
                <a:sym typeface="Calibri"/>
              </a:rPr>
              <a:t>Can be a reminder to avoid touching your face!</a:t>
            </a:r>
          </a:p>
          <a:p>
            <a:r>
              <a:rPr lang="en-US" sz="2400" dirty="0">
                <a:sym typeface="Calibri"/>
              </a:rPr>
              <a:t>Assume they are contaminated; dispose of properly.</a:t>
            </a:r>
          </a:p>
          <a:p>
            <a:r>
              <a:rPr lang="en-US" sz="2400" dirty="0">
                <a:sym typeface="Calibri"/>
              </a:rPr>
              <a:t>Wash hands right after removing</a:t>
            </a:r>
          </a:p>
          <a:p>
            <a:r>
              <a:rPr lang="en-US" sz="2400" dirty="0">
                <a:sym typeface="Calibri"/>
              </a:rPr>
              <a:t>Non-latex is better because latex can trigger asthma and allergies</a:t>
            </a:r>
          </a:p>
          <a:p>
            <a:endParaRPr lang="en-US" sz="2400" dirty="0"/>
          </a:p>
        </p:txBody>
      </p:sp>
      <p:sp>
        <p:nvSpPr>
          <p:cNvPr id="9" name="Content Placeholder 8">
            <a:extLst>
              <a:ext uri="{FF2B5EF4-FFF2-40B4-BE49-F238E27FC236}">
                <a16:creationId xmlns:a16="http://schemas.microsoft.com/office/drawing/2014/main" id="{55E3576F-0F4E-F342-9DCF-85723AA14EE9}"/>
              </a:ext>
            </a:extLst>
          </p:cNvPr>
          <p:cNvSpPr>
            <a:spLocks noGrp="1"/>
          </p:cNvSpPr>
          <p:nvPr>
            <p:ph sz="half" idx="2"/>
          </p:nvPr>
        </p:nvSpPr>
        <p:spPr>
          <a:xfrm>
            <a:off x="4572000" y="2668675"/>
            <a:ext cx="4351285" cy="3810000"/>
          </a:xfrm>
        </p:spPr>
        <p:txBody>
          <a:bodyPr/>
          <a:lstStyle/>
          <a:p>
            <a:endParaRPr lang="en-US"/>
          </a:p>
        </p:txBody>
      </p:sp>
      <p:sp>
        <p:nvSpPr>
          <p:cNvPr id="2" name="Slide Number Placeholder 1">
            <a:extLst>
              <a:ext uri="{FF2B5EF4-FFF2-40B4-BE49-F238E27FC236}">
                <a16:creationId xmlns:a16="http://schemas.microsoft.com/office/drawing/2014/main" id="{797CAE9B-25E4-4097-B315-211AAB07C154}"/>
              </a:ext>
            </a:extLst>
          </p:cNvPr>
          <p:cNvSpPr>
            <a:spLocks noGrp="1"/>
          </p:cNvSpPr>
          <p:nvPr>
            <p:ph type="sldNum" sz="quarter" idx="10"/>
          </p:nvPr>
        </p:nvSpPr>
        <p:spPr/>
        <p:txBody>
          <a:bodyPr/>
          <a:lstStyle/>
          <a:p>
            <a:fld id="{00000000-1234-1234-1234-123412341234}" type="slidenum">
              <a:rPr lang="en" smtClean="0"/>
              <a:pPr/>
              <a:t>24</a:t>
            </a:fld>
            <a:endParaRPr lang="en"/>
          </a:p>
        </p:txBody>
      </p:sp>
      <p:pic>
        <p:nvPicPr>
          <p:cNvPr id="353" name="Google Shape;353;p52" descr="Infographic on how Gloves are not enough.  Wearing gloves is not a substitute for cleaning hands.  Your hands can get contaminated while wearing or removing gloves.  Cleaning your hands after removing your gloves will help prevent the spread of potentially deadly germs.  "/>
          <p:cNvPicPr preferRelativeResize="0"/>
          <p:nvPr/>
        </p:nvPicPr>
        <p:blipFill>
          <a:blip r:embed="rId4">
            <a:alphaModFix/>
          </a:blip>
          <a:stretch>
            <a:fillRect/>
          </a:stretch>
        </p:blipFill>
        <p:spPr>
          <a:xfrm>
            <a:off x="4249519" y="1729905"/>
            <a:ext cx="4764450" cy="4675050"/>
          </a:xfrm>
          <a:prstGeom prst="rect">
            <a:avLst/>
          </a:prstGeom>
          <a:noFill/>
          <a:ln w="38100" cap="flat" cmpd="sng">
            <a:solidFill>
              <a:srgbClr val="000000"/>
            </a:solidFill>
            <a:prstDash val="solid"/>
            <a:round/>
            <a:headEnd type="none" w="sm" len="sm"/>
            <a:tailEnd type="none" w="sm" len="sm"/>
          </a:ln>
        </p:spPr>
      </p:pic>
      <p:pic>
        <p:nvPicPr>
          <p:cNvPr id="354" name="Google Shape;354;p52" descr="CDC logo"/>
          <p:cNvPicPr preferRelativeResize="0"/>
          <p:nvPr/>
        </p:nvPicPr>
        <p:blipFill>
          <a:blip r:embed="rId5">
            <a:alphaModFix/>
          </a:blip>
          <a:stretch>
            <a:fillRect/>
          </a:stretch>
        </p:blipFill>
        <p:spPr>
          <a:xfrm>
            <a:off x="8345600" y="5634550"/>
            <a:ext cx="627900" cy="35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BDBA3-825E-40F5-AA65-90939168CE7B}"/>
              </a:ext>
            </a:extLst>
          </p:cNvPr>
          <p:cNvPicPr>
            <a:picLocks noChangeAspect="1"/>
          </p:cNvPicPr>
          <p:nvPr/>
        </p:nvPicPr>
        <p:blipFill>
          <a:blip r:embed="rId3"/>
          <a:stretch>
            <a:fillRect/>
          </a:stretch>
        </p:blipFill>
        <p:spPr>
          <a:xfrm>
            <a:off x="8534400" y="6388717"/>
            <a:ext cx="457200" cy="458397"/>
          </a:xfrm>
          <a:prstGeom prst="rect">
            <a:avLst/>
          </a:prstGeom>
        </p:spPr>
      </p:pic>
      <p:sp>
        <p:nvSpPr>
          <p:cNvPr id="2" name="Title 1">
            <a:extLst>
              <a:ext uri="{FF2B5EF4-FFF2-40B4-BE49-F238E27FC236}">
                <a16:creationId xmlns:a16="http://schemas.microsoft.com/office/drawing/2014/main" id="{D51A6C67-36F3-48A4-B738-E91615123F78}"/>
              </a:ext>
            </a:extLst>
          </p:cNvPr>
          <p:cNvSpPr>
            <a:spLocks noGrp="1"/>
          </p:cNvSpPr>
          <p:nvPr>
            <p:ph type="title"/>
          </p:nvPr>
        </p:nvSpPr>
        <p:spPr/>
        <p:txBody>
          <a:bodyPr/>
          <a:lstStyle/>
          <a:p>
            <a:r>
              <a:rPr lang="en-US" dirty="0"/>
              <a:t>What if a worker tests positive?</a:t>
            </a:r>
          </a:p>
        </p:txBody>
      </p:sp>
      <p:sp>
        <p:nvSpPr>
          <p:cNvPr id="3" name="Content Placeholder 2">
            <a:extLst>
              <a:ext uri="{FF2B5EF4-FFF2-40B4-BE49-F238E27FC236}">
                <a16:creationId xmlns:a16="http://schemas.microsoft.com/office/drawing/2014/main" id="{EE87EC45-FD5D-48BC-B3F5-7B6A7ADEFF31}"/>
              </a:ext>
            </a:extLst>
          </p:cNvPr>
          <p:cNvSpPr>
            <a:spLocks noGrp="1"/>
          </p:cNvSpPr>
          <p:nvPr>
            <p:ph idx="1"/>
          </p:nvPr>
        </p:nvSpPr>
        <p:spPr/>
        <p:txBody>
          <a:bodyPr/>
          <a:lstStyle/>
          <a:p>
            <a:r>
              <a:rPr lang="en-US" dirty="0"/>
              <a:t>Close off areas used by the sick person.</a:t>
            </a:r>
          </a:p>
          <a:p>
            <a:r>
              <a:rPr lang="en-US" dirty="0"/>
              <a:t>Implement a 14-day self-quarantine, provide information on self-monitoring, and to watch for symptoms that warrant going to the emergency department.</a:t>
            </a:r>
          </a:p>
          <a:p>
            <a:r>
              <a:rPr lang="en-US" dirty="0"/>
              <a:t>Provide financial and emotional support. </a:t>
            </a:r>
          </a:p>
          <a:p>
            <a:r>
              <a:rPr lang="en-US" dirty="0"/>
              <a:t>Follow CDC and local guidelines for cleaning and disinfecting.</a:t>
            </a:r>
          </a:p>
          <a:p>
            <a:r>
              <a:rPr lang="en-US" sz="1600" dirty="0">
                <a:hlinkClick r:id="rId4"/>
              </a:rPr>
              <a:t>https://www.cdc.gov/coronavirus/2019-ncov/community/organizations/cleaning-disinfection.html</a:t>
            </a:r>
            <a:endParaRPr lang="en-US" sz="1600" dirty="0"/>
          </a:p>
          <a:p>
            <a:r>
              <a:rPr lang="en-US" sz="1600" dirty="0">
                <a:hlinkClick r:id="rId5"/>
              </a:rPr>
              <a:t>https://www.cdc.gov/coronavirus/2019-ncov/hcp/disposition-in-home-patients.html</a:t>
            </a:r>
            <a:endParaRPr lang="en-US" sz="1600" dirty="0"/>
          </a:p>
        </p:txBody>
      </p:sp>
      <p:sp>
        <p:nvSpPr>
          <p:cNvPr id="4" name="Slide Number Placeholder 3">
            <a:extLst>
              <a:ext uri="{FF2B5EF4-FFF2-40B4-BE49-F238E27FC236}">
                <a16:creationId xmlns:a16="http://schemas.microsoft.com/office/drawing/2014/main" id="{AA1926BB-89D6-4CB9-8C44-7CE1FC97A09A}"/>
              </a:ext>
            </a:extLst>
          </p:cNvPr>
          <p:cNvSpPr>
            <a:spLocks noGrp="1"/>
          </p:cNvSpPr>
          <p:nvPr>
            <p:ph type="sldNum" sz="quarter" idx="10"/>
          </p:nvPr>
        </p:nvSpPr>
        <p:spPr/>
        <p:txBody>
          <a:bodyPr/>
          <a:lstStyle/>
          <a:p>
            <a:pPr lvl="0"/>
            <a:fld id="{E4D25CCA-84D6-4E84-B1C7-B334DD86A6AB}" type="slidenum">
              <a:rPr lang="en-US" altLang="en-US" noProof="0" smtClean="0"/>
              <a:pPr lvl="0"/>
              <a:t>25</a:t>
            </a:fld>
            <a:endParaRPr lang="en-US" altLang="en-US" noProof="0" dirty="0"/>
          </a:p>
        </p:txBody>
      </p:sp>
    </p:spTree>
    <p:extLst>
      <p:ext uri="{BB962C8B-B14F-4D97-AF65-F5344CB8AC3E}">
        <p14:creationId xmlns:p14="http://schemas.microsoft.com/office/powerpoint/2010/main" val="1359633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p:txBody>
          <a:bodyPr/>
          <a:lstStyle/>
          <a:p>
            <a:r>
              <a:rPr lang="en-US" dirty="0">
                <a:sym typeface="Calibri"/>
              </a:rPr>
              <a:t>Cleaning Work Surfaces</a:t>
            </a:r>
          </a:p>
        </p:txBody>
      </p:sp>
      <p:sp>
        <p:nvSpPr>
          <p:cNvPr id="2" name="Slide Number Placeholder 1">
            <a:extLst>
              <a:ext uri="{FF2B5EF4-FFF2-40B4-BE49-F238E27FC236}">
                <a16:creationId xmlns:a16="http://schemas.microsoft.com/office/drawing/2014/main" id="{BDBB59E1-800A-42B6-BA42-1B449AF6E115}"/>
              </a:ext>
            </a:extLst>
          </p:cNvPr>
          <p:cNvSpPr>
            <a:spLocks noGrp="1"/>
          </p:cNvSpPr>
          <p:nvPr>
            <p:ph type="sldNum" sz="quarter" idx="10"/>
          </p:nvPr>
        </p:nvSpPr>
        <p:spPr/>
        <p:txBody>
          <a:bodyPr/>
          <a:lstStyle/>
          <a:p>
            <a:fld id="{00000000-1234-1234-1234-123412341234}" type="slidenum">
              <a:rPr lang="en" smtClean="0"/>
              <a:pPr/>
              <a:t>26</a:t>
            </a:fld>
            <a:endParaRPr lang="en"/>
          </a:p>
        </p:txBody>
      </p:sp>
      <p:pic>
        <p:nvPicPr>
          <p:cNvPr id="168" name="Google Shape;168;p27" descr="Woman using a mop to clean behind sinks"/>
          <p:cNvPicPr preferRelativeResize="0"/>
          <p:nvPr/>
        </p:nvPicPr>
        <p:blipFill rotWithShape="1">
          <a:blip r:embed="rId3">
            <a:alphaModFix/>
          </a:blip>
          <a:srcRect l="12462" r="9860"/>
          <a:stretch/>
        </p:blipFill>
        <p:spPr>
          <a:xfrm>
            <a:off x="311699" y="2262242"/>
            <a:ext cx="4240339" cy="4214758"/>
          </a:xfrm>
          <a:prstGeom prst="rect">
            <a:avLst/>
          </a:prstGeom>
          <a:noFill/>
          <a:ln w="38100" cap="flat" cmpd="sng">
            <a:noFill/>
            <a:prstDash val="solid"/>
            <a:round/>
            <a:headEnd type="none" w="sm" len="sm"/>
            <a:tailEnd type="none" w="sm" len="sm"/>
          </a:ln>
        </p:spPr>
      </p:pic>
      <p:pic>
        <p:nvPicPr>
          <p:cNvPr id="169" name="Google Shape;169;p27" descr="Emree Weaver logo"/>
          <p:cNvPicPr preferRelativeResize="0"/>
          <p:nvPr/>
        </p:nvPicPr>
        <p:blipFill>
          <a:blip r:embed="rId4">
            <a:alphaModFix/>
          </a:blip>
          <a:stretch>
            <a:fillRect/>
          </a:stretch>
        </p:blipFill>
        <p:spPr>
          <a:xfrm>
            <a:off x="4680230" y="6570687"/>
            <a:ext cx="885026" cy="269825"/>
          </a:xfrm>
          <a:prstGeom prst="rect">
            <a:avLst/>
          </a:prstGeom>
          <a:noFill/>
          <a:ln>
            <a:noFill/>
          </a:ln>
        </p:spPr>
      </p:pic>
      <p:pic>
        <p:nvPicPr>
          <p:cNvPr id="170" name="Google Shape;170;p27" descr="Victoria Advocacy logo"/>
          <p:cNvPicPr preferRelativeResize="0"/>
          <p:nvPr/>
        </p:nvPicPr>
        <p:blipFill>
          <a:blip r:embed="rId5">
            <a:alphaModFix/>
          </a:blip>
          <a:stretch>
            <a:fillRect/>
          </a:stretch>
        </p:blipFill>
        <p:spPr>
          <a:xfrm>
            <a:off x="3455362" y="6277980"/>
            <a:ext cx="1035376" cy="139025"/>
          </a:xfrm>
          <a:prstGeom prst="rect">
            <a:avLst/>
          </a:prstGeom>
          <a:noFill/>
          <a:ln>
            <a:noFill/>
          </a:ln>
        </p:spPr>
      </p:pic>
      <p:pic>
        <p:nvPicPr>
          <p:cNvPr id="171" name="Google Shape;171;p27" descr="Woman inserting time card into to a timer to check out of work. "/>
          <p:cNvPicPr preferRelativeResize="0"/>
          <p:nvPr/>
        </p:nvPicPr>
        <p:blipFill rotWithShape="1">
          <a:blip r:embed="rId6">
            <a:alphaModFix/>
          </a:blip>
          <a:srcRect t="8305" b="3839"/>
          <a:stretch/>
        </p:blipFill>
        <p:spPr>
          <a:xfrm>
            <a:off x="4680230" y="4566127"/>
            <a:ext cx="3684676" cy="1910872"/>
          </a:xfrm>
          <a:prstGeom prst="rect">
            <a:avLst/>
          </a:prstGeom>
          <a:noFill/>
          <a:ln w="38100" cap="flat" cmpd="sng">
            <a:noFill/>
            <a:prstDash val="solid"/>
            <a:round/>
            <a:headEnd type="none" w="sm" len="sm"/>
            <a:tailEnd type="none" w="sm" len="sm"/>
          </a:ln>
        </p:spPr>
      </p:pic>
      <p:pic>
        <p:nvPicPr>
          <p:cNvPr id="172" name="Google Shape;172;p27" descr="person handing credit card to cashier who is holding a credit card scanner"/>
          <p:cNvPicPr preferRelativeResize="0"/>
          <p:nvPr/>
        </p:nvPicPr>
        <p:blipFill rotWithShape="1">
          <a:blip r:embed="rId7">
            <a:alphaModFix/>
          </a:blip>
          <a:srcRect t="17177" b="4554"/>
          <a:stretch/>
        </p:blipFill>
        <p:spPr>
          <a:xfrm>
            <a:off x="4680230" y="2269483"/>
            <a:ext cx="3684676" cy="2191491"/>
          </a:xfrm>
          <a:prstGeom prst="rect">
            <a:avLst/>
          </a:prstGeom>
          <a:noFill/>
          <a:ln w="38100" cap="flat" cmpd="sng">
            <a:noFill/>
            <a:prstDash val="solid"/>
            <a:round/>
            <a:headEnd type="none" w="sm" len="sm"/>
            <a:tailEnd type="none" w="sm" len="sm"/>
          </a:ln>
        </p:spPr>
      </p:pic>
      <p:pic>
        <p:nvPicPr>
          <p:cNvPr id="173" name="Google Shape;173;p27" descr="OHS logo"/>
          <p:cNvPicPr preferRelativeResize="0"/>
          <p:nvPr/>
        </p:nvPicPr>
        <p:blipFill>
          <a:blip r:embed="rId8">
            <a:alphaModFix/>
          </a:blip>
          <a:stretch>
            <a:fillRect/>
          </a:stretch>
        </p:blipFill>
        <p:spPr>
          <a:xfrm>
            <a:off x="7696200" y="4143096"/>
            <a:ext cx="590300" cy="226525"/>
          </a:xfrm>
          <a:prstGeom prst="rect">
            <a:avLst/>
          </a:prstGeom>
          <a:noFill/>
          <a:ln>
            <a:noFill/>
          </a:ln>
        </p:spPr>
      </p:pic>
    </p:spTree>
    <p:extLst>
      <p:ext uri="{BB962C8B-B14F-4D97-AF65-F5344CB8AC3E}">
        <p14:creationId xmlns:p14="http://schemas.microsoft.com/office/powerpoint/2010/main" val="182815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and decontamination</a:t>
            </a:r>
          </a:p>
        </p:txBody>
      </p:sp>
      <p:sp>
        <p:nvSpPr>
          <p:cNvPr id="3" name="Content Placeholder 2"/>
          <p:cNvSpPr>
            <a:spLocks noGrp="1"/>
          </p:cNvSpPr>
          <p:nvPr>
            <p:ph sz="half" idx="1"/>
          </p:nvPr>
        </p:nvSpPr>
        <p:spPr/>
        <p:txBody>
          <a:bodyPr/>
          <a:lstStyle/>
          <a:p>
            <a:r>
              <a:rPr lang="en-US" sz="2400" dirty="0"/>
              <a:t>Employers should develop site specific procedures. </a:t>
            </a:r>
          </a:p>
          <a:p>
            <a:r>
              <a:rPr lang="en-US" sz="2400" dirty="0"/>
              <a:t>May require consultation with health departments or use of a consultant specializing in environmental cleanup.</a:t>
            </a:r>
          </a:p>
          <a:p>
            <a:endParaRPr lang="en-US" sz="2400" dirty="0"/>
          </a:p>
        </p:txBody>
      </p:sp>
      <p:sp>
        <p:nvSpPr>
          <p:cNvPr id="8" name="Content Placeholder 7"/>
          <p:cNvSpPr>
            <a:spLocks noGrp="1"/>
          </p:cNvSpPr>
          <p:nvPr>
            <p:ph sz="half" idx="2"/>
          </p:nvPr>
        </p:nvSpPr>
        <p:spPr/>
        <p:txBody>
          <a:bodyPr/>
          <a:lstStyle/>
          <a:p>
            <a:r>
              <a:rPr lang="en-US" sz="2400" dirty="0"/>
              <a:t>Use an EPA registered disinfectant effective against SARS CoV-2.</a:t>
            </a:r>
          </a:p>
          <a:p>
            <a:r>
              <a:rPr lang="en-US" sz="2400" dirty="0"/>
              <a:t>Consider worker and building occupant protection against adverse effects of the disinfectant.</a:t>
            </a:r>
          </a:p>
          <a:p>
            <a:endParaRPr lang="en-US" sz="2400" dirty="0"/>
          </a:p>
        </p:txBody>
      </p:sp>
      <p:sp>
        <p:nvSpPr>
          <p:cNvPr id="4" name="Slide Number Placeholder 3"/>
          <p:cNvSpPr>
            <a:spLocks noGrp="1"/>
          </p:cNvSpPr>
          <p:nvPr>
            <p:ph type="sldNum" sz="quarter" idx="10"/>
          </p:nvPr>
        </p:nvSpPr>
        <p:spPr/>
        <p:txBody>
          <a:bodyPr/>
          <a:lstStyle/>
          <a:p>
            <a:fld id="{63BAD099-B316-EE4F-B71B-465B9CC7DC4E}" type="slidenum">
              <a:rPr lang="en-US" smtClean="0"/>
              <a:pPr/>
              <a:t>27</a:t>
            </a:fld>
            <a:r>
              <a:rPr lang="en-US" dirty="0"/>
              <a:t>  </a:t>
            </a:r>
          </a:p>
        </p:txBody>
      </p:sp>
      <p:sp>
        <p:nvSpPr>
          <p:cNvPr id="5" name="TextBox 4">
            <a:extLst>
              <a:ext uri="{FF2B5EF4-FFF2-40B4-BE49-F238E27FC236}">
                <a16:creationId xmlns:a16="http://schemas.microsoft.com/office/drawing/2014/main" id="{A47477DE-F4BE-4824-AB0C-532DA8E125AA}"/>
              </a:ext>
            </a:extLst>
          </p:cNvPr>
          <p:cNvSpPr txBox="1"/>
          <p:nvPr/>
        </p:nvSpPr>
        <p:spPr>
          <a:xfrm>
            <a:off x="328448" y="5494338"/>
            <a:ext cx="8434552" cy="646331"/>
          </a:xfrm>
          <a:prstGeom prst="rect">
            <a:avLst/>
          </a:prstGeom>
          <a:solidFill>
            <a:schemeClr val="bg1">
              <a:lumMod val="95000"/>
            </a:schemeClr>
          </a:solidFill>
        </p:spPr>
        <p:txBody>
          <a:bodyPr wrap="square" rtlCol="0">
            <a:spAutoFit/>
          </a:bodyPr>
          <a:lstStyle/>
          <a:p>
            <a:pPr>
              <a:buNone/>
            </a:pPr>
            <a:r>
              <a:rPr lang="en-US" sz="1800" b="1" dirty="0"/>
              <a:t>EPA List</a:t>
            </a:r>
            <a:r>
              <a:rPr lang="en-US" sz="1800" dirty="0"/>
              <a:t>: </a:t>
            </a:r>
            <a:r>
              <a:rPr lang="en-US" sz="1800" dirty="0">
                <a:hlinkClick r:id="rId3"/>
              </a:rPr>
              <a:t>https://www.epa.gov/pesticide-registration/list-n-disinfectants-use-against-sars-cov-2</a:t>
            </a:r>
            <a:endParaRPr lang="en-US" sz="2400" dirty="0"/>
          </a:p>
        </p:txBody>
      </p:sp>
    </p:spTree>
    <p:extLst>
      <p:ext uri="{BB962C8B-B14F-4D97-AF65-F5344CB8AC3E}">
        <p14:creationId xmlns:p14="http://schemas.microsoft.com/office/powerpoint/2010/main" val="2965051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1541-AE4D-446A-8937-9F8A0BC3DD9C}"/>
              </a:ext>
            </a:extLst>
          </p:cNvPr>
          <p:cNvSpPr>
            <a:spLocks noGrp="1"/>
          </p:cNvSpPr>
          <p:nvPr>
            <p:ph type="title"/>
          </p:nvPr>
        </p:nvSpPr>
        <p:spPr/>
        <p:txBody>
          <a:bodyPr/>
          <a:lstStyle/>
          <a:p>
            <a:r>
              <a:rPr lang="en-US" dirty="0"/>
              <a:t>CDC cleaning guidelines (non-healthcare)</a:t>
            </a:r>
          </a:p>
        </p:txBody>
      </p:sp>
      <p:sp>
        <p:nvSpPr>
          <p:cNvPr id="3" name="Content Placeholder 2">
            <a:extLst>
              <a:ext uri="{FF2B5EF4-FFF2-40B4-BE49-F238E27FC236}">
                <a16:creationId xmlns:a16="http://schemas.microsoft.com/office/drawing/2014/main" id="{0C601A32-7402-4762-BAB1-8E244B01386D}"/>
              </a:ext>
            </a:extLst>
          </p:cNvPr>
          <p:cNvSpPr>
            <a:spLocks noGrp="1"/>
          </p:cNvSpPr>
          <p:nvPr>
            <p:ph sz="half" idx="1"/>
          </p:nvPr>
        </p:nvSpPr>
        <p:spPr>
          <a:xfrm>
            <a:off x="220716" y="2209800"/>
            <a:ext cx="4579884" cy="3810000"/>
          </a:xfrm>
        </p:spPr>
        <p:txBody>
          <a:bodyPr/>
          <a:lstStyle/>
          <a:p>
            <a:pPr marL="0" indent="0">
              <a:buNone/>
            </a:pPr>
            <a:r>
              <a:rPr lang="en-US" sz="2600" b="1" dirty="0"/>
              <a:t>Cleaning: </a:t>
            </a:r>
            <a:r>
              <a:rPr lang="en-US" sz="2600" dirty="0"/>
              <a:t>removal of dirt, including germs, from surfaces. Cleaning alone does not kill germs. </a:t>
            </a:r>
          </a:p>
          <a:p>
            <a:pPr marL="0" indent="0">
              <a:buNone/>
            </a:pPr>
            <a:endParaRPr lang="en-US" sz="2600" b="1" dirty="0"/>
          </a:p>
          <a:p>
            <a:pPr marL="0" indent="0">
              <a:buNone/>
            </a:pPr>
            <a:r>
              <a:rPr lang="en-US" sz="2600" b="1" dirty="0"/>
              <a:t>Disinfecting: </a:t>
            </a:r>
            <a:r>
              <a:rPr lang="en-US" sz="2600" dirty="0"/>
              <a:t>works by using chemicals to kill germs on surfaces.</a:t>
            </a:r>
          </a:p>
        </p:txBody>
      </p:sp>
      <p:sp>
        <p:nvSpPr>
          <p:cNvPr id="5" name="Slide Number Placeholder 4">
            <a:extLst>
              <a:ext uri="{FF2B5EF4-FFF2-40B4-BE49-F238E27FC236}">
                <a16:creationId xmlns:a16="http://schemas.microsoft.com/office/drawing/2014/main" id="{4A4F5554-B1D4-4936-89C3-528F40FAB6C0}"/>
              </a:ext>
            </a:extLst>
          </p:cNvPr>
          <p:cNvSpPr>
            <a:spLocks noGrp="1"/>
          </p:cNvSpPr>
          <p:nvPr>
            <p:ph type="sldNum" sz="quarter" idx="10"/>
          </p:nvPr>
        </p:nvSpPr>
        <p:spPr/>
        <p:txBody>
          <a:bodyPr/>
          <a:lstStyle/>
          <a:p>
            <a:pPr lvl="0"/>
            <a:fld id="{644431DD-724F-4159-B395-C12D4FF15CA8}" type="slidenum">
              <a:rPr lang="en-US" altLang="en-US" noProof="0" smtClean="0"/>
              <a:pPr lvl="0"/>
              <a:t>28</a:t>
            </a:fld>
            <a:endParaRPr lang="en-US" altLang="en-US" noProof="0" dirty="0"/>
          </a:p>
        </p:txBody>
      </p:sp>
      <p:pic>
        <p:nvPicPr>
          <p:cNvPr id="7" name="Google Shape;238;p36" descr="Clean and disinfect frequently touched objects and surfaces">
            <a:extLst>
              <a:ext uri="{FF2B5EF4-FFF2-40B4-BE49-F238E27FC236}">
                <a16:creationId xmlns:a16="http://schemas.microsoft.com/office/drawing/2014/main" id="{35BF6849-4E20-407A-BCEC-CB986D5E9880}"/>
              </a:ext>
            </a:extLst>
          </p:cNvPr>
          <p:cNvPicPr preferRelativeResize="0"/>
          <p:nvPr/>
        </p:nvPicPr>
        <p:blipFill rotWithShape="1">
          <a:blip r:embed="rId3">
            <a:alphaModFix/>
          </a:blip>
          <a:srcRect l="3659" t="10490" r="7572" b="8289"/>
          <a:stretch/>
        </p:blipFill>
        <p:spPr>
          <a:xfrm>
            <a:off x="4941556" y="2438400"/>
            <a:ext cx="4215384" cy="2438400"/>
          </a:xfrm>
          <a:prstGeom prst="rect">
            <a:avLst/>
          </a:prstGeom>
          <a:noFill/>
          <a:ln>
            <a:noFill/>
          </a:ln>
        </p:spPr>
      </p:pic>
      <p:sp>
        <p:nvSpPr>
          <p:cNvPr id="9" name="TextBox 8">
            <a:extLst>
              <a:ext uri="{FF2B5EF4-FFF2-40B4-BE49-F238E27FC236}">
                <a16:creationId xmlns:a16="http://schemas.microsoft.com/office/drawing/2014/main" id="{45FC5C2A-5F5F-44C9-A4AC-D22FB7A76095}"/>
              </a:ext>
            </a:extLst>
          </p:cNvPr>
          <p:cNvSpPr txBox="1"/>
          <p:nvPr/>
        </p:nvSpPr>
        <p:spPr>
          <a:xfrm>
            <a:off x="381000" y="6211669"/>
            <a:ext cx="8434552" cy="646331"/>
          </a:xfrm>
          <a:prstGeom prst="rect">
            <a:avLst/>
          </a:prstGeom>
          <a:solidFill>
            <a:schemeClr val="bg1">
              <a:lumMod val="95000"/>
            </a:schemeClr>
          </a:solidFill>
        </p:spPr>
        <p:txBody>
          <a:bodyPr wrap="square" rtlCol="0">
            <a:spAutoFit/>
          </a:bodyPr>
          <a:lstStyle/>
          <a:p>
            <a:pPr>
              <a:buNone/>
            </a:pPr>
            <a:r>
              <a:rPr lang="en-US" sz="1800" b="1" dirty="0"/>
              <a:t>EPA List</a:t>
            </a:r>
            <a:r>
              <a:rPr lang="en-US" sz="1800" dirty="0"/>
              <a:t>: </a:t>
            </a:r>
            <a:r>
              <a:rPr lang="en-US" sz="1800" dirty="0">
                <a:hlinkClick r:id="rId4"/>
              </a:rPr>
              <a:t>https://www.epa.gov/pesticide-registration/list-n-disinfectants-use-against-sars-cov-2</a:t>
            </a:r>
            <a:endParaRPr lang="en-US" sz="2400" dirty="0"/>
          </a:p>
        </p:txBody>
      </p:sp>
    </p:spTree>
    <p:extLst>
      <p:ext uri="{BB962C8B-B14F-4D97-AF65-F5344CB8AC3E}">
        <p14:creationId xmlns:p14="http://schemas.microsoft.com/office/powerpoint/2010/main" val="300037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6A0BD2-18ED-4AF6-9AA1-7616EAF161A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150" b="-1150"/>
          <a:stretch/>
        </p:blipFill>
        <p:spPr>
          <a:xfrm>
            <a:off x="5909292" y="4276344"/>
            <a:ext cx="2648004" cy="2429256"/>
          </a:xfrm>
          <a:prstGeom prst="rect">
            <a:avLst/>
          </a:prstGeom>
        </p:spPr>
      </p:pic>
      <p:sp>
        <p:nvSpPr>
          <p:cNvPr id="2" name="Title 1">
            <a:extLst>
              <a:ext uri="{FF2B5EF4-FFF2-40B4-BE49-F238E27FC236}">
                <a16:creationId xmlns:a16="http://schemas.microsoft.com/office/drawing/2014/main" id="{93C35066-DE37-46D6-BB0E-78A3D3D305DA}"/>
              </a:ext>
            </a:extLst>
          </p:cNvPr>
          <p:cNvSpPr>
            <a:spLocks noGrp="1"/>
          </p:cNvSpPr>
          <p:nvPr>
            <p:ph type="title"/>
          </p:nvPr>
        </p:nvSpPr>
        <p:spPr/>
        <p:txBody>
          <a:bodyPr/>
          <a:lstStyle/>
          <a:p>
            <a:r>
              <a:rPr lang="en-US" dirty="0"/>
              <a:t>Contact time for disinfection is important!</a:t>
            </a:r>
          </a:p>
        </p:txBody>
      </p:sp>
      <p:sp>
        <p:nvSpPr>
          <p:cNvPr id="3" name="Content Placeholder 2">
            <a:extLst>
              <a:ext uri="{FF2B5EF4-FFF2-40B4-BE49-F238E27FC236}">
                <a16:creationId xmlns:a16="http://schemas.microsoft.com/office/drawing/2014/main" id="{EC54C1FF-2364-4B89-A0DE-1344BF189AEB}"/>
              </a:ext>
            </a:extLst>
          </p:cNvPr>
          <p:cNvSpPr>
            <a:spLocks noGrp="1"/>
          </p:cNvSpPr>
          <p:nvPr>
            <p:ph sz="half" idx="1"/>
          </p:nvPr>
        </p:nvSpPr>
        <p:spPr/>
        <p:txBody>
          <a:bodyPr/>
          <a:lstStyle/>
          <a:p>
            <a:r>
              <a:rPr lang="en-US" dirty="0"/>
              <a:t>The EPA list and product labels include contact time.</a:t>
            </a:r>
          </a:p>
          <a:p>
            <a:r>
              <a:rPr lang="en-US" dirty="0"/>
              <a:t>Contact time is the time the product must remain wet to kill the virus.</a:t>
            </a:r>
          </a:p>
        </p:txBody>
      </p:sp>
      <p:sp>
        <p:nvSpPr>
          <p:cNvPr id="4" name="Content Placeholder 3">
            <a:extLst>
              <a:ext uri="{FF2B5EF4-FFF2-40B4-BE49-F238E27FC236}">
                <a16:creationId xmlns:a16="http://schemas.microsoft.com/office/drawing/2014/main" id="{3003113F-02F1-4DB5-8574-8CCC3A41AA26}"/>
              </a:ext>
            </a:extLst>
          </p:cNvPr>
          <p:cNvSpPr>
            <a:spLocks noGrp="1"/>
          </p:cNvSpPr>
          <p:nvPr>
            <p:ph sz="half" idx="2"/>
          </p:nvPr>
        </p:nvSpPr>
        <p:spPr/>
        <p:txBody>
          <a:bodyPr/>
          <a:lstStyle/>
          <a:p>
            <a:r>
              <a:rPr lang="en-US" dirty="0"/>
              <a:t>Observe that the area is visibly wet for the entire contact time. </a:t>
            </a:r>
          </a:p>
          <a:p>
            <a:r>
              <a:rPr lang="en-US" dirty="0"/>
              <a:t>Check expiration dates!</a:t>
            </a:r>
          </a:p>
        </p:txBody>
      </p:sp>
      <p:sp>
        <p:nvSpPr>
          <p:cNvPr id="5" name="Slide Number Placeholder 4">
            <a:extLst>
              <a:ext uri="{FF2B5EF4-FFF2-40B4-BE49-F238E27FC236}">
                <a16:creationId xmlns:a16="http://schemas.microsoft.com/office/drawing/2014/main" id="{DDAEEF83-91D7-41FF-AB8B-255BC0AB38E2}"/>
              </a:ext>
            </a:extLst>
          </p:cNvPr>
          <p:cNvSpPr>
            <a:spLocks noGrp="1"/>
          </p:cNvSpPr>
          <p:nvPr>
            <p:ph type="sldNum" sz="quarter" idx="10"/>
          </p:nvPr>
        </p:nvSpPr>
        <p:spPr/>
        <p:txBody>
          <a:bodyPr/>
          <a:lstStyle/>
          <a:p>
            <a:pPr lvl="0"/>
            <a:fld id="{644431DD-724F-4159-B395-C12D4FF15CA8}" type="slidenum">
              <a:rPr lang="en-US" altLang="en-US" noProof="0" smtClean="0"/>
              <a:pPr lvl="0"/>
              <a:t>29</a:t>
            </a:fld>
            <a:endParaRPr lang="en-US" altLang="en-US" noProof="0" dirty="0"/>
          </a:p>
        </p:txBody>
      </p:sp>
    </p:spTree>
    <p:extLst>
      <p:ext uri="{BB962C8B-B14F-4D97-AF65-F5344CB8AC3E}">
        <p14:creationId xmlns:p14="http://schemas.microsoft.com/office/powerpoint/2010/main" val="2108431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32D266-76EF-447A-8C8E-CA398EA6D383}"/>
              </a:ext>
            </a:extLst>
          </p:cNvPr>
          <p:cNvSpPr>
            <a:spLocks noGrp="1"/>
          </p:cNvSpPr>
          <p:nvPr>
            <p:ph type="body" idx="1"/>
          </p:nvPr>
        </p:nvSpPr>
        <p:spPr>
          <a:xfrm>
            <a:off x="381000" y="457200"/>
            <a:ext cx="7543800" cy="427567"/>
          </a:xfrm>
        </p:spPr>
        <p:txBody>
          <a:bodyPr>
            <a:noAutofit/>
          </a:bodyPr>
          <a:lstStyle/>
          <a:p>
            <a:pPr algn="l"/>
            <a:r>
              <a:rPr lang="en-US" sz="2400" b="1" dirty="0">
                <a:solidFill>
                  <a:schemeClr val="tx1"/>
                </a:solidFill>
              </a:rPr>
              <a:t>Four-Step Approach to a Safe Workplace</a:t>
            </a:r>
          </a:p>
        </p:txBody>
      </p:sp>
      <p:graphicFrame>
        <p:nvGraphicFramePr>
          <p:cNvPr id="5" name="Diagram 4">
            <a:extLst>
              <a:ext uri="{FF2B5EF4-FFF2-40B4-BE49-F238E27FC236}">
                <a16:creationId xmlns:a16="http://schemas.microsoft.com/office/drawing/2014/main" id="{D186FF29-FC68-4474-B626-0CC7E2F4A951}"/>
              </a:ext>
            </a:extLst>
          </p:cNvPr>
          <p:cNvGraphicFramePr/>
          <p:nvPr>
            <p:extLst>
              <p:ext uri="{D42A27DB-BD31-4B8C-83A1-F6EECF244321}">
                <p14:modId xmlns:p14="http://schemas.microsoft.com/office/powerpoint/2010/main" val="3745627351"/>
              </p:ext>
            </p:extLst>
          </p:nvPr>
        </p:nvGraphicFramePr>
        <p:xfrm>
          <a:off x="410570" y="1397000"/>
          <a:ext cx="873343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9104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9D39-62A4-4090-9D08-166C7AD1699A}"/>
              </a:ext>
            </a:extLst>
          </p:cNvPr>
          <p:cNvSpPr>
            <a:spLocks noGrp="1"/>
          </p:cNvSpPr>
          <p:nvPr>
            <p:ph type="title"/>
          </p:nvPr>
        </p:nvSpPr>
        <p:spPr/>
        <p:txBody>
          <a:bodyPr/>
          <a:lstStyle/>
          <a:p>
            <a:r>
              <a:rPr lang="en-US" dirty="0"/>
              <a:t>Tips and traps</a:t>
            </a:r>
          </a:p>
        </p:txBody>
      </p:sp>
      <p:graphicFrame>
        <p:nvGraphicFramePr>
          <p:cNvPr id="6" name="Content Placeholder 5" descr="&quot;&quot;">
            <a:extLst>
              <a:ext uri="{FF2B5EF4-FFF2-40B4-BE49-F238E27FC236}">
                <a16:creationId xmlns:a16="http://schemas.microsoft.com/office/drawing/2014/main" id="{8D72B66B-670F-4233-AA14-E1E3DBE3D25D}"/>
              </a:ext>
            </a:extLst>
          </p:cNvPr>
          <p:cNvGraphicFramePr>
            <a:graphicFrameLocks noGrp="1"/>
          </p:cNvGraphicFramePr>
          <p:nvPr>
            <p:ph idx="1"/>
            <p:extLst>
              <p:ext uri="{D42A27DB-BD31-4B8C-83A1-F6EECF244321}">
                <p14:modId xmlns:p14="http://schemas.microsoft.com/office/powerpoint/2010/main" val="969267146"/>
              </p:ext>
            </p:extLst>
          </p:nvPr>
        </p:nvGraphicFramePr>
        <p:xfrm>
          <a:off x="304800" y="2209800"/>
          <a:ext cx="8534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A325A935-0A32-4B7A-BB3B-56944BE30ABF}"/>
              </a:ext>
            </a:extLst>
          </p:cNvPr>
          <p:cNvSpPr>
            <a:spLocks noGrp="1"/>
          </p:cNvSpPr>
          <p:nvPr>
            <p:ph type="sldNum" sz="quarter" idx="10"/>
          </p:nvPr>
        </p:nvSpPr>
        <p:spPr/>
        <p:txBody>
          <a:bodyPr/>
          <a:lstStyle/>
          <a:p>
            <a:pPr lvl="0"/>
            <a:fld id="{644431DD-724F-4159-B395-C12D4FF15CA8}" type="slidenum">
              <a:rPr lang="en-US" altLang="en-US" noProof="0" smtClean="0"/>
              <a:pPr lvl="0"/>
              <a:t>30</a:t>
            </a:fld>
            <a:endParaRPr lang="en-US" altLang="en-US" noProof="0" dirty="0"/>
          </a:p>
        </p:txBody>
      </p:sp>
    </p:spTree>
    <p:extLst>
      <p:ext uri="{BB962C8B-B14F-4D97-AF65-F5344CB8AC3E}">
        <p14:creationId xmlns:p14="http://schemas.microsoft.com/office/powerpoint/2010/main" val="308590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6"/>
          <p:cNvSpPr txBox="1">
            <a:spLocks noGrp="1"/>
          </p:cNvSpPr>
          <p:nvPr>
            <p:ph type="title"/>
          </p:nvPr>
        </p:nvSpPr>
        <p:spPr/>
        <p:txBody>
          <a:bodyPr/>
          <a:lstStyle/>
          <a:p>
            <a:r>
              <a:rPr lang="en-US" dirty="0">
                <a:sym typeface="Calibri"/>
              </a:rPr>
              <a:t>Health effects of disinfectants may include….</a:t>
            </a:r>
          </a:p>
        </p:txBody>
      </p:sp>
      <p:sp>
        <p:nvSpPr>
          <p:cNvPr id="380" name="Google Shape;380;p56"/>
          <p:cNvSpPr txBox="1">
            <a:spLocks noGrp="1"/>
          </p:cNvSpPr>
          <p:nvPr>
            <p:ph idx="1"/>
          </p:nvPr>
        </p:nvSpPr>
        <p:spPr>
          <a:xfrm>
            <a:off x="228600" y="2209800"/>
            <a:ext cx="4267201" cy="4419600"/>
          </a:xfrm>
        </p:spPr>
        <p:txBody>
          <a:bodyPr/>
          <a:lstStyle/>
          <a:p>
            <a:r>
              <a:rPr lang="en-US" dirty="0"/>
              <a:t>Skin rashes or dermatitis. </a:t>
            </a:r>
          </a:p>
          <a:p>
            <a:r>
              <a:rPr lang="en-US" dirty="0"/>
              <a:t>Irritation of the nose, eyes, mouth.</a:t>
            </a:r>
          </a:p>
          <a:p>
            <a:r>
              <a:rPr lang="en-US" dirty="0"/>
              <a:t>Occupational asthma:</a:t>
            </a:r>
          </a:p>
          <a:p>
            <a:pPr lvl="1"/>
            <a:r>
              <a:rPr lang="en-US" dirty="0"/>
              <a:t>Sodium hypochlorite (bleach)</a:t>
            </a:r>
          </a:p>
          <a:p>
            <a:pPr lvl="1"/>
            <a:r>
              <a:rPr lang="en-US" dirty="0"/>
              <a:t>Quaternary ammonium</a:t>
            </a:r>
          </a:p>
          <a:p>
            <a:pPr lvl="1"/>
            <a:r>
              <a:rPr lang="en-US" dirty="0"/>
              <a:t>Glutaraldehyde </a:t>
            </a:r>
          </a:p>
          <a:p>
            <a:pPr marL="0" indent="0">
              <a:buNone/>
            </a:pPr>
            <a:r>
              <a:rPr lang="en-US" b="1" dirty="0"/>
              <a:t>Remember to not mix products. That can be deadly! </a:t>
            </a:r>
          </a:p>
        </p:txBody>
      </p:sp>
      <p:sp>
        <p:nvSpPr>
          <p:cNvPr id="2" name="Slide Number Placeholder 1">
            <a:extLst>
              <a:ext uri="{FF2B5EF4-FFF2-40B4-BE49-F238E27FC236}">
                <a16:creationId xmlns:a16="http://schemas.microsoft.com/office/drawing/2014/main" id="{9EC75C55-FF50-4A74-89F4-BB38C728691A}"/>
              </a:ext>
            </a:extLst>
          </p:cNvPr>
          <p:cNvSpPr>
            <a:spLocks noGrp="1"/>
          </p:cNvSpPr>
          <p:nvPr>
            <p:ph type="sldNum" sz="quarter" idx="10"/>
          </p:nvPr>
        </p:nvSpPr>
        <p:spPr/>
        <p:txBody>
          <a:bodyPr/>
          <a:lstStyle/>
          <a:p>
            <a:fld id="{00000000-1234-1234-1234-123412341234}" type="slidenum">
              <a:rPr lang="en" smtClean="0"/>
              <a:pPr/>
              <a:t>31</a:t>
            </a:fld>
            <a:endParaRPr lang="en"/>
          </a:p>
        </p:txBody>
      </p:sp>
      <p:pic>
        <p:nvPicPr>
          <p:cNvPr id="381" name="Google Shape;381;p56" descr="Toxic Chemicals in Cleaners include: momoethanolamine (linked to asthma), allergens (can cause skin, eye, or respiratory irritation), 1, 4-dioxane (linked to cancer), ammonium quaternary compounds (linked to asthma, some reproductive harm), and galaxolide (linked to hormone disruption). "/>
          <p:cNvPicPr preferRelativeResize="0"/>
          <p:nvPr/>
        </p:nvPicPr>
        <p:blipFill>
          <a:blip r:embed="rId3">
            <a:alphaModFix/>
          </a:blip>
          <a:stretch>
            <a:fillRect/>
          </a:stretch>
        </p:blipFill>
        <p:spPr>
          <a:xfrm>
            <a:off x="4495802" y="2285999"/>
            <a:ext cx="4239014" cy="4110167"/>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txBox="1">
            <a:spLocks noGrp="1"/>
          </p:cNvSpPr>
          <p:nvPr>
            <p:ph type="title"/>
          </p:nvPr>
        </p:nvSpPr>
        <p:spPr>
          <a:prstGeom prst="rect">
            <a:avLst/>
          </a:prstGeom>
        </p:spPr>
        <p:txBody>
          <a:bodyPr spcFirstLastPara="1" vert="horz" wrap="square" lIns="91425" tIns="91425" rIns="91425" bIns="91425" numCol="1" anchor="b" anchorCtr="0" compatLnSpc="1">
            <a:prstTxWarp prst="textNoShape">
              <a:avLst/>
            </a:prstTxWarp>
            <a:noAutofit/>
          </a:bodyPr>
          <a:lstStyle/>
          <a:p>
            <a:r>
              <a:rPr lang="en-US" dirty="0">
                <a:latin typeface="Calibri"/>
                <a:ea typeface="Calibri"/>
                <a:cs typeface="Calibri"/>
                <a:sym typeface="Calibri"/>
              </a:rPr>
              <a:t>Safer chemicals are available</a:t>
            </a:r>
            <a:br>
              <a:rPr lang="en-US" dirty="0">
                <a:latin typeface="Calibri"/>
                <a:ea typeface="Calibri"/>
                <a:cs typeface="Calibri"/>
                <a:sym typeface="Calibri"/>
              </a:rPr>
            </a:br>
            <a:r>
              <a:rPr lang="en" sz="2800" dirty="0">
                <a:latin typeface="Calibri"/>
                <a:ea typeface="Calibri"/>
                <a:cs typeface="Calibri"/>
                <a:sym typeface="Calibri"/>
              </a:rPr>
              <a:t>Use the search function on the EPA site</a:t>
            </a:r>
            <a:endParaRPr dirty="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635C6E1-A522-44EC-B125-0816CDF7E826}"/>
              </a:ext>
            </a:extLst>
          </p:cNvPr>
          <p:cNvSpPr>
            <a:spLocks noGrp="1"/>
          </p:cNvSpPr>
          <p:nvPr>
            <p:ph type="sldNum" sz="quarter" idx="10"/>
          </p:nvPr>
        </p:nvSpPr>
        <p:spPr/>
        <p:txBody>
          <a:bodyPr/>
          <a:lstStyle/>
          <a:p>
            <a:pPr>
              <a:spcBef>
                <a:spcPts val="0"/>
              </a:spcBef>
              <a:spcAft>
                <a:spcPts val="0"/>
              </a:spcAft>
            </a:pPr>
            <a:fld id="{00000000-1234-1234-1234-123412341234}" type="slidenum">
              <a:rPr lang="en" smtClean="0"/>
              <a:pPr>
                <a:spcBef>
                  <a:spcPts val="0"/>
                </a:spcBef>
                <a:spcAft>
                  <a:spcPts val="0"/>
                </a:spcAft>
              </a:pPr>
              <a:t>32</a:t>
            </a:fld>
            <a:endParaRPr lang="en"/>
          </a:p>
        </p:txBody>
      </p:sp>
      <p:pic>
        <p:nvPicPr>
          <p:cNvPr id="393" name="Google Shape;393;p58" descr="Screenshot of EPA safer chemical site: search for citric acid, but note the active ingredients, which may include harmful chemicals"/>
          <p:cNvPicPr preferRelativeResize="0"/>
          <p:nvPr/>
        </p:nvPicPr>
        <p:blipFill>
          <a:blip r:embed="rId3">
            <a:alphaModFix/>
          </a:blip>
          <a:stretch>
            <a:fillRect/>
          </a:stretch>
        </p:blipFill>
        <p:spPr>
          <a:xfrm>
            <a:off x="304799" y="2331716"/>
            <a:ext cx="8206775" cy="4373883"/>
          </a:xfrm>
          <a:prstGeom prst="rect">
            <a:avLst/>
          </a:prstGeom>
          <a:noFill/>
          <a:ln>
            <a:noFill/>
          </a:ln>
        </p:spPr>
      </p:pic>
      <p:sp>
        <p:nvSpPr>
          <p:cNvPr id="394" name="Google Shape;394;p58">
            <a:extLst>
              <a:ext uri="{C183D7F6-B498-43B3-948B-1728B52AA6E4}">
                <adec:decorative xmlns:adec="http://schemas.microsoft.com/office/drawing/2017/decorative" val="1"/>
              </a:ext>
            </a:extLst>
          </p:cNvPr>
          <p:cNvSpPr/>
          <p:nvPr/>
        </p:nvSpPr>
        <p:spPr>
          <a:xfrm>
            <a:off x="1108925" y="5410200"/>
            <a:ext cx="1171900" cy="591425"/>
          </a:xfrm>
          <a:custGeom>
            <a:avLst/>
            <a:gdLst/>
            <a:ahLst/>
            <a:cxnLst/>
            <a:rect l="l" t="t" r="r" b="b"/>
            <a:pathLst>
              <a:path w="46876" h="23657" extrusionOk="0">
                <a:moveTo>
                  <a:pt x="28379" y="1473"/>
                </a:moveTo>
                <a:cubicBezTo>
                  <a:pt x="18194" y="341"/>
                  <a:pt x="-4389" y="6433"/>
                  <a:pt x="882" y="15221"/>
                </a:cubicBezTo>
                <a:cubicBezTo>
                  <a:pt x="6835" y="25146"/>
                  <a:pt x="24902" y="25308"/>
                  <a:pt x="35254" y="20132"/>
                </a:cubicBezTo>
                <a:cubicBezTo>
                  <a:pt x="38544" y="18487"/>
                  <a:pt x="42965" y="18805"/>
                  <a:pt x="45565" y="16204"/>
                </a:cubicBezTo>
                <a:cubicBezTo>
                  <a:pt x="51476" y="10290"/>
                  <a:pt x="34777" y="0"/>
                  <a:pt x="26415" y="0"/>
                </a:cubicBezTo>
              </a:path>
            </a:pathLst>
          </a:custGeom>
          <a:noFill/>
          <a:ln w="9525" cap="flat" cmpd="sng">
            <a:solidFill>
              <a:srgbClr val="FF0000"/>
            </a:solidFill>
            <a:prstDash val="solid"/>
            <a:round/>
            <a:headEnd type="none" w="med" len="med"/>
            <a:tailEnd type="none" w="med" len="med"/>
          </a:ln>
        </p:spPr>
      </p:sp>
      <p:sp>
        <p:nvSpPr>
          <p:cNvPr id="395" name="Google Shape;395;p58">
            <a:extLst>
              <a:ext uri="{C183D7F6-B498-43B3-948B-1728B52AA6E4}">
                <adec:decorative xmlns:adec="http://schemas.microsoft.com/office/drawing/2017/decorative" val="1"/>
              </a:ext>
            </a:extLst>
          </p:cNvPr>
          <p:cNvSpPr/>
          <p:nvPr/>
        </p:nvSpPr>
        <p:spPr>
          <a:xfrm>
            <a:off x="1143000" y="4345077"/>
            <a:ext cx="1103750" cy="556400"/>
          </a:xfrm>
          <a:custGeom>
            <a:avLst/>
            <a:gdLst/>
            <a:ahLst/>
            <a:cxnLst/>
            <a:rect l="l" t="t" r="r" b="b"/>
            <a:pathLst>
              <a:path w="44150" h="22256" extrusionOk="0">
                <a:moveTo>
                  <a:pt x="14941" y="3544"/>
                </a:moveTo>
                <a:cubicBezTo>
                  <a:pt x="11990" y="3544"/>
                  <a:pt x="8557" y="2398"/>
                  <a:pt x="6102" y="4035"/>
                </a:cubicBezTo>
                <a:cubicBezTo>
                  <a:pt x="2181" y="6649"/>
                  <a:pt x="-2140" y="13961"/>
                  <a:pt x="1192" y="17293"/>
                </a:cubicBezTo>
                <a:cubicBezTo>
                  <a:pt x="7940" y="24041"/>
                  <a:pt x="20412" y="22554"/>
                  <a:pt x="29671" y="20239"/>
                </a:cubicBezTo>
                <a:cubicBezTo>
                  <a:pt x="34930" y="18924"/>
                  <a:pt x="42848" y="17698"/>
                  <a:pt x="43911" y="12382"/>
                </a:cubicBezTo>
                <a:cubicBezTo>
                  <a:pt x="44716" y="8357"/>
                  <a:pt x="42895" y="2387"/>
                  <a:pt x="39001" y="1089"/>
                </a:cubicBezTo>
                <a:cubicBezTo>
                  <a:pt x="29673" y="-2020"/>
                  <a:pt x="19372" y="2562"/>
                  <a:pt x="9539" y="2562"/>
                </a:cubicBezTo>
              </a:path>
            </a:pathLst>
          </a:custGeom>
          <a:noFill/>
          <a:ln w="9525" cap="flat" cmpd="sng">
            <a:solidFill>
              <a:srgbClr val="FF0000"/>
            </a:solidFill>
            <a:prstDash val="solid"/>
            <a:round/>
            <a:headEnd type="none" w="med" len="med"/>
            <a:tailEnd type="none" w="med" len="med"/>
          </a:ln>
        </p:spPr>
      </p:sp>
      <p:sp>
        <p:nvSpPr>
          <p:cNvPr id="396" name="Google Shape;396;p58">
            <a:extLst>
              <a:ext uri="{C183D7F6-B498-43B3-948B-1728B52AA6E4}">
                <adec:decorative xmlns:adec="http://schemas.microsoft.com/office/drawing/2017/decorative" val="1"/>
              </a:ext>
            </a:extLst>
          </p:cNvPr>
          <p:cNvSpPr/>
          <p:nvPr/>
        </p:nvSpPr>
        <p:spPr>
          <a:xfrm>
            <a:off x="7073628" y="2438400"/>
            <a:ext cx="1103750" cy="556400"/>
          </a:xfrm>
          <a:custGeom>
            <a:avLst/>
            <a:gdLst/>
            <a:ahLst/>
            <a:cxnLst/>
            <a:rect l="l" t="t" r="r" b="b"/>
            <a:pathLst>
              <a:path w="44150" h="22256" extrusionOk="0">
                <a:moveTo>
                  <a:pt x="14941" y="3544"/>
                </a:moveTo>
                <a:cubicBezTo>
                  <a:pt x="11990" y="3544"/>
                  <a:pt x="8557" y="2398"/>
                  <a:pt x="6102" y="4035"/>
                </a:cubicBezTo>
                <a:cubicBezTo>
                  <a:pt x="2181" y="6649"/>
                  <a:pt x="-2140" y="13961"/>
                  <a:pt x="1192" y="17293"/>
                </a:cubicBezTo>
                <a:cubicBezTo>
                  <a:pt x="7940" y="24041"/>
                  <a:pt x="20412" y="22554"/>
                  <a:pt x="29671" y="20239"/>
                </a:cubicBezTo>
                <a:cubicBezTo>
                  <a:pt x="34930" y="18924"/>
                  <a:pt x="42848" y="17698"/>
                  <a:pt x="43911" y="12382"/>
                </a:cubicBezTo>
                <a:cubicBezTo>
                  <a:pt x="44716" y="8357"/>
                  <a:pt x="42895" y="2387"/>
                  <a:pt x="39001" y="1089"/>
                </a:cubicBezTo>
                <a:cubicBezTo>
                  <a:pt x="29673" y="-2020"/>
                  <a:pt x="19372" y="2562"/>
                  <a:pt x="9539" y="2562"/>
                </a:cubicBezTo>
              </a:path>
            </a:pathLst>
          </a:custGeom>
          <a:noFill/>
          <a:ln w="9525" cap="flat" cmpd="sng">
            <a:solidFill>
              <a:srgbClr val="FF0000"/>
            </a:solidFill>
            <a:prstDash val="solid"/>
            <a:round/>
            <a:headEnd type="none" w="med" len="med"/>
            <a:tailEnd type="none" w="med" len="med"/>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C8CFE7F8-FDDA-451F-97F9-C1106585C624}"/>
              </a:ext>
            </a:extLst>
          </p:cNvPr>
          <p:cNvSpPr>
            <a:spLocks noGrp="1"/>
          </p:cNvSpPr>
          <p:nvPr>
            <p:ph type="title"/>
          </p:nvPr>
        </p:nvSpPr>
        <p:spPr/>
        <p:txBody>
          <a:bodyPr/>
          <a:lstStyle/>
          <a:p>
            <a:r>
              <a:rPr lang="en-US" altLang="en-US" dirty="0"/>
              <a:t>OSHA Hazard Communication standard</a:t>
            </a:r>
          </a:p>
        </p:txBody>
      </p:sp>
      <p:sp>
        <p:nvSpPr>
          <p:cNvPr id="105475" name="Content Placeholder 4">
            <a:extLst>
              <a:ext uri="{FF2B5EF4-FFF2-40B4-BE49-F238E27FC236}">
                <a16:creationId xmlns:a16="http://schemas.microsoft.com/office/drawing/2014/main" id="{0B0A8768-2124-40FF-AED4-1C0F47545E63}"/>
              </a:ext>
            </a:extLst>
          </p:cNvPr>
          <p:cNvSpPr>
            <a:spLocks noGrp="1"/>
          </p:cNvSpPr>
          <p:nvPr>
            <p:ph idx="1"/>
          </p:nvPr>
        </p:nvSpPr>
        <p:spPr/>
        <p:txBody>
          <a:bodyPr/>
          <a:lstStyle/>
          <a:p>
            <a:pPr marL="0" indent="0">
              <a:buNone/>
            </a:pPr>
            <a:r>
              <a:rPr lang="en-US" altLang="en-US" b="1" dirty="0"/>
              <a:t>The hazard communication standard, 29 CFR 1910.1200, establishes a worker’s right to know about chemicals in the workplace</a:t>
            </a:r>
          </a:p>
          <a:p>
            <a:pPr marL="0" indent="0">
              <a:buNone/>
            </a:pPr>
            <a:r>
              <a:rPr lang="en-US" altLang="en-US" dirty="0"/>
              <a:t>Employers are required to provide:</a:t>
            </a:r>
          </a:p>
          <a:p>
            <a:r>
              <a:rPr lang="en-US" altLang="en-US" sz="2200" dirty="0"/>
              <a:t>A list of all hazardous chemicals in the workplace</a:t>
            </a:r>
          </a:p>
          <a:p>
            <a:r>
              <a:rPr lang="en-US" altLang="en-US" sz="2200" dirty="0"/>
              <a:t>Labels on containers</a:t>
            </a:r>
          </a:p>
          <a:p>
            <a:r>
              <a:rPr lang="en-US" altLang="en-US" sz="2200" dirty="0"/>
              <a:t>Chemical information (safety data sheets)</a:t>
            </a:r>
          </a:p>
          <a:p>
            <a:r>
              <a:rPr lang="en-US" altLang="en-US" sz="2200" dirty="0"/>
              <a:t>Training</a:t>
            </a:r>
          </a:p>
          <a:p>
            <a:r>
              <a:rPr lang="en-US" altLang="en-US" sz="2200" dirty="0"/>
              <a:t>A written program and worker access to information</a:t>
            </a:r>
          </a:p>
          <a:p>
            <a:pPr marL="0" indent="0">
              <a:buNone/>
            </a:pPr>
            <a:r>
              <a:rPr lang="en-US" altLang="en-US" b="1" dirty="0"/>
              <a:t>These rights may be relevant to the cleaning and disinfecting chemicals</a:t>
            </a:r>
          </a:p>
        </p:txBody>
      </p:sp>
      <p:sp>
        <p:nvSpPr>
          <p:cNvPr id="2" name="Slide Number Placeholder 1">
            <a:extLst>
              <a:ext uri="{FF2B5EF4-FFF2-40B4-BE49-F238E27FC236}">
                <a16:creationId xmlns:a16="http://schemas.microsoft.com/office/drawing/2014/main" id="{B03A7039-1824-4834-9B81-2C94E8468823}"/>
              </a:ext>
            </a:extLst>
          </p:cNvPr>
          <p:cNvSpPr>
            <a:spLocks noGrp="1"/>
          </p:cNvSpPr>
          <p:nvPr>
            <p:ph type="sldNum" sz="quarter" idx="10"/>
          </p:nvPr>
        </p:nvSpPr>
        <p:spPr/>
        <p:txBody>
          <a:bodyPr/>
          <a:lstStyle/>
          <a:p>
            <a:fld id="{E4D25CCA-84D6-4E84-B1C7-B334DD86A6AB}" type="slidenum">
              <a:rPr lang="en-US" altLang="en-US" smtClean="0"/>
              <a:pPr/>
              <a:t>33</a:t>
            </a:fld>
            <a:endParaRPr lang="en-US" altLang="en-US" dirty="0"/>
          </a:p>
        </p:txBody>
      </p:sp>
    </p:spTree>
    <p:extLst>
      <p:ext uri="{BB962C8B-B14F-4D97-AF65-F5344CB8AC3E}">
        <p14:creationId xmlns:p14="http://schemas.microsoft.com/office/powerpoint/2010/main" val="754807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0"/>
          <p:cNvSpPr txBox="1">
            <a:spLocks noGrp="1"/>
          </p:cNvSpPr>
          <p:nvPr>
            <p:ph type="title"/>
          </p:nvPr>
        </p:nvSpPr>
        <p:spPr/>
        <p:txBody>
          <a:bodyPr/>
          <a:lstStyle/>
          <a:p>
            <a:r>
              <a:rPr lang="en-US" dirty="0">
                <a:sym typeface="Calibri"/>
              </a:rPr>
              <a:t>When you use disinfectants:</a:t>
            </a:r>
          </a:p>
        </p:txBody>
      </p:sp>
      <p:sp>
        <p:nvSpPr>
          <p:cNvPr id="408" name="Google Shape;408;p60"/>
          <p:cNvSpPr txBox="1">
            <a:spLocks noGrp="1"/>
          </p:cNvSpPr>
          <p:nvPr>
            <p:ph idx="1"/>
          </p:nvPr>
        </p:nvSpPr>
        <p:spPr>
          <a:xfrm>
            <a:off x="228600" y="2209800"/>
            <a:ext cx="5562600" cy="4419600"/>
          </a:xfrm>
        </p:spPr>
        <p:txBody>
          <a:bodyPr/>
          <a:lstStyle/>
          <a:p>
            <a:r>
              <a:rPr lang="en-US" b="1" dirty="0"/>
              <a:t>Clean the area </a:t>
            </a:r>
            <a:r>
              <a:rPr lang="en-US" dirty="0"/>
              <a:t>first to remove dirt and dust or you can use detergent or soap.</a:t>
            </a:r>
          </a:p>
          <a:p>
            <a:r>
              <a:rPr lang="en-US" dirty="0"/>
              <a:t>Open windows or use other ways to </a:t>
            </a:r>
            <a:r>
              <a:rPr lang="en-US" b="1" dirty="0"/>
              <a:t>increase ventilation</a:t>
            </a:r>
            <a:r>
              <a:rPr lang="en-US" dirty="0"/>
              <a:t>.</a:t>
            </a:r>
          </a:p>
          <a:p>
            <a:r>
              <a:rPr lang="en-US" b="1" dirty="0"/>
              <a:t>Avoid spraying </a:t>
            </a:r>
            <a:r>
              <a:rPr lang="en-US" dirty="0"/>
              <a:t>and if you spray, put it on a sponge or rag so less goes into the air.</a:t>
            </a:r>
          </a:p>
        </p:txBody>
      </p:sp>
      <p:sp>
        <p:nvSpPr>
          <p:cNvPr id="2" name="Slide Number Placeholder 1">
            <a:extLst>
              <a:ext uri="{FF2B5EF4-FFF2-40B4-BE49-F238E27FC236}">
                <a16:creationId xmlns:a16="http://schemas.microsoft.com/office/drawing/2014/main" id="{C1AD2FCA-CD16-430A-B5FB-CBF648A4D2D3}"/>
              </a:ext>
            </a:extLst>
          </p:cNvPr>
          <p:cNvSpPr>
            <a:spLocks noGrp="1"/>
          </p:cNvSpPr>
          <p:nvPr>
            <p:ph type="sldNum" sz="quarter" idx="10"/>
          </p:nvPr>
        </p:nvSpPr>
        <p:spPr/>
        <p:txBody>
          <a:bodyPr/>
          <a:lstStyle/>
          <a:p>
            <a:fld id="{00000000-1234-1234-1234-123412341234}" type="slidenum">
              <a:rPr lang="en" smtClean="0"/>
              <a:pPr/>
              <a:t>34</a:t>
            </a:fld>
            <a:endParaRPr lang="en"/>
          </a:p>
        </p:txBody>
      </p:sp>
      <p:pic>
        <p:nvPicPr>
          <p:cNvPr id="3" name="Picture 2" descr="woman wearing gloves cleaning a table">
            <a:extLst>
              <a:ext uri="{FF2B5EF4-FFF2-40B4-BE49-F238E27FC236}">
                <a16:creationId xmlns:a16="http://schemas.microsoft.com/office/drawing/2014/main" id="{0266F9B5-4302-4F9E-9E81-54BC83948F5E}"/>
              </a:ext>
            </a:extLst>
          </p:cNvPr>
          <p:cNvPicPr>
            <a:picLocks noChangeAspect="1"/>
          </p:cNvPicPr>
          <p:nvPr/>
        </p:nvPicPr>
        <p:blipFill>
          <a:blip r:embed="rId3"/>
          <a:stretch>
            <a:fillRect/>
          </a:stretch>
        </p:blipFill>
        <p:spPr>
          <a:xfrm>
            <a:off x="6096000" y="2209800"/>
            <a:ext cx="2395470" cy="36794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2" name="Picture 1" descr="Googles and nitrile gloves">
            <a:extLst>
              <a:ext uri="{FF2B5EF4-FFF2-40B4-BE49-F238E27FC236}">
                <a16:creationId xmlns:a16="http://schemas.microsoft.com/office/drawing/2014/main" id="{F39486A9-7F60-4509-A325-AA44814A491C}"/>
              </a:ext>
            </a:extLst>
          </p:cNvPr>
          <p:cNvPicPr>
            <a:picLocks noChangeAspect="1"/>
          </p:cNvPicPr>
          <p:nvPr/>
        </p:nvPicPr>
        <p:blipFill rotWithShape="1">
          <a:blip r:embed="rId3"/>
          <a:srcRect b="40778"/>
          <a:stretch/>
        </p:blipFill>
        <p:spPr>
          <a:xfrm>
            <a:off x="4629283" y="4876800"/>
            <a:ext cx="4100717" cy="1714500"/>
          </a:xfrm>
          <a:prstGeom prst="rect">
            <a:avLst/>
          </a:prstGeom>
        </p:spPr>
      </p:pic>
      <p:sp>
        <p:nvSpPr>
          <p:cNvPr id="414" name="Google Shape;414;p61"/>
          <p:cNvSpPr txBox="1">
            <a:spLocks noGrp="1"/>
          </p:cNvSpPr>
          <p:nvPr>
            <p:ph type="title"/>
          </p:nvPr>
        </p:nvSpPr>
        <p:spPr/>
        <p:txBody>
          <a:bodyPr/>
          <a:lstStyle/>
          <a:p>
            <a:r>
              <a:rPr lang="en-US" dirty="0">
                <a:sym typeface="Calibri"/>
              </a:rPr>
              <a:t>When you use these disinfectants:</a:t>
            </a:r>
          </a:p>
        </p:txBody>
      </p:sp>
      <p:sp>
        <p:nvSpPr>
          <p:cNvPr id="415" name="Google Shape;415;p61"/>
          <p:cNvSpPr txBox="1">
            <a:spLocks noGrp="1"/>
          </p:cNvSpPr>
          <p:nvPr>
            <p:ph idx="1"/>
          </p:nvPr>
        </p:nvSpPr>
        <p:spPr>
          <a:xfrm>
            <a:off x="228600" y="2209800"/>
            <a:ext cx="4572000" cy="4419600"/>
          </a:xfrm>
        </p:spPr>
        <p:txBody>
          <a:bodyPr/>
          <a:lstStyle/>
          <a:p>
            <a:r>
              <a:rPr lang="en-US" dirty="0"/>
              <a:t>Follow </a:t>
            </a:r>
            <a:r>
              <a:rPr lang="en-US" b="1" dirty="0"/>
              <a:t>instructions on the product label </a:t>
            </a:r>
            <a:r>
              <a:rPr lang="en-US" dirty="0"/>
              <a:t>exactly, including for diluting and for the “contact time”, how long the surface needs to stay wet.</a:t>
            </a:r>
          </a:p>
          <a:p>
            <a:r>
              <a:rPr lang="en-US" dirty="0"/>
              <a:t>Make sure all containers are </a:t>
            </a:r>
            <a:r>
              <a:rPr lang="en-US" b="1" dirty="0"/>
              <a:t>labeled</a:t>
            </a:r>
            <a:r>
              <a:rPr lang="en-US" dirty="0"/>
              <a:t>.</a:t>
            </a:r>
          </a:p>
          <a:p>
            <a:r>
              <a:rPr lang="en-US" dirty="0"/>
              <a:t>Use </a:t>
            </a:r>
            <a:r>
              <a:rPr lang="en-US" b="1" dirty="0"/>
              <a:t>gloves (nitrile, non-latex) and eye protection </a:t>
            </a:r>
            <a:r>
              <a:rPr lang="en-US" dirty="0"/>
              <a:t>and check label to see what PPE is recommended.</a:t>
            </a:r>
          </a:p>
          <a:p>
            <a:endParaRPr lang="en-US" dirty="0"/>
          </a:p>
        </p:txBody>
      </p:sp>
      <p:sp>
        <p:nvSpPr>
          <p:cNvPr id="3" name="Slide Number Placeholder 2">
            <a:extLst>
              <a:ext uri="{FF2B5EF4-FFF2-40B4-BE49-F238E27FC236}">
                <a16:creationId xmlns:a16="http://schemas.microsoft.com/office/drawing/2014/main" id="{703C8558-1793-4B3D-B9D2-5DEA44BCC84C}"/>
              </a:ext>
            </a:extLst>
          </p:cNvPr>
          <p:cNvSpPr>
            <a:spLocks noGrp="1"/>
          </p:cNvSpPr>
          <p:nvPr>
            <p:ph type="sldNum" sz="quarter" idx="10"/>
          </p:nvPr>
        </p:nvSpPr>
        <p:spPr/>
        <p:txBody>
          <a:bodyPr/>
          <a:lstStyle/>
          <a:p>
            <a:fld id="{00000000-1234-1234-1234-123412341234}" type="slidenum">
              <a:rPr lang="en" smtClean="0"/>
              <a:pPr/>
              <a:t>35</a:t>
            </a:fld>
            <a:endParaRPr lang="en"/>
          </a:p>
        </p:txBody>
      </p:sp>
      <p:pic>
        <p:nvPicPr>
          <p:cNvPr id="416" name="Google Shape;416;p61" descr="screenshot of label on a chemical bottle"/>
          <p:cNvPicPr preferRelativeResize="0"/>
          <p:nvPr/>
        </p:nvPicPr>
        <p:blipFill>
          <a:blip r:embed="rId4">
            <a:alphaModFix/>
          </a:blip>
          <a:stretch>
            <a:fillRect/>
          </a:stretch>
        </p:blipFill>
        <p:spPr>
          <a:xfrm>
            <a:off x="4876800" y="2309342"/>
            <a:ext cx="3777000" cy="2604244"/>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650E2A42-968D-4F38-B8F8-FDFF18FAD936}"/>
              </a:ext>
            </a:extLst>
          </p:cNvPr>
          <p:cNvSpPr>
            <a:spLocks noGrp="1"/>
          </p:cNvSpPr>
          <p:nvPr>
            <p:ph type="title"/>
          </p:nvPr>
        </p:nvSpPr>
        <p:spPr/>
        <p:txBody>
          <a:bodyPr/>
          <a:lstStyle/>
          <a:p>
            <a:r>
              <a:rPr lang="en-US" altLang="en-US" dirty="0"/>
              <a:t>For more information</a:t>
            </a:r>
          </a:p>
        </p:txBody>
      </p:sp>
      <p:sp>
        <p:nvSpPr>
          <p:cNvPr id="117763" name="Content Placeholder 2">
            <a:extLst>
              <a:ext uri="{FF2B5EF4-FFF2-40B4-BE49-F238E27FC236}">
                <a16:creationId xmlns:a16="http://schemas.microsoft.com/office/drawing/2014/main" id="{653C72DA-3143-4053-A6C6-AA5CD264C09F}"/>
              </a:ext>
            </a:extLst>
          </p:cNvPr>
          <p:cNvSpPr>
            <a:spLocks noGrp="1"/>
          </p:cNvSpPr>
          <p:nvPr>
            <p:ph idx="1"/>
          </p:nvPr>
        </p:nvSpPr>
        <p:spPr/>
        <p:txBody>
          <a:bodyPr/>
          <a:lstStyle/>
          <a:p>
            <a:r>
              <a:rPr lang="en-US" altLang="en-US" sz="2300" dirty="0"/>
              <a:t>Centers for Disease Control and Prevention (CDC)</a:t>
            </a:r>
            <a:br>
              <a:rPr lang="en-US" altLang="en-US" sz="2300" dirty="0"/>
            </a:br>
            <a:r>
              <a:rPr lang="en-US" altLang="en-US" sz="2300" dirty="0">
                <a:hlinkClick r:id="rId3"/>
              </a:rPr>
              <a:t>http://www</a:t>
            </a:r>
            <a:r>
              <a:rPr lang="en-US" altLang="en-US" sz="2300" dirty="0">
                <a:hlinkClick r:id="rId4"/>
              </a:rPr>
              <a:t>.cdc.gov</a:t>
            </a:r>
            <a:endParaRPr lang="en-US" altLang="en-US" sz="2300" dirty="0"/>
          </a:p>
          <a:p>
            <a:r>
              <a:rPr lang="en-US" altLang="en-US" sz="2300" dirty="0"/>
              <a:t>Occupational Safety and Health Administration (OSHA)</a:t>
            </a:r>
            <a:br>
              <a:rPr lang="en-US" altLang="en-US" sz="2300" dirty="0"/>
            </a:br>
            <a:r>
              <a:rPr lang="en-US" altLang="en-US" sz="2300" dirty="0">
                <a:hlinkClick r:id="rId3"/>
              </a:rPr>
              <a:t>http://www</a:t>
            </a:r>
            <a:r>
              <a:rPr lang="en-US" altLang="en-US" sz="2300" dirty="0">
                <a:hlinkClick r:id="rId5"/>
              </a:rPr>
              <a:t>.osha.gov</a:t>
            </a:r>
            <a:endParaRPr lang="en-US" altLang="en-US" sz="2300" dirty="0"/>
          </a:p>
          <a:p>
            <a:r>
              <a:rPr lang="en-US" altLang="en-US" sz="2300" dirty="0"/>
              <a:t>World Health Organization (WHO)</a:t>
            </a:r>
            <a:br>
              <a:rPr lang="en-US" altLang="en-US" sz="2300" dirty="0"/>
            </a:br>
            <a:r>
              <a:rPr lang="en-US" altLang="en-US" sz="2300" dirty="0">
                <a:hlinkClick r:id="rId6"/>
              </a:rPr>
              <a:t>http://www.who.int/en/</a:t>
            </a:r>
            <a:endParaRPr lang="en-US" altLang="en-US" sz="2300" dirty="0"/>
          </a:p>
          <a:p>
            <a:r>
              <a:rPr lang="en-US" altLang="en-US" sz="2300" dirty="0"/>
              <a:t>National Institute for Occupational Safety and Health (NIOSH)</a:t>
            </a:r>
            <a:br>
              <a:rPr lang="en-US" altLang="en-US" sz="2300" dirty="0"/>
            </a:br>
            <a:r>
              <a:rPr lang="en-US" altLang="en-US" sz="2300" dirty="0">
                <a:hlinkClick r:id="rId7"/>
              </a:rPr>
              <a:t>http://www.cdc.gov/NIOSH/</a:t>
            </a:r>
            <a:endParaRPr lang="en-US" altLang="en-US" sz="2300" dirty="0"/>
          </a:p>
          <a:p>
            <a:r>
              <a:rPr lang="en-US" altLang="en-US" sz="2300" dirty="0"/>
              <a:t>NIEHS Worker Training Program</a:t>
            </a:r>
            <a:br>
              <a:rPr lang="en-US" altLang="en-US" sz="2300" dirty="0"/>
            </a:br>
            <a:r>
              <a:rPr lang="en-US" altLang="en-US" sz="2300" dirty="0">
                <a:hlinkClick r:id="rId8"/>
              </a:rPr>
              <a:t>https://tools.niehs.nih.gov/wetp/index.cfm?id=2554</a:t>
            </a:r>
            <a:endParaRPr lang="en-US" altLang="en-US" sz="2300" dirty="0"/>
          </a:p>
        </p:txBody>
      </p:sp>
      <p:sp>
        <p:nvSpPr>
          <p:cNvPr id="2" name="Slide Number Placeholder 1">
            <a:extLst>
              <a:ext uri="{FF2B5EF4-FFF2-40B4-BE49-F238E27FC236}">
                <a16:creationId xmlns:a16="http://schemas.microsoft.com/office/drawing/2014/main" id="{20D70231-A059-4B87-B683-F3539AB860CD}"/>
              </a:ext>
            </a:extLst>
          </p:cNvPr>
          <p:cNvSpPr>
            <a:spLocks noGrp="1"/>
          </p:cNvSpPr>
          <p:nvPr>
            <p:ph type="sldNum" sz="quarter" idx="10"/>
          </p:nvPr>
        </p:nvSpPr>
        <p:spPr/>
        <p:txBody>
          <a:bodyPr/>
          <a:lstStyle/>
          <a:p>
            <a:fld id="{E4D25CCA-84D6-4E84-B1C7-B334DD86A6AB}" type="slidenum">
              <a:rPr lang="en-US" altLang="en-US" smtClean="0"/>
              <a:pPr/>
              <a:t>36</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a:extLst>
              <a:ext uri="{FF2B5EF4-FFF2-40B4-BE49-F238E27FC236}">
                <a16:creationId xmlns:a16="http://schemas.microsoft.com/office/drawing/2014/main" id="{1BFC971F-0734-439D-A61D-5ADEA6580135}"/>
              </a:ext>
            </a:extLst>
          </p:cNvPr>
          <p:cNvSpPr>
            <a:spLocks noGrp="1"/>
          </p:cNvSpPr>
          <p:nvPr>
            <p:ph idx="1"/>
          </p:nvPr>
        </p:nvSpPr>
        <p:spPr/>
        <p:txBody>
          <a:bodyPr/>
          <a:lstStyle/>
          <a:p>
            <a:r>
              <a:rPr lang="en-US" altLang="en-US" dirty="0"/>
              <a:t>Management leadership and employee participation.</a:t>
            </a:r>
          </a:p>
          <a:p>
            <a:r>
              <a:rPr lang="en-US" altLang="en-US" dirty="0"/>
              <a:t>Hazard identification and assessment.</a:t>
            </a:r>
          </a:p>
          <a:p>
            <a:r>
              <a:rPr lang="en-US" altLang="en-US" dirty="0"/>
              <a:t>Hazard prevention and control.</a:t>
            </a:r>
          </a:p>
          <a:p>
            <a:r>
              <a:rPr lang="en-US" altLang="en-US" dirty="0"/>
              <a:t>Education and training.</a:t>
            </a:r>
          </a:p>
          <a:p>
            <a:r>
              <a:rPr lang="en-US" altLang="en-US" dirty="0"/>
              <a:t>System evaluation and improvement.</a:t>
            </a:r>
          </a:p>
          <a:p>
            <a:r>
              <a:rPr lang="en-US" altLang="en-US" dirty="0"/>
              <a:t>Support for workers who are exposed.</a:t>
            </a:r>
          </a:p>
          <a:p>
            <a:r>
              <a:rPr lang="en-US" altLang="en-US" dirty="0"/>
              <a:t>Mental health support for workers and their families. </a:t>
            </a:r>
          </a:p>
          <a:p>
            <a:endParaRPr lang="en-US" altLang="en-US" dirty="0"/>
          </a:p>
        </p:txBody>
      </p:sp>
      <p:sp>
        <p:nvSpPr>
          <p:cNvPr id="3" name="Slide Number Placeholder 2">
            <a:extLst>
              <a:ext uri="{FF2B5EF4-FFF2-40B4-BE49-F238E27FC236}">
                <a16:creationId xmlns:a16="http://schemas.microsoft.com/office/drawing/2014/main" id="{7FBE09BA-25A1-4743-A6A0-DC8D31444D2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
        <p:nvSpPr>
          <p:cNvPr id="6" name="Title 1">
            <a:extLst>
              <a:ext uri="{FF2B5EF4-FFF2-40B4-BE49-F238E27FC236}">
                <a16:creationId xmlns:a16="http://schemas.microsoft.com/office/drawing/2014/main" id="{BA769E2A-35A4-4B72-AFE9-C7B0F7EE2EA6}"/>
              </a:ext>
            </a:extLst>
          </p:cNvPr>
          <p:cNvSpPr txBox="1">
            <a:spLocks/>
          </p:cNvSpPr>
          <p:nvPr/>
        </p:nvSpPr>
        <p:spPr bwMode="auto">
          <a:xfrm>
            <a:off x="152400" y="1143000"/>
            <a:ext cx="8686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ts val="3300"/>
              </a:lnSpc>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5F852B"/>
                </a:solidFill>
                <a:effectLst/>
                <a:uLnTx/>
                <a:uFillTx/>
                <a:latin typeface="Calibri"/>
                <a:ea typeface="+mj-ea"/>
                <a:cs typeface="+mj-cs"/>
              </a:rPr>
              <a:t>Communication &amp; Planning</a:t>
            </a:r>
            <a:endParaRPr kumimoji="0" lang="en-US" sz="3200" b="1" i="0" u="none" strike="noStrike" kern="0" cap="none" spc="0" normalizeH="0" baseline="0" noProof="0" dirty="0">
              <a:ln>
                <a:noFill/>
              </a:ln>
              <a:solidFill>
                <a:srgbClr val="5F852B"/>
              </a:solidFill>
              <a:effectLst/>
              <a:uLnTx/>
              <a:uFillTx/>
              <a:latin typeface="Calibri"/>
              <a:ea typeface="+mj-ea"/>
              <a:cs typeface="+mj-cs"/>
            </a:endParaRPr>
          </a:p>
        </p:txBody>
      </p:sp>
    </p:spTree>
    <p:extLst>
      <p:ext uri="{BB962C8B-B14F-4D97-AF65-F5344CB8AC3E}">
        <p14:creationId xmlns:p14="http://schemas.microsoft.com/office/powerpoint/2010/main" val="235074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3C585F-0E39-4F0F-BEAF-0D62FED3FA97}"/>
              </a:ext>
            </a:extLst>
          </p:cNvPr>
          <p:cNvPicPr>
            <a:picLocks noChangeAspect="1"/>
          </p:cNvPicPr>
          <p:nvPr/>
        </p:nvPicPr>
        <p:blipFill>
          <a:blip r:embed="rId3"/>
          <a:stretch>
            <a:fillRect/>
          </a:stretch>
        </p:blipFill>
        <p:spPr>
          <a:xfrm>
            <a:off x="8534400" y="6388717"/>
            <a:ext cx="457200" cy="458397"/>
          </a:xfrm>
          <a:prstGeom prst="rect">
            <a:avLst/>
          </a:prstGeom>
        </p:spPr>
      </p:pic>
      <p:sp>
        <p:nvSpPr>
          <p:cNvPr id="2" name="Title 1">
            <a:extLst>
              <a:ext uri="{FF2B5EF4-FFF2-40B4-BE49-F238E27FC236}">
                <a16:creationId xmlns:a16="http://schemas.microsoft.com/office/drawing/2014/main" id="{61EE2118-9C49-41E0-8195-4024358F4B0C}"/>
              </a:ext>
            </a:extLst>
          </p:cNvPr>
          <p:cNvSpPr>
            <a:spLocks noGrp="1"/>
          </p:cNvSpPr>
          <p:nvPr>
            <p:ph type="title"/>
          </p:nvPr>
        </p:nvSpPr>
        <p:spPr/>
        <p:txBody>
          <a:bodyPr/>
          <a:lstStyle/>
          <a:p>
            <a:r>
              <a:rPr lang="en-US" dirty="0"/>
              <a:t>Do you have a process that…</a:t>
            </a:r>
          </a:p>
        </p:txBody>
      </p:sp>
      <p:sp>
        <p:nvSpPr>
          <p:cNvPr id="6" name="Content Placeholder 5">
            <a:extLst>
              <a:ext uri="{FF2B5EF4-FFF2-40B4-BE49-F238E27FC236}">
                <a16:creationId xmlns:a16="http://schemas.microsoft.com/office/drawing/2014/main" id="{3041A3CC-C123-4480-9295-1A538920B0B9}"/>
              </a:ext>
            </a:extLst>
          </p:cNvPr>
          <p:cNvSpPr>
            <a:spLocks noGrp="1"/>
          </p:cNvSpPr>
          <p:nvPr>
            <p:ph idx="1"/>
          </p:nvPr>
        </p:nvSpPr>
        <p:spPr/>
        <p:txBody>
          <a:bodyPr/>
          <a:lstStyle/>
          <a:p>
            <a:r>
              <a:rPr lang="en-US" dirty="0"/>
              <a:t>Has clear decision makers?</a:t>
            </a:r>
          </a:p>
          <a:p>
            <a:r>
              <a:rPr lang="en-US" dirty="0"/>
              <a:t>Includes all key stakeholders?</a:t>
            </a:r>
          </a:p>
          <a:p>
            <a:r>
              <a:rPr lang="en-US" dirty="0"/>
              <a:t>Includes front line workers?</a:t>
            </a:r>
          </a:p>
          <a:p>
            <a:r>
              <a:rPr lang="en-US" dirty="0"/>
              <a:t>Has clear lines of responsibility, accountability, and  timelines?</a:t>
            </a:r>
          </a:p>
        </p:txBody>
      </p:sp>
      <p:sp>
        <p:nvSpPr>
          <p:cNvPr id="4" name="Slide Number Placeholder 3">
            <a:extLst>
              <a:ext uri="{FF2B5EF4-FFF2-40B4-BE49-F238E27FC236}">
                <a16:creationId xmlns:a16="http://schemas.microsoft.com/office/drawing/2014/main" id="{584E8BF8-3A1F-4531-8AC1-D79183280BD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
        <p:nvSpPr>
          <p:cNvPr id="7" name="Arrow: Chevron 6">
            <a:extLst>
              <a:ext uri="{FF2B5EF4-FFF2-40B4-BE49-F238E27FC236}">
                <a16:creationId xmlns:a16="http://schemas.microsoft.com/office/drawing/2014/main" id="{D4604FD2-B3FF-40A6-93BA-D27DB673E17F}"/>
              </a:ext>
              <a:ext uri="{C183D7F6-B498-43B3-948B-1728B52AA6E4}">
                <adec:decorative xmlns:adec="http://schemas.microsoft.com/office/drawing/2017/decorative" val="1"/>
              </a:ext>
            </a:extLst>
          </p:cNvPr>
          <p:cNvSpPr/>
          <p:nvPr/>
        </p:nvSpPr>
        <p:spPr bwMode="auto">
          <a:xfrm>
            <a:off x="2895600" y="4724400"/>
            <a:ext cx="3886200" cy="865632"/>
          </a:xfrm>
          <a:prstGeom prst="chevr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
        <p:nvSpPr>
          <p:cNvPr id="8" name="Arrow: Chevron 7">
            <a:extLst>
              <a:ext uri="{FF2B5EF4-FFF2-40B4-BE49-F238E27FC236}">
                <a16:creationId xmlns:a16="http://schemas.microsoft.com/office/drawing/2014/main" id="{B46AC428-A7C9-48B5-B1B9-C0F246BBF5ED}"/>
              </a:ext>
              <a:ext uri="{C183D7F6-B498-43B3-948B-1728B52AA6E4}">
                <adec:decorative xmlns:adec="http://schemas.microsoft.com/office/drawing/2017/decorative" val="1"/>
              </a:ext>
            </a:extLst>
          </p:cNvPr>
          <p:cNvSpPr/>
          <p:nvPr/>
        </p:nvSpPr>
        <p:spPr bwMode="auto">
          <a:xfrm>
            <a:off x="2209800" y="4800600"/>
            <a:ext cx="5562600" cy="1219200"/>
          </a:xfrm>
          <a:prstGeom prst="chevr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pic>
        <p:nvPicPr>
          <p:cNvPr id="5" name="Picture 4">
            <a:extLst>
              <a:ext uri="{FF2B5EF4-FFF2-40B4-BE49-F238E27FC236}">
                <a16:creationId xmlns:a16="http://schemas.microsoft.com/office/drawing/2014/main" id="{079F201B-90A6-4501-A59E-AC5B90658C15}"/>
              </a:ext>
            </a:extLst>
          </p:cNvPr>
          <p:cNvPicPr>
            <a:picLocks noChangeAspect="1"/>
          </p:cNvPicPr>
          <p:nvPr/>
        </p:nvPicPr>
        <p:blipFill>
          <a:blip r:embed="rId4"/>
          <a:stretch>
            <a:fillRect/>
          </a:stretch>
        </p:blipFill>
        <p:spPr>
          <a:xfrm>
            <a:off x="4793155" y="4154223"/>
            <a:ext cx="3493311" cy="2322777"/>
          </a:xfrm>
          <a:prstGeom prst="rect">
            <a:avLst/>
          </a:prstGeom>
        </p:spPr>
      </p:pic>
    </p:spTree>
    <p:extLst>
      <p:ext uri="{BB962C8B-B14F-4D97-AF65-F5344CB8AC3E}">
        <p14:creationId xmlns:p14="http://schemas.microsoft.com/office/powerpoint/2010/main" val="38085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5143E-4452-4A99-972B-053464F96695}"/>
              </a:ext>
            </a:extLst>
          </p:cNvPr>
          <p:cNvPicPr>
            <a:picLocks noChangeAspect="1"/>
          </p:cNvPicPr>
          <p:nvPr/>
        </p:nvPicPr>
        <p:blipFill>
          <a:blip r:embed="rId3"/>
          <a:stretch>
            <a:fillRect/>
          </a:stretch>
        </p:blipFill>
        <p:spPr>
          <a:xfrm>
            <a:off x="8534400" y="6388717"/>
            <a:ext cx="457200" cy="458397"/>
          </a:xfrm>
          <a:prstGeom prst="rect">
            <a:avLst/>
          </a:prstGeom>
        </p:spPr>
      </p:pic>
      <p:sp>
        <p:nvSpPr>
          <p:cNvPr id="2" name="Title 1">
            <a:extLst>
              <a:ext uri="{FF2B5EF4-FFF2-40B4-BE49-F238E27FC236}">
                <a16:creationId xmlns:a16="http://schemas.microsoft.com/office/drawing/2014/main" id="{82C3B805-D72A-42D9-99D4-56EDF8C92D43}"/>
              </a:ext>
            </a:extLst>
          </p:cNvPr>
          <p:cNvSpPr>
            <a:spLocks noGrp="1"/>
          </p:cNvSpPr>
          <p:nvPr>
            <p:ph type="title"/>
          </p:nvPr>
        </p:nvSpPr>
        <p:spPr/>
        <p:txBody>
          <a:bodyPr/>
          <a:lstStyle/>
          <a:p>
            <a:r>
              <a:rPr lang="en-US" dirty="0"/>
              <a:t>CDC recommended sick leave continued…</a:t>
            </a:r>
          </a:p>
        </p:txBody>
      </p:sp>
      <p:sp>
        <p:nvSpPr>
          <p:cNvPr id="3" name="Content Placeholder 2">
            <a:extLst>
              <a:ext uri="{FF2B5EF4-FFF2-40B4-BE49-F238E27FC236}">
                <a16:creationId xmlns:a16="http://schemas.microsoft.com/office/drawing/2014/main" id="{FAFE7708-3AC5-4CEF-9239-AACBFBD7D119}"/>
              </a:ext>
            </a:extLst>
          </p:cNvPr>
          <p:cNvSpPr>
            <a:spLocks noGrp="1"/>
          </p:cNvSpPr>
          <p:nvPr>
            <p:ph idx="1"/>
          </p:nvPr>
        </p:nvSpPr>
        <p:spPr/>
        <p:txBody>
          <a:bodyPr/>
          <a:lstStyle/>
          <a:p>
            <a:r>
              <a:rPr lang="en-US" dirty="0"/>
              <a:t>Employers who do not offer sick leave to employees should draft non-punitive “emergency sick leave” policies.</a:t>
            </a:r>
          </a:p>
          <a:p>
            <a:r>
              <a:rPr lang="en-US" dirty="0"/>
              <a:t>Employers </a:t>
            </a:r>
            <a:r>
              <a:rPr lang="en-US" b="1" u="sng" dirty="0"/>
              <a:t>should not </a:t>
            </a:r>
            <a:r>
              <a:rPr lang="en-US" dirty="0"/>
              <a:t>require a positive COVID-19 test result or a health care provider’s note for employees who are sick/quarantined. </a:t>
            </a:r>
          </a:p>
          <a:p>
            <a:r>
              <a:rPr lang="en-US" altLang="en-US" dirty="0">
                <a:ea typeface="ＭＳ Ｐゴシック" panose="020B0600070205080204" pitchFamily="34" charset="-128"/>
              </a:rPr>
              <a:t>Tell workers who are ill to stay home without fear of reprisals or loss of pay or benefits.</a:t>
            </a:r>
          </a:p>
          <a:p>
            <a:endParaRPr lang="en-US" dirty="0"/>
          </a:p>
        </p:txBody>
      </p:sp>
      <p:sp>
        <p:nvSpPr>
          <p:cNvPr id="4" name="Slide Number Placeholder 3">
            <a:extLst>
              <a:ext uri="{FF2B5EF4-FFF2-40B4-BE49-F238E27FC236}">
                <a16:creationId xmlns:a16="http://schemas.microsoft.com/office/drawing/2014/main" id="{2B7CE5F2-5AA9-4C19-BB10-EA78583F88C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63781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E52DE9-A608-4142-9EDB-2FDF65961843}"/>
              </a:ext>
            </a:extLst>
          </p:cNvPr>
          <p:cNvSpPr txBox="1">
            <a:spLocks/>
          </p:cNvSpPr>
          <p:nvPr/>
        </p:nvSpPr>
        <p:spPr bwMode="auto">
          <a:xfrm>
            <a:off x="152400" y="228600"/>
            <a:ext cx="8686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ts val="3300"/>
              </a:lnSpc>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5F852B"/>
                </a:solidFill>
                <a:effectLst/>
                <a:uLnTx/>
                <a:uFillTx/>
                <a:latin typeface="Arial"/>
                <a:ea typeface="ＭＳ Ｐゴシック"/>
                <a:cs typeface="+mj-cs"/>
              </a:rPr>
              <a:t>Separation</a:t>
            </a:r>
            <a:endParaRPr kumimoji="0" lang="en-US" sz="3200" b="1" i="0" u="none" strike="noStrike" kern="0" cap="none" spc="0" normalizeH="0" baseline="0" noProof="0" dirty="0">
              <a:ln>
                <a:noFill/>
              </a:ln>
              <a:solidFill>
                <a:srgbClr val="5F852B"/>
              </a:solidFill>
              <a:effectLst/>
              <a:uLnTx/>
              <a:uFillTx/>
              <a:latin typeface="Arial"/>
              <a:ea typeface="ＭＳ Ｐゴシック"/>
              <a:cs typeface="+mj-cs"/>
            </a:endParaRPr>
          </a:p>
        </p:txBody>
      </p:sp>
      <p:sp>
        <p:nvSpPr>
          <p:cNvPr id="4" name="TextBox 3">
            <a:extLst>
              <a:ext uri="{FF2B5EF4-FFF2-40B4-BE49-F238E27FC236}">
                <a16:creationId xmlns:a16="http://schemas.microsoft.com/office/drawing/2014/main" id="{F80C0CCB-315D-4ED8-88C0-993B929EE34F}"/>
              </a:ext>
            </a:extLst>
          </p:cNvPr>
          <p:cNvSpPr txBox="1"/>
          <p:nvPr/>
        </p:nvSpPr>
        <p:spPr>
          <a:xfrm>
            <a:off x="152400" y="1143000"/>
            <a:ext cx="8534400" cy="3859518"/>
          </a:xfrm>
          <a:prstGeom prst="rect">
            <a:avLst/>
          </a:prstGeom>
          <a:noFill/>
        </p:spPr>
        <p:txBody>
          <a:bodyPr wrap="square">
            <a:spAutoFit/>
          </a:bodyPr>
          <a:lstStyle/>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rPr>
              <a:t>Avoid close contact with coworkers and customers (6 feet).</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rPr>
              <a:t>Avoid shaking hands/wash hands after physical contact with others.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altLang="en-US" sz="2400" kern="0" dirty="0">
                <a:solidFill>
                  <a:srgbClr val="000000"/>
                </a:solidFill>
                <a:latin typeface="Arial"/>
                <a:ea typeface="ＭＳ Ｐゴシック"/>
              </a:rPr>
              <a:t>Physical barriers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rPr>
              <a:t>Staging of employees (i.e. shifts)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rPr>
              <a:t>Limits on spacing (i.e. elevators)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lang="en-US" altLang="en-US" sz="2400" kern="0" dirty="0">
                <a:solidFill>
                  <a:srgbClr val="000000"/>
                </a:solidFill>
                <a:latin typeface="Arial"/>
                <a:ea typeface="ＭＳ Ｐゴシック"/>
              </a:rPr>
              <a:t>Don’t share equipment</a:t>
            </a:r>
            <a:endPar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endParaRP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cs typeface="+mn-cs"/>
              </a:rPr>
              <a:t>Identify choke points where workers are forced to stand together</a:t>
            </a:r>
            <a:endPar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 name="Picture 4">
            <a:extLst>
              <a:ext uri="{FF2B5EF4-FFF2-40B4-BE49-F238E27FC236}">
                <a16:creationId xmlns:a16="http://schemas.microsoft.com/office/drawing/2014/main" id="{DE03ABB6-3BB5-42E8-BDE6-0E8F492226D5}"/>
              </a:ext>
            </a:extLst>
          </p:cNvPr>
          <p:cNvPicPr>
            <a:picLocks noChangeAspect="1"/>
          </p:cNvPicPr>
          <p:nvPr/>
        </p:nvPicPr>
        <p:blipFill>
          <a:blip r:embed="rId2"/>
          <a:stretch>
            <a:fillRect/>
          </a:stretch>
        </p:blipFill>
        <p:spPr>
          <a:xfrm>
            <a:off x="4267200" y="4548208"/>
            <a:ext cx="3581400" cy="2333583"/>
          </a:xfrm>
          <a:prstGeom prst="rect">
            <a:avLst/>
          </a:prstGeom>
        </p:spPr>
      </p:pic>
      <p:pic>
        <p:nvPicPr>
          <p:cNvPr id="6" name="Picture 5">
            <a:extLst>
              <a:ext uri="{FF2B5EF4-FFF2-40B4-BE49-F238E27FC236}">
                <a16:creationId xmlns:a16="http://schemas.microsoft.com/office/drawing/2014/main" id="{70D96786-A4B9-4A6F-82C5-B4B996187EC8}"/>
              </a:ext>
            </a:extLst>
          </p:cNvPr>
          <p:cNvPicPr>
            <a:picLocks noChangeAspect="1"/>
          </p:cNvPicPr>
          <p:nvPr/>
        </p:nvPicPr>
        <p:blipFill>
          <a:blip r:embed="rId3"/>
          <a:stretch>
            <a:fillRect/>
          </a:stretch>
        </p:blipFill>
        <p:spPr>
          <a:xfrm>
            <a:off x="8534400" y="6388717"/>
            <a:ext cx="457200" cy="458397"/>
          </a:xfrm>
          <a:prstGeom prst="rect">
            <a:avLst/>
          </a:prstGeom>
        </p:spPr>
      </p:pic>
    </p:spTree>
    <p:extLst>
      <p:ext uri="{BB962C8B-B14F-4D97-AF65-F5344CB8AC3E}">
        <p14:creationId xmlns:p14="http://schemas.microsoft.com/office/powerpoint/2010/main" val="424927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651A557C-A09C-41E3-B989-5537CF47B279}"/>
              </a:ext>
            </a:extLst>
          </p:cNvPr>
          <p:cNvSpPr txBox="1">
            <a:spLocks/>
          </p:cNvSpPr>
          <p:nvPr/>
        </p:nvSpPr>
        <p:spPr bwMode="auto">
          <a:xfrm>
            <a:off x="304800" y="1371600"/>
            <a:ext cx="8686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a:ln>
                  <a:noFill/>
                </a:ln>
                <a:solidFill>
                  <a:srgbClr val="000000"/>
                </a:solidFill>
                <a:effectLst/>
                <a:uLnTx/>
                <a:uFillTx/>
                <a:latin typeface="Arial"/>
                <a:ea typeface="ＭＳ Ｐゴシック"/>
                <a:cs typeface="+mn-cs"/>
              </a:rPr>
              <a:t>Stay home when sick.</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a:ln>
                  <a:noFill/>
                </a:ln>
                <a:solidFill>
                  <a:srgbClr val="000000"/>
                </a:solidFill>
                <a:effectLst/>
                <a:uLnTx/>
                <a:uFillTx/>
                <a:latin typeface="Arial"/>
                <a:ea typeface="ＭＳ Ｐゴシック"/>
                <a:cs typeface="+mn-cs"/>
              </a:rPr>
              <a:t>Wash hands or use sanitizer frequently and after coughing, sneezing, blowing nose, and using the restroom.</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a:ln>
                  <a:noFill/>
                </a:ln>
                <a:solidFill>
                  <a:srgbClr val="000000"/>
                </a:solidFill>
                <a:effectLst/>
                <a:uLnTx/>
                <a:uFillTx/>
                <a:latin typeface="Arial"/>
                <a:ea typeface="ＭＳ Ｐゴシック"/>
                <a:cs typeface="+mn-cs"/>
              </a:rPr>
              <a:t>Avoid touching your nose, mouth, and eyes.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a:ln>
                  <a:noFill/>
                </a:ln>
                <a:solidFill>
                  <a:srgbClr val="000000"/>
                </a:solidFill>
                <a:effectLst/>
                <a:uLnTx/>
                <a:uFillTx/>
                <a:latin typeface="Arial"/>
                <a:ea typeface="ＭＳ Ｐゴシック"/>
                <a:cs typeface="+mn-cs"/>
              </a:rPr>
              <a:t>Cover coughs and sneezes with tissues or do it in your sleeve.</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altLang="en-US" sz="2400" b="0" i="0" u="none" strike="noStrike" kern="0" cap="none" spc="0" normalizeH="0" baseline="0" noProof="0">
                <a:ln>
                  <a:noFill/>
                </a:ln>
                <a:solidFill>
                  <a:srgbClr val="000000"/>
                </a:solidFill>
                <a:effectLst/>
                <a:uLnTx/>
                <a:uFillTx/>
                <a:latin typeface="Arial"/>
                <a:ea typeface="ＭＳ Ｐゴシック"/>
                <a:cs typeface="+mn-cs"/>
              </a:rPr>
              <a:t>Dispose of tissues in no-touch bins.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ea typeface="ＭＳ Ｐゴシック"/>
                <a:cs typeface="+mn-cs"/>
              </a:rPr>
              <a:t>Disinfectant and cleaning supplies are available to all employees.</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ea typeface="ＭＳ Ｐゴシック"/>
                <a:cs typeface="+mn-cs"/>
              </a:rPr>
              <a:t>Disinfecting all payment portals, pens, and styluses after each use.</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rial"/>
                <a:ea typeface="ＭＳ Ｐゴシック"/>
                <a:cs typeface="+mn-cs"/>
              </a:rPr>
              <a:t>Disinfecting all high-contact surfaces frequently.</a:t>
            </a: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altLang="en-US" sz="2400" b="0" i="0" u="none" strike="noStrike" kern="0" cap="none" spc="0" normalizeH="0" baseline="0" noProof="0">
              <a:ln>
                <a:noFill/>
              </a:ln>
              <a:solidFill>
                <a:srgbClr val="000000"/>
              </a:solidFill>
              <a:effectLst/>
              <a:uLnTx/>
              <a:uFillTx/>
              <a:latin typeface="Arial"/>
              <a:ea typeface="ＭＳ Ｐゴシック"/>
              <a:cs typeface="+mn-cs"/>
            </a:endParaRP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altLang="en-US" sz="2400" b="0" i="0" u="none" strike="noStrike" kern="0" cap="none" spc="0" normalizeH="0" baseline="0" noProof="0">
              <a:ln>
                <a:noFill/>
              </a:ln>
              <a:solidFill>
                <a:srgbClr val="000000"/>
              </a:solidFill>
              <a:effectLst/>
              <a:uLnTx/>
              <a:uFillTx/>
              <a:latin typeface="Arial"/>
              <a:ea typeface="ＭＳ Ｐゴシック"/>
              <a:cs typeface="+mn-cs"/>
            </a:endParaRP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altLang="en-US" sz="2400" b="0" i="0" u="none" strike="noStrike" kern="0" cap="none" spc="0" normalizeH="0" baseline="0" noProof="0">
              <a:ln>
                <a:noFill/>
              </a:ln>
              <a:solidFill>
                <a:srgbClr val="000000"/>
              </a:solidFill>
              <a:effectLst/>
              <a:uLnTx/>
              <a:uFillTx/>
              <a:latin typeface="Arial"/>
              <a:ea typeface="ＭＳ Ｐゴシック"/>
              <a:cs typeface="+mn-cs"/>
            </a:endParaRP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altLang="en-US" sz="2400" b="0" i="0" u="none" strike="noStrike" kern="0" cap="none" spc="0" normalizeH="0" baseline="0" noProof="0">
              <a:ln>
                <a:noFill/>
              </a:ln>
              <a:solidFill>
                <a:srgbClr val="000000"/>
              </a:solidFill>
              <a:effectLst/>
              <a:uLnTx/>
              <a:uFillTx/>
              <a:latin typeface="Arial"/>
              <a:ea typeface="ＭＳ Ｐゴシック"/>
              <a:cs typeface="+mn-cs"/>
            </a:endParaRPr>
          </a:p>
          <a:p>
            <a:pPr marL="238125" marR="0" lvl="0" indent="-238125" algn="l" defTabSz="914400" rtl="0" eaLnBrk="1" fontAlgn="base" latinLnBrk="0" hangingPunct="1">
              <a:lnSpc>
                <a:spcPct val="100000"/>
              </a:lnSpc>
              <a:spcBef>
                <a:spcPct val="20000"/>
              </a:spcBef>
              <a:spcAft>
                <a:spcPct val="0"/>
              </a:spcAft>
              <a:buClr>
                <a:srgbClr val="5F852B"/>
              </a:buClr>
              <a:buSzTx/>
              <a:buFont typeface="Arial" panose="020B0604020202020204" pitchFamily="34" charset="0"/>
              <a:buChar char="•"/>
              <a:tabLst/>
              <a:defRPr/>
            </a:pPr>
            <a:endParaRPr kumimoji="0" lang="en-US" altLang="en-US" sz="24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5" name="Title 1">
            <a:extLst>
              <a:ext uri="{FF2B5EF4-FFF2-40B4-BE49-F238E27FC236}">
                <a16:creationId xmlns:a16="http://schemas.microsoft.com/office/drawing/2014/main" id="{8ADE3EFB-ABFE-45FD-A8E3-160A6CFC810D}"/>
              </a:ext>
            </a:extLst>
          </p:cNvPr>
          <p:cNvSpPr txBox="1">
            <a:spLocks/>
          </p:cNvSpPr>
          <p:nvPr/>
        </p:nvSpPr>
        <p:spPr bwMode="auto">
          <a:xfrm>
            <a:off x="304800" y="304800"/>
            <a:ext cx="8686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ts val="3300"/>
              </a:lnSpc>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5F852B"/>
                </a:solidFill>
                <a:effectLst/>
                <a:uLnTx/>
                <a:uFillTx/>
                <a:latin typeface="Arial"/>
                <a:ea typeface="ＭＳ Ｐゴシック"/>
                <a:cs typeface="+mj-cs"/>
              </a:rPr>
              <a:t>Hygiene </a:t>
            </a:r>
            <a:endParaRPr kumimoji="0" lang="en-US" sz="3200" b="1" i="0" u="none" strike="noStrike" kern="0" cap="none" spc="0" normalizeH="0" baseline="0" noProof="0" dirty="0">
              <a:ln>
                <a:noFill/>
              </a:ln>
              <a:solidFill>
                <a:srgbClr val="5F852B"/>
              </a:solidFill>
              <a:effectLst/>
              <a:uLnTx/>
              <a:uFillTx/>
              <a:latin typeface="Arial"/>
              <a:ea typeface="ＭＳ Ｐゴシック"/>
              <a:cs typeface="+mj-cs"/>
            </a:endParaRPr>
          </a:p>
        </p:txBody>
      </p:sp>
    </p:spTree>
    <p:extLst>
      <p:ext uri="{BB962C8B-B14F-4D97-AF65-F5344CB8AC3E}">
        <p14:creationId xmlns:p14="http://schemas.microsoft.com/office/powerpoint/2010/main" val="1300801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97CB-20C2-48AB-9391-8DAB4A836E5A}"/>
              </a:ext>
            </a:extLst>
          </p:cNvPr>
          <p:cNvSpPr>
            <a:spLocks noGrp="1"/>
          </p:cNvSpPr>
          <p:nvPr>
            <p:ph type="title"/>
          </p:nvPr>
        </p:nvSpPr>
        <p:spPr/>
        <p:txBody>
          <a:bodyPr/>
          <a:lstStyle/>
          <a:p>
            <a:r>
              <a:rPr lang="en-US" dirty="0"/>
              <a:t>Which is better: soap and water or hand sanitizer?</a:t>
            </a:r>
          </a:p>
        </p:txBody>
      </p:sp>
      <p:sp>
        <p:nvSpPr>
          <p:cNvPr id="5" name="Content Placeholder 4">
            <a:extLst>
              <a:ext uri="{FF2B5EF4-FFF2-40B4-BE49-F238E27FC236}">
                <a16:creationId xmlns:a16="http://schemas.microsoft.com/office/drawing/2014/main" id="{5553F2A4-E419-4645-B21F-ED9FD329BDB2}"/>
              </a:ext>
            </a:extLst>
          </p:cNvPr>
          <p:cNvSpPr>
            <a:spLocks noGrp="1"/>
          </p:cNvSpPr>
          <p:nvPr>
            <p:ph sz="half" idx="1"/>
          </p:nvPr>
        </p:nvSpPr>
        <p:spPr/>
        <p:txBody>
          <a:bodyPr/>
          <a:lstStyle/>
          <a:p>
            <a:r>
              <a:rPr lang="en-US" dirty="0"/>
              <a:t>Soap and water are more effective!</a:t>
            </a:r>
          </a:p>
          <a:p>
            <a:r>
              <a:rPr lang="en-US" dirty="0"/>
              <a:t>Make sure sanitizer has at least 60% alcohol.</a:t>
            </a:r>
          </a:p>
        </p:txBody>
      </p:sp>
      <p:pic>
        <p:nvPicPr>
          <p:cNvPr id="8" name="Content Placeholder 7" descr="hand washing and soap">
            <a:extLst>
              <a:ext uri="{FF2B5EF4-FFF2-40B4-BE49-F238E27FC236}">
                <a16:creationId xmlns:a16="http://schemas.microsoft.com/office/drawing/2014/main" id="{779C266D-9F93-442F-8500-DD975A5FC8F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199" y="2438400"/>
            <a:ext cx="4490357" cy="2514600"/>
          </a:xfrm>
        </p:spPr>
      </p:pic>
      <p:sp>
        <p:nvSpPr>
          <p:cNvPr id="4" name="Slide Number Placeholder 3">
            <a:extLst>
              <a:ext uri="{FF2B5EF4-FFF2-40B4-BE49-F238E27FC236}">
                <a16:creationId xmlns:a16="http://schemas.microsoft.com/office/drawing/2014/main" id="{1E02F15A-C84C-4114-A707-8FBEC507CBC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D25CCA-84D6-4E84-B1C7-B334DD86A6AB}" type="slidenum">
              <a:rPr kumimoji="0" lang="en-US" altLang="en-US" sz="14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647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theme/theme1.xml><?xml version="1.0" encoding="utf-8"?>
<a:theme xmlns:a="http://schemas.openxmlformats.org/drawingml/2006/main" name="1_AI-templat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3">
      <a:dk1>
        <a:srgbClr val="000100"/>
      </a:dk1>
      <a:lt1>
        <a:srgbClr val="FFFFFF"/>
      </a:lt1>
      <a:dk2>
        <a:srgbClr val="6C3A77"/>
      </a:dk2>
      <a:lt2>
        <a:srgbClr val="E57200"/>
      </a:lt2>
      <a:accent1>
        <a:srgbClr val="719500"/>
      </a:accent1>
      <a:accent2>
        <a:srgbClr val="20558A"/>
      </a:accent2>
      <a:accent3>
        <a:srgbClr val="20558A"/>
      </a:accent3>
      <a:accent4>
        <a:srgbClr val="C0143C"/>
      </a:accent4>
      <a:accent5>
        <a:srgbClr val="6C3A77"/>
      </a:accent5>
      <a:accent6>
        <a:srgbClr val="616265"/>
      </a:accent6>
      <a:hlink>
        <a:srgbClr val="326195"/>
      </a:hlink>
      <a:folHlink>
        <a:srgbClr val="5F9B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5276</TotalTime>
  <Words>7177</Words>
  <Application>Microsoft Office PowerPoint</Application>
  <PresentationFormat>On-screen Show (4:3)</PresentationFormat>
  <Paragraphs>587</Paragraphs>
  <Slides>36</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Georgia</vt:lpstr>
      <vt:lpstr>Roboto</vt:lpstr>
      <vt:lpstr>1_AI-template</vt:lpstr>
      <vt:lpstr>Office Theme</vt:lpstr>
      <vt:lpstr>COVID Return to Work Strategies</vt:lpstr>
      <vt:lpstr>Transmission</vt:lpstr>
      <vt:lpstr>PowerPoint Presentation</vt:lpstr>
      <vt:lpstr>PowerPoint Presentation</vt:lpstr>
      <vt:lpstr>Do you have a process that…</vt:lpstr>
      <vt:lpstr>CDC recommended sick leave continued…</vt:lpstr>
      <vt:lpstr>PowerPoint Presentation</vt:lpstr>
      <vt:lpstr>PowerPoint Presentation</vt:lpstr>
      <vt:lpstr>Which is better: soap and water or hand sanitizer?</vt:lpstr>
      <vt:lpstr>How long does SARS-CoV-2 survive outside of the body?</vt:lpstr>
      <vt:lpstr>PowerPoint Presentation</vt:lpstr>
      <vt:lpstr>Protecting workers</vt:lpstr>
      <vt:lpstr>Engineering controls</vt:lpstr>
      <vt:lpstr>What are examples of engineering controls for COVID-19?</vt:lpstr>
      <vt:lpstr>HVAC System Checklist</vt:lpstr>
      <vt:lpstr>HVAC System Checklist</vt:lpstr>
      <vt:lpstr>Administrative controls to reduce exposure</vt:lpstr>
      <vt:lpstr>Additional administrative controls</vt:lpstr>
      <vt:lpstr>Adjust employer policies to reduce exposures</vt:lpstr>
      <vt:lpstr>Respirators</vt:lpstr>
      <vt:lpstr>Protect Your Breathing</vt:lpstr>
      <vt:lpstr>Respirators (continued)</vt:lpstr>
      <vt:lpstr>What about CDC’s recommendation to wear cloth masks in public settings?</vt:lpstr>
      <vt:lpstr>Gloves </vt:lpstr>
      <vt:lpstr>What if a worker tests positive?</vt:lpstr>
      <vt:lpstr>Cleaning Work Surfaces</vt:lpstr>
      <vt:lpstr>Cleaning and decontamination</vt:lpstr>
      <vt:lpstr>CDC cleaning guidelines (non-healthcare)</vt:lpstr>
      <vt:lpstr>Contact time for disinfection is important!</vt:lpstr>
      <vt:lpstr>Tips and traps</vt:lpstr>
      <vt:lpstr>Health effects of disinfectants may include….</vt:lpstr>
      <vt:lpstr>Safer chemicals are available Use the search function on the EPA site</vt:lpstr>
      <vt:lpstr>OSHA Hazard Communication standard</vt:lpstr>
      <vt:lpstr>When you use disinfectants:</vt:lpstr>
      <vt:lpstr>When you use these disinfectants: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Rosen</dc:creator>
  <cp:lastModifiedBy>mparkerofpcb@gmail.com</cp:lastModifiedBy>
  <cp:revision>337</cp:revision>
  <cp:lastPrinted>2020-10-06T14:22:24Z</cp:lastPrinted>
  <dcterms:created xsi:type="dcterms:W3CDTF">2020-04-07T16:48:37Z</dcterms:created>
  <dcterms:modified xsi:type="dcterms:W3CDTF">2021-10-15T13:11:54Z</dcterms:modified>
</cp:coreProperties>
</file>