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notesSlides/notesSlide4.xml" ContentType="application/vnd.openxmlformats-officedocument.presentationml.notesSlide+xml"/>
  <Override PartName="/ppt/theme/themeOverride6.xml" ContentType="application/vnd.openxmlformats-officedocument.themeOverride+xml"/>
  <Override PartName="/ppt/notesSlides/notesSlide5.xml" ContentType="application/vnd.openxmlformats-officedocument.presentationml.notesSl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notesSlides/notesSlide6.xml" ContentType="application/vnd.openxmlformats-officedocument.presentationml.notesSl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notesSlides/notesSlide7.xml" ContentType="application/vnd.openxmlformats-officedocument.presentationml.notesSlide+xml"/>
  <Override PartName="/ppt/theme/themeOverride14.xml" ContentType="application/vnd.openxmlformats-officedocument.themeOverride+xml"/>
  <Override PartName="/ppt/notesSlides/notesSlide8.xml" ContentType="application/vnd.openxmlformats-officedocument.presentationml.notesSlide+xml"/>
  <Override PartName="/ppt/theme/themeOverride15.xml" ContentType="application/vnd.openxmlformats-officedocument.themeOverride+xml"/>
  <Override PartName="/ppt/notesSlides/notesSlide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769" r:id="rId4"/>
    <p:sldMasterId id="2147483838" r:id="rId5"/>
    <p:sldMasterId id="2147483868" r:id="rId6"/>
  </p:sldMasterIdLst>
  <p:notesMasterIdLst>
    <p:notesMasterId r:id="rId44"/>
  </p:notesMasterIdLst>
  <p:handoutMasterIdLst>
    <p:handoutMasterId r:id="rId45"/>
  </p:handoutMasterIdLst>
  <p:sldIdLst>
    <p:sldId id="929" r:id="rId7"/>
    <p:sldId id="377" r:id="rId8"/>
    <p:sldId id="378" r:id="rId9"/>
    <p:sldId id="975" r:id="rId10"/>
    <p:sldId id="379" r:id="rId11"/>
    <p:sldId id="976" r:id="rId12"/>
    <p:sldId id="977" r:id="rId13"/>
    <p:sldId id="978" r:id="rId14"/>
    <p:sldId id="979" r:id="rId15"/>
    <p:sldId id="980" r:id="rId16"/>
    <p:sldId id="981" r:id="rId17"/>
    <p:sldId id="982" r:id="rId18"/>
    <p:sldId id="983" r:id="rId19"/>
    <p:sldId id="925" r:id="rId20"/>
    <p:sldId id="924" r:id="rId21"/>
    <p:sldId id="448" r:id="rId22"/>
    <p:sldId id="937" r:id="rId23"/>
    <p:sldId id="970" r:id="rId24"/>
    <p:sldId id="972" r:id="rId25"/>
    <p:sldId id="968" r:id="rId26"/>
    <p:sldId id="939" r:id="rId27"/>
    <p:sldId id="938" r:id="rId28"/>
    <p:sldId id="940" r:id="rId29"/>
    <p:sldId id="965" r:id="rId30"/>
    <p:sldId id="961" r:id="rId31"/>
    <p:sldId id="969" r:id="rId32"/>
    <p:sldId id="943" r:id="rId33"/>
    <p:sldId id="947" r:id="rId34"/>
    <p:sldId id="948" r:id="rId35"/>
    <p:sldId id="955" r:id="rId36"/>
    <p:sldId id="956" r:id="rId37"/>
    <p:sldId id="957" r:id="rId38"/>
    <p:sldId id="912" r:id="rId39"/>
    <p:sldId id="966" r:id="rId40"/>
    <p:sldId id="973" r:id="rId41"/>
    <p:sldId id="900" r:id="rId42"/>
    <p:sldId id="284" r:id="rId43"/>
  </p:sldIdLst>
  <p:sldSz cx="12192000" cy="6858000"/>
  <p:notesSz cx="6789738" cy="9929813"/>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1888" userDrawn="1">
          <p15:clr>
            <a:srgbClr val="A4A3A4"/>
          </p15:clr>
        </p15:guide>
        <p15:guide id="4" orient="horz" pos="4110" userDrawn="1">
          <p15:clr>
            <a:srgbClr val="A4A3A4"/>
          </p15:clr>
        </p15:guide>
        <p15:guide id="5" orient="horz" pos="845" userDrawn="1">
          <p15:clr>
            <a:srgbClr val="A4A3A4"/>
          </p15:clr>
        </p15:guide>
        <p15:guide id="6" orient="horz" pos="2568" userDrawn="1">
          <p15:clr>
            <a:srgbClr val="A4A3A4"/>
          </p15:clr>
        </p15:guide>
        <p15:guide id="7" pos="4989" userDrawn="1">
          <p15:clr>
            <a:srgbClr val="A4A3A4"/>
          </p15:clr>
        </p15:guide>
        <p15:guide id="8" pos="513" userDrawn="1">
          <p15:clr>
            <a:srgbClr val="A4A3A4"/>
          </p15:clr>
        </p15:guide>
        <p15:guide id="9" pos="7227" userDrawn="1">
          <p15:clr>
            <a:srgbClr val="A4A3A4"/>
          </p15:clr>
        </p15:guide>
        <p15:guide id="10" pos="816" userDrawn="1">
          <p15:clr>
            <a:srgbClr val="A4A3A4"/>
          </p15:clr>
        </p15:guide>
      </p15:sldGuideLst>
    </p:ext>
    <p:ext uri="{2D200454-40CA-4A62-9FC3-DE9A4176ACB9}">
      <p15:notesGuideLst xmlns:p15="http://schemas.microsoft.com/office/powerpoint/2012/main">
        <p15:guide id="1" orient="horz" pos="3107" userDrawn="1">
          <p15:clr>
            <a:srgbClr val="A4A3A4"/>
          </p15:clr>
        </p15:guide>
        <p15:guide id="2" pos="2121" userDrawn="1">
          <p15:clr>
            <a:srgbClr val="A4A3A4"/>
          </p15:clr>
        </p15:guide>
        <p15:guide id="3" orient="horz" pos="3127">
          <p15:clr>
            <a:srgbClr val="A4A3A4"/>
          </p15:clr>
        </p15:guide>
        <p15:guide id="4" pos="213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ckie McPhee" initials="JM" lastIdx="3" clrIdx="0"/>
  <p:cmAuthor id="2" name="Miles Ballogg" initials="MB" lastIdx="10" clrIdx="1">
    <p:extLst>
      <p:ext uri="{19B8F6BF-5375-455C-9EA6-DF929625EA0E}">
        <p15:presenceInfo xmlns:p15="http://schemas.microsoft.com/office/powerpoint/2012/main" userId="S-1-5-21-2253294106-3652061222-17341123-3745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3661"/>
    <a:srgbClr val="AB9186"/>
    <a:srgbClr val="5C6266"/>
    <a:srgbClr val="A7B739"/>
    <a:srgbClr val="EBE9E7"/>
    <a:srgbClr val="7090B7"/>
    <a:srgbClr val="988F86"/>
    <a:srgbClr val="69923A"/>
    <a:srgbClr val="878800"/>
    <a:srgbClr val="565A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65" autoAdjust="0"/>
    <p:restoredTop sz="94660"/>
  </p:normalViewPr>
  <p:slideViewPr>
    <p:cSldViewPr snapToGrid="0">
      <p:cViewPr varScale="1">
        <p:scale>
          <a:sx n="93" d="100"/>
          <a:sy n="93" d="100"/>
        </p:scale>
        <p:origin x="283" y="91"/>
      </p:cViewPr>
      <p:guideLst>
        <p:guide orient="horz" pos="2160"/>
        <p:guide pos="3840"/>
        <p:guide orient="horz" pos="1888"/>
        <p:guide orient="horz" pos="4110"/>
        <p:guide orient="horz" pos="845"/>
        <p:guide orient="horz" pos="2568"/>
        <p:guide pos="4989"/>
        <p:guide pos="513"/>
        <p:guide pos="7227"/>
        <p:guide pos="816"/>
      </p:guideLst>
    </p:cSldViewPr>
  </p:slideViewPr>
  <p:notesTextViewPr>
    <p:cViewPr>
      <p:scale>
        <a:sx n="3" d="2"/>
        <a:sy n="3" d="2"/>
      </p:scale>
      <p:origin x="0" y="0"/>
    </p:cViewPr>
  </p:notesTextViewPr>
  <p:sorterViewPr>
    <p:cViewPr>
      <p:scale>
        <a:sx n="100" d="100"/>
        <a:sy n="100" d="100"/>
      </p:scale>
      <p:origin x="0" y="-16752"/>
    </p:cViewPr>
  </p:sorterViewPr>
  <p:notesViewPr>
    <p:cSldViewPr snapToGrid="0">
      <p:cViewPr>
        <p:scale>
          <a:sx n="1" d="2"/>
          <a:sy n="1" d="2"/>
        </p:scale>
        <p:origin x="0" y="0"/>
      </p:cViewPr>
      <p:guideLst>
        <p:guide orient="horz" pos="3107"/>
        <p:guide pos="2121"/>
        <p:guide orient="horz" pos="3127"/>
        <p:guide pos="213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viewProps" Target="viewProps.xml"/><Relationship Id="rId8" Type="http://schemas.openxmlformats.org/officeDocument/2006/relationships/slide" Target="slides/slide2.xml"/><Relationship Id="rId5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les Ballogg" userId="28aac726-6cca-42bc-835d-8b0ef725bf82" providerId="ADAL" clId="{C5327856-42EA-4005-8D9D-3C28463AC5B4}"/>
    <pc:docChg chg="modSld">
      <pc:chgData name="Miles Ballogg" userId="28aac726-6cca-42bc-835d-8b0ef725bf82" providerId="ADAL" clId="{C5327856-42EA-4005-8D9D-3C28463AC5B4}" dt="2021-10-11T15:24:09.295" v="0"/>
      <pc:docMkLst>
        <pc:docMk/>
      </pc:docMkLst>
      <pc:sldChg chg="setBg">
        <pc:chgData name="Miles Ballogg" userId="28aac726-6cca-42bc-835d-8b0ef725bf82" providerId="ADAL" clId="{C5327856-42EA-4005-8D9D-3C28463AC5B4}" dt="2021-10-11T15:24:09.295" v="0"/>
        <pc:sldMkLst>
          <pc:docMk/>
          <pc:sldMk cId="2748824546" sldId="961"/>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42807" cy="496891"/>
          </a:xfrm>
          <a:prstGeom prst="rect">
            <a:avLst/>
          </a:prstGeom>
        </p:spPr>
        <p:txBody>
          <a:bodyPr vert="horz" lIns="92074" tIns="46037" rIns="92074" bIns="46037" rtlCol="0"/>
          <a:lstStyle>
            <a:lvl1pPr algn="l">
              <a:defRPr sz="1200"/>
            </a:lvl1pPr>
          </a:lstStyle>
          <a:p>
            <a:endParaRPr lang="en-AU" dirty="0"/>
          </a:p>
        </p:txBody>
      </p:sp>
      <p:sp>
        <p:nvSpPr>
          <p:cNvPr id="3" name="Date Placeholder 2"/>
          <p:cNvSpPr>
            <a:spLocks noGrp="1"/>
          </p:cNvSpPr>
          <p:nvPr>
            <p:ph type="dt" sz="quarter" idx="1"/>
          </p:nvPr>
        </p:nvSpPr>
        <p:spPr>
          <a:xfrm>
            <a:off x="3845331" y="1"/>
            <a:ext cx="2942806" cy="496891"/>
          </a:xfrm>
          <a:prstGeom prst="rect">
            <a:avLst/>
          </a:prstGeom>
        </p:spPr>
        <p:txBody>
          <a:bodyPr vert="horz" lIns="92074" tIns="46037" rIns="92074" bIns="46037" rtlCol="0"/>
          <a:lstStyle>
            <a:lvl1pPr algn="r">
              <a:defRPr sz="1200"/>
            </a:lvl1pPr>
          </a:lstStyle>
          <a:p>
            <a:fld id="{DE9DFA12-0CC7-465E-A1FD-4A54F732D0F6}" type="datetimeFigureOut">
              <a:rPr lang="en-AU" smtClean="0"/>
              <a:t>11/10/2021</a:t>
            </a:fld>
            <a:endParaRPr lang="en-AU" dirty="0"/>
          </a:p>
        </p:txBody>
      </p:sp>
      <p:sp>
        <p:nvSpPr>
          <p:cNvPr id="4" name="Footer Placeholder 3"/>
          <p:cNvSpPr>
            <a:spLocks noGrp="1"/>
          </p:cNvSpPr>
          <p:nvPr>
            <p:ph type="ftr" sz="quarter" idx="2"/>
          </p:nvPr>
        </p:nvSpPr>
        <p:spPr>
          <a:xfrm>
            <a:off x="1" y="9431325"/>
            <a:ext cx="2942807" cy="496890"/>
          </a:xfrm>
          <a:prstGeom prst="rect">
            <a:avLst/>
          </a:prstGeom>
        </p:spPr>
        <p:txBody>
          <a:bodyPr vert="horz" lIns="92074" tIns="46037" rIns="92074" bIns="46037" rtlCol="0" anchor="b"/>
          <a:lstStyle>
            <a:lvl1pPr algn="l">
              <a:defRPr sz="1200"/>
            </a:lvl1pPr>
          </a:lstStyle>
          <a:p>
            <a:endParaRPr lang="en-AU" dirty="0"/>
          </a:p>
        </p:txBody>
      </p:sp>
      <p:sp>
        <p:nvSpPr>
          <p:cNvPr id="5" name="Slide Number Placeholder 4"/>
          <p:cNvSpPr>
            <a:spLocks noGrp="1"/>
          </p:cNvSpPr>
          <p:nvPr>
            <p:ph type="sldNum" sz="quarter" idx="3"/>
          </p:nvPr>
        </p:nvSpPr>
        <p:spPr>
          <a:xfrm>
            <a:off x="3845331" y="9431325"/>
            <a:ext cx="2942806" cy="496890"/>
          </a:xfrm>
          <a:prstGeom prst="rect">
            <a:avLst/>
          </a:prstGeom>
        </p:spPr>
        <p:txBody>
          <a:bodyPr vert="horz" lIns="92074" tIns="46037" rIns="92074" bIns="46037" rtlCol="0" anchor="b"/>
          <a:lstStyle>
            <a:lvl1pPr algn="r">
              <a:defRPr sz="1200"/>
            </a:lvl1pPr>
          </a:lstStyle>
          <a:p>
            <a:fld id="{9CD2C608-3DCE-4F5B-9B2C-F24BA836CBBD}" type="slidenum">
              <a:rPr lang="en-AU" smtClean="0"/>
              <a:t>‹#›</a:t>
            </a:fld>
            <a:endParaRPr lang="en-AU" dirty="0"/>
          </a:p>
        </p:txBody>
      </p:sp>
    </p:spTree>
    <p:extLst>
      <p:ext uri="{BB962C8B-B14F-4D97-AF65-F5344CB8AC3E}">
        <p14:creationId xmlns:p14="http://schemas.microsoft.com/office/powerpoint/2010/main" val="29001742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2"/>
            <a:ext cx="2942807" cy="498488"/>
          </a:xfrm>
          <a:prstGeom prst="rect">
            <a:avLst/>
          </a:prstGeom>
        </p:spPr>
        <p:txBody>
          <a:bodyPr vert="horz" lIns="92047" tIns="46024" rIns="92047" bIns="46024" rtlCol="0"/>
          <a:lstStyle>
            <a:lvl1pPr algn="l">
              <a:defRPr sz="1200"/>
            </a:lvl1pPr>
          </a:lstStyle>
          <a:p>
            <a:endParaRPr lang="en-AU" dirty="0"/>
          </a:p>
        </p:txBody>
      </p:sp>
      <p:sp>
        <p:nvSpPr>
          <p:cNvPr id="3" name="Date Placeholder 2"/>
          <p:cNvSpPr>
            <a:spLocks noGrp="1"/>
          </p:cNvSpPr>
          <p:nvPr>
            <p:ph type="dt" idx="1"/>
          </p:nvPr>
        </p:nvSpPr>
        <p:spPr>
          <a:xfrm>
            <a:off x="3845332" y="2"/>
            <a:ext cx="2942806" cy="498488"/>
          </a:xfrm>
          <a:prstGeom prst="rect">
            <a:avLst/>
          </a:prstGeom>
        </p:spPr>
        <p:txBody>
          <a:bodyPr vert="horz" lIns="92047" tIns="46024" rIns="92047" bIns="46024" rtlCol="0"/>
          <a:lstStyle>
            <a:lvl1pPr algn="r">
              <a:defRPr sz="1200"/>
            </a:lvl1pPr>
          </a:lstStyle>
          <a:p>
            <a:fld id="{6E3B79B2-3667-4927-A17F-692FD39801AE}" type="datetimeFigureOut">
              <a:rPr lang="en-AU" smtClean="0"/>
              <a:t>11/10/2021</a:t>
            </a:fld>
            <a:endParaRPr lang="en-AU" dirty="0"/>
          </a:p>
        </p:txBody>
      </p:sp>
      <p:sp>
        <p:nvSpPr>
          <p:cNvPr id="4" name="Slide Image Placeholder 3"/>
          <p:cNvSpPr>
            <a:spLocks noGrp="1" noRot="1" noChangeAspect="1"/>
          </p:cNvSpPr>
          <p:nvPr>
            <p:ph type="sldImg" idx="2"/>
          </p:nvPr>
        </p:nvSpPr>
        <p:spPr>
          <a:xfrm>
            <a:off x="-444500" y="760413"/>
            <a:ext cx="7732713" cy="4349750"/>
          </a:xfrm>
          <a:prstGeom prst="rect">
            <a:avLst/>
          </a:prstGeom>
          <a:noFill/>
          <a:ln w="12700">
            <a:solidFill>
              <a:prstClr val="black"/>
            </a:solidFill>
          </a:ln>
        </p:spPr>
        <p:txBody>
          <a:bodyPr vert="horz" lIns="92047" tIns="46024" rIns="92047" bIns="46024" rtlCol="0" anchor="ctr"/>
          <a:lstStyle/>
          <a:p>
            <a:endParaRPr lang="en-AU" dirty="0"/>
          </a:p>
        </p:txBody>
      </p:sp>
      <p:sp>
        <p:nvSpPr>
          <p:cNvPr id="5" name="Notes Placeholder 4"/>
          <p:cNvSpPr>
            <a:spLocks noGrp="1"/>
          </p:cNvSpPr>
          <p:nvPr>
            <p:ph type="body" sz="quarter" idx="3"/>
          </p:nvPr>
        </p:nvSpPr>
        <p:spPr>
          <a:xfrm>
            <a:off x="678496" y="5258636"/>
            <a:ext cx="5432751" cy="3909614"/>
          </a:xfrm>
          <a:prstGeom prst="rect">
            <a:avLst/>
          </a:prstGeom>
        </p:spPr>
        <p:txBody>
          <a:bodyPr vert="horz" lIns="92047" tIns="46024" rIns="92047" bIns="4602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2" y="9431329"/>
            <a:ext cx="2942807" cy="498488"/>
          </a:xfrm>
          <a:prstGeom prst="rect">
            <a:avLst/>
          </a:prstGeom>
        </p:spPr>
        <p:txBody>
          <a:bodyPr vert="horz" lIns="92047" tIns="46024" rIns="92047" bIns="46024" rtlCol="0" anchor="b"/>
          <a:lstStyle>
            <a:lvl1pPr algn="l">
              <a:defRPr sz="1200"/>
            </a:lvl1pPr>
          </a:lstStyle>
          <a:p>
            <a:endParaRPr lang="en-AU" dirty="0"/>
          </a:p>
        </p:txBody>
      </p:sp>
      <p:sp>
        <p:nvSpPr>
          <p:cNvPr id="7" name="Slide Number Placeholder 6"/>
          <p:cNvSpPr>
            <a:spLocks noGrp="1"/>
          </p:cNvSpPr>
          <p:nvPr>
            <p:ph type="sldNum" sz="quarter" idx="5"/>
          </p:nvPr>
        </p:nvSpPr>
        <p:spPr>
          <a:xfrm>
            <a:off x="3845332" y="9431329"/>
            <a:ext cx="2942806" cy="498488"/>
          </a:xfrm>
          <a:prstGeom prst="rect">
            <a:avLst/>
          </a:prstGeom>
        </p:spPr>
        <p:txBody>
          <a:bodyPr vert="horz" lIns="92047" tIns="46024" rIns="92047" bIns="46024" rtlCol="0" anchor="b"/>
          <a:lstStyle>
            <a:lvl1pPr algn="r">
              <a:defRPr sz="1200"/>
            </a:lvl1pPr>
          </a:lstStyle>
          <a:p>
            <a:fld id="{232151C7-8116-4BB1-BDB1-873481A3D768}" type="slidenum">
              <a:rPr lang="en-AU" smtClean="0"/>
              <a:t>‹#›</a:t>
            </a:fld>
            <a:endParaRPr lang="en-AU" dirty="0"/>
          </a:p>
        </p:txBody>
      </p:sp>
    </p:spTree>
    <p:extLst>
      <p:ext uri="{BB962C8B-B14F-4D97-AF65-F5344CB8AC3E}">
        <p14:creationId xmlns:p14="http://schemas.microsoft.com/office/powerpoint/2010/main" val="4268301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3E7481-E2F2-47AF-B156-06843D918A8C}" type="slidenum">
              <a:rPr lang="en-US" smtClean="0"/>
              <a:t>0</a:t>
            </a:fld>
            <a:endParaRPr lang="en-US" dirty="0"/>
          </a:p>
        </p:txBody>
      </p:sp>
    </p:spTree>
    <p:extLst>
      <p:ext uri="{BB962C8B-B14F-4D97-AF65-F5344CB8AC3E}">
        <p14:creationId xmlns:p14="http://schemas.microsoft.com/office/powerpoint/2010/main" val="438858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2151C7-8116-4BB1-BDB1-873481A3D768}" type="slidenum">
              <a:rPr lang="en-AU" smtClean="0"/>
              <a:t>1</a:t>
            </a:fld>
            <a:endParaRPr lang="en-AU" dirty="0"/>
          </a:p>
        </p:txBody>
      </p:sp>
    </p:spTree>
    <p:extLst>
      <p:ext uri="{BB962C8B-B14F-4D97-AF65-F5344CB8AC3E}">
        <p14:creationId xmlns:p14="http://schemas.microsoft.com/office/powerpoint/2010/main" val="2865760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4812F2E-7853-40EC-8D65-CEA81A1E7908}" type="slidenum">
              <a:rPr kumimoji="0" lang="en-US" sz="1200" b="0" i="0" u="none" strike="noStrike" kern="1200" cap="none" spc="0" normalizeH="0" baseline="0" noProof="0" smtClean="0">
                <a:ln>
                  <a:noFill/>
                </a:ln>
                <a:solidFill>
                  <a:prstClr val="black"/>
                </a:solidFill>
                <a:effectLst/>
                <a:uLnTx/>
                <a:uFillTx/>
                <a:latin typeface="Calibri"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19077775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txBox="1">
            <a:spLocks noGrp="1"/>
          </p:cNvSpPr>
          <p:nvPr>
            <p:ph type="body" sz="quarter" idx="1"/>
          </p:nvPr>
        </p:nvSpPr>
        <p:spPr/>
        <p:txBody>
          <a:bodyPr/>
          <a:lstStyle/>
          <a:p>
            <a:endParaRPr lang="en-US" dirty="0"/>
          </a:p>
        </p:txBody>
      </p:sp>
      <p:sp>
        <p:nvSpPr>
          <p:cNvPr id="4" name="Slide Number Placeholder 3"/>
          <p:cNvSpPr txBox="1"/>
          <p:nvPr/>
        </p:nvSpPr>
        <p:spPr>
          <a:xfrm>
            <a:off x="4143375" y="9120189"/>
            <a:ext cx="3170233" cy="481010"/>
          </a:xfrm>
          <a:prstGeom prst="rect">
            <a:avLst/>
          </a:prstGeom>
          <a:noFill/>
          <a:ln cap="flat">
            <a:noFill/>
          </a:ln>
        </p:spPr>
        <p:txBody>
          <a:bodyPr vert="horz" wrap="square" lIns="91412" tIns="45710" rIns="91412" bIns="4571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5203D42-B4E0-468F-96E1-CBCE752F9EFD}" type="slidenum">
              <a:t>20</a:t>
            </a:fld>
            <a:endParaRPr lang="en-AU" sz="1200" b="0" i="0" u="none" strike="noStrike" kern="1200" cap="none" spc="0" baseline="0" dirty="0">
              <a:solidFill>
                <a:srgbClr val="000000"/>
              </a:solidFill>
              <a:uFillTx/>
              <a:latin typeface="Calibri"/>
            </a:endParaRPr>
          </a:p>
        </p:txBody>
      </p:sp>
    </p:spTree>
    <p:extLst>
      <p:ext uri="{BB962C8B-B14F-4D97-AF65-F5344CB8AC3E}">
        <p14:creationId xmlns:p14="http://schemas.microsoft.com/office/powerpoint/2010/main" val="1258434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2151C7-8116-4BB1-BDB1-873481A3D768}" type="slidenum">
              <a:rPr lang="en-AU" smtClean="0"/>
              <a:t>21</a:t>
            </a:fld>
            <a:endParaRPr lang="en-AU" dirty="0"/>
          </a:p>
        </p:txBody>
      </p:sp>
    </p:spTree>
    <p:extLst>
      <p:ext uri="{BB962C8B-B14F-4D97-AF65-F5344CB8AC3E}">
        <p14:creationId xmlns:p14="http://schemas.microsoft.com/office/powerpoint/2010/main" val="40355659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txBox="1">
            <a:spLocks noGrp="1"/>
          </p:cNvSpPr>
          <p:nvPr>
            <p:ph type="body" sz="quarter" idx="1"/>
          </p:nvPr>
        </p:nvSpPr>
        <p:spPr/>
        <p:txBody>
          <a:bodyPr/>
          <a:lstStyle/>
          <a:p>
            <a:endParaRPr lang="en-US" dirty="0"/>
          </a:p>
        </p:txBody>
      </p:sp>
      <p:sp>
        <p:nvSpPr>
          <p:cNvPr id="4" name="Slide Number Placeholder 3"/>
          <p:cNvSpPr txBox="1"/>
          <p:nvPr/>
        </p:nvSpPr>
        <p:spPr>
          <a:xfrm>
            <a:off x="4143375" y="9120189"/>
            <a:ext cx="3170233" cy="481010"/>
          </a:xfrm>
          <a:prstGeom prst="rect">
            <a:avLst/>
          </a:prstGeom>
          <a:noFill/>
          <a:ln cap="flat">
            <a:noFill/>
          </a:ln>
        </p:spPr>
        <p:txBody>
          <a:bodyPr vert="horz" wrap="square" lIns="91412" tIns="45710" rIns="91412" bIns="4571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50F34A1-4E89-4AA9-9415-4B5E4794A384}" type="slidenum">
              <a:t>26</a:t>
            </a:fld>
            <a:endParaRPr lang="en-AU" sz="1200" b="0" i="0" u="none" strike="noStrike" kern="1200" cap="none" spc="0" baseline="0" dirty="0">
              <a:solidFill>
                <a:srgbClr val="000000"/>
              </a:solidFill>
              <a:uFillTx/>
              <a:latin typeface="Calibri"/>
            </a:endParaRPr>
          </a:p>
        </p:txBody>
      </p:sp>
    </p:spTree>
    <p:extLst>
      <p:ext uri="{BB962C8B-B14F-4D97-AF65-F5344CB8AC3E}">
        <p14:creationId xmlns:p14="http://schemas.microsoft.com/office/powerpoint/2010/main" val="33387807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AB416B3-4599-4D19-915A-23E67E8A40EC}" type="slidenum">
              <a:rPr lang="en-AU" smtClean="0">
                <a:solidFill>
                  <a:prstClr val="black"/>
                </a:solidFill>
              </a:rPr>
              <a:pPr>
                <a:defRPr/>
              </a:pPr>
              <a:t>29</a:t>
            </a:fld>
            <a:endParaRPr lang="en-AU" dirty="0">
              <a:solidFill>
                <a:prstClr val="black"/>
              </a:solidFill>
            </a:endParaRPr>
          </a:p>
        </p:txBody>
      </p:sp>
    </p:spTree>
    <p:extLst>
      <p:ext uri="{BB962C8B-B14F-4D97-AF65-F5344CB8AC3E}">
        <p14:creationId xmlns:p14="http://schemas.microsoft.com/office/powerpoint/2010/main" val="3307072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0D2BE2-25EF-40F1-A334-DE90FC0539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4490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760413"/>
            <a:ext cx="7732713" cy="434975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232151C7-8116-4BB1-BDB1-873481A3D768}" type="slidenum">
              <a:rPr lang="en-AU" smtClean="0"/>
              <a:t>36</a:t>
            </a:fld>
            <a:endParaRPr lang="en-AU" dirty="0"/>
          </a:p>
        </p:txBody>
      </p:sp>
    </p:spTree>
    <p:extLst>
      <p:ext uri="{BB962C8B-B14F-4D97-AF65-F5344CB8AC3E}">
        <p14:creationId xmlns:p14="http://schemas.microsoft.com/office/powerpoint/2010/main" val="28529148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16.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emf"/><Relationship Id="rId1" Type="http://schemas.openxmlformats.org/officeDocument/2006/relationships/slideMaster" Target="../slideMasters/slideMaster3.xml"/><Relationship Id="rId4" Type="http://schemas.openxmlformats.org/officeDocument/2006/relationships/image" Target="../media/image7.emf"/></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emf"/><Relationship Id="rId1" Type="http://schemas.openxmlformats.org/officeDocument/2006/relationships/slideMaster" Target="../slideMasters/slideMaster3.xml"/><Relationship Id="rId4" Type="http://schemas.openxmlformats.org/officeDocument/2006/relationships/image" Target="../media/image7.emf"/></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2">
            <a:lumMod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223DAC94-2113-B042-8D2D-869DD39A66A3}"/>
              </a:ext>
            </a:extLst>
          </p:cNvPr>
          <p:cNvSpPr>
            <a:spLocks noGrp="1"/>
          </p:cNvSpPr>
          <p:nvPr>
            <p:ph type="pic" sz="quarter" idx="13"/>
          </p:nvPr>
        </p:nvSpPr>
        <p:spPr>
          <a:xfrm>
            <a:off x="6150224" y="0"/>
            <a:ext cx="6041776" cy="6869017"/>
          </a:xfrm>
          <a:custGeom>
            <a:avLst/>
            <a:gdLst>
              <a:gd name="connsiteX0" fmla="*/ 0 w 4367212"/>
              <a:gd name="connsiteY0" fmla="*/ 0 h 6858000"/>
              <a:gd name="connsiteX1" fmla="*/ 4367212 w 4367212"/>
              <a:gd name="connsiteY1" fmla="*/ 0 h 6858000"/>
              <a:gd name="connsiteX2" fmla="*/ 4367212 w 4367212"/>
              <a:gd name="connsiteY2" fmla="*/ 6858000 h 6858000"/>
              <a:gd name="connsiteX3" fmla="*/ 0 w 4367212"/>
              <a:gd name="connsiteY3" fmla="*/ 6858000 h 6858000"/>
              <a:gd name="connsiteX4" fmla="*/ 0 w 4367212"/>
              <a:gd name="connsiteY4" fmla="*/ 0 h 6858000"/>
              <a:gd name="connsiteX0" fmla="*/ 1674564 w 6041776"/>
              <a:gd name="connsiteY0" fmla="*/ 0 h 6869017"/>
              <a:gd name="connsiteX1" fmla="*/ 6041776 w 6041776"/>
              <a:gd name="connsiteY1" fmla="*/ 0 h 6869017"/>
              <a:gd name="connsiteX2" fmla="*/ 6041776 w 6041776"/>
              <a:gd name="connsiteY2" fmla="*/ 6858000 h 6869017"/>
              <a:gd name="connsiteX3" fmla="*/ 0 w 6041776"/>
              <a:gd name="connsiteY3" fmla="*/ 6869017 h 6869017"/>
              <a:gd name="connsiteX4" fmla="*/ 1674564 w 6041776"/>
              <a:gd name="connsiteY4" fmla="*/ 0 h 6869017"/>
              <a:gd name="connsiteX0" fmla="*/ 1724745 w 6041776"/>
              <a:gd name="connsiteY0" fmla="*/ 5575 h 6869017"/>
              <a:gd name="connsiteX1" fmla="*/ 6041776 w 6041776"/>
              <a:gd name="connsiteY1" fmla="*/ 0 h 6869017"/>
              <a:gd name="connsiteX2" fmla="*/ 6041776 w 6041776"/>
              <a:gd name="connsiteY2" fmla="*/ 6858000 h 6869017"/>
              <a:gd name="connsiteX3" fmla="*/ 0 w 6041776"/>
              <a:gd name="connsiteY3" fmla="*/ 6869017 h 6869017"/>
              <a:gd name="connsiteX4" fmla="*/ 1724745 w 6041776"/>
              <a:gd name="connsiteY4" fmla="*/ 5575 h 6869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1776" h="6869017">
                <a:moveTo>
                  <a:pt x="1724745" y="5575"/>
                </a:moveTo>
                <a:lnTo>
                  <a:pt x="6041776" y="0"/>
                </a:lnTo>
                <a:lnTo>
                  <a:pt x="6041776" y="6858000"/>
                </a:lnTo>
                <a:lnTo>
                  <a:pt x="0" y="6869017"/>
                </a:lnTo>
                <a:lnTo>
                  <a:pt x="1724745" y="5575"/>
                </a:lnTo>
                <a:close/>
              </a:path>
            </a:pathLst>
          </a:custGeom>
          <a:solidFill>
            <a:schemeClr val="accent3">
              <a:lumMod val="20000"/>
              <a:lumOff val="80000"/>
            </a:schemeClr>
          </a:solidFill>
        </p:spPr>
        <p:txBody>
          <a:bodyPr anchor="ctr"/>
          <a:lstStyle>
            <a:lvl1pPr marL="0" indent="0" algn="ctr">
              <a:buNone/>
              <a:defRPr/>
            </a:lvl1pPr>
          </a:lstStyle>
          <a:p>
            <a:endParaRPr lang="en-US" dirty="0"/>
          </a:p>
        </p:txBody>
      </p:sp>
      <p:pic>
        <p:nvPicPr>
          <p:cNvPr id="12" name="Picture 11">
            <a:extLst>
              <a:ext uri="{FF2B5EF4-FFF2-40B4-BE49-F238E27FC236}">
                <a16:creationId xmlns:a16="http://schemas.microsoft.com/office/drawing/2014/main" id="{15C4BED4-52FC-9D47-B130-3E6480FAE01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3433" y="683960"/>
            <a:ext cx="3168351" cy="512791"/>
          </a:xfrm>
          <a:prstGeom prst="rect">
            <a:avLst/>
          </a:prstGeom>
        </p:spPr>
      </p:pic>
      <p:sp>
        <p:nvSpPr>
          <p:cNvPr id="9" name="Freeform 7">
            <a:extLst>
              <a:ext uri="{FF2B5EF4-FFF2-40B4-BE49-F238E27FC236}">
                <a16:creationId xmlns:a16="http://schemas.microsoft.com/office/drawing/2014/main" id="{AADC7BEB-DE4A-F645-BF70-DE8FCA7F39E7}"/>
              </a:ext>
            </a:extLst>
          </p:cNvPr>
          <p:cNvSpPr>
            <a:spLocks/>
          </p:cNvSpPr>
          <p:nvPr userDrawn="1"/>
        </p:nvSpPr>
        <p:spPr bwMode="auto">
          <a:xfrm>
            <a:off x="11231562" y="1735137"/>
            <a:ext cx="960438" cy="3675063"/>
          </a:xfrm>
          <a:custGeom>
            <a:avLst/>
            <a:gdLst>
              <a:gd name="T0" fmla="*/ 0 w 605"/>
              <a:gd name="T1" fmla="*/ 2315 h 2315"/>
              <a:gd name="T2" fmla="*/ 605 w 605"/>
              <a:gd name="T3" fmla="*/ 2315 h 2315"/>
              <a:gd name="T4" fmla="*/ 605 w 605"/>
              <a:gd name="T5" fmla="*/ 0 h 2315"/>
              <a:gd name="T6" fmla="*/ 0 w 605"/>
              <a:gd name="T7" fmla="*/ 2315 h 2315"/>
            </a:gdLst>
            <a:ahLst/>
            <a:cxnLst>
              <a:cxn ang="0">
                <a:pos x="T0" y="T1"/>
              </a:cxn>
              <a:cxn ang="0">
                <a:pos x="T2" y="T3"/>
              </a:cxn>
              <a:cxn ang="0">
                <a:pos x="T4" y="T5"/>
              </a:cxn>
              <a:cxn ang="0">
                <a:pos x="T6" y="T7"/>
              </a:cxn>
            </a:cxnLst>
            <a:rect l="0" t="0" r="r" b="b"/>
            <a:pathLst>
              <a:path w="605" h="2315">
                <a:moveTo>
                  <a:pt x="0" y="2315"/>
                </a:moveTo>
                <a:lnTo>
                  <a:pt x="605" y="2315"/>
                </a:lnTo>
                <a:lnTo>
                  <a:pt x="605" y="0"/>
                </a:lnTo>
                <a:lnTo>
                  <a:pt x="0" y="2315"/>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lvl="0"/>
            <a:endParaRPr lang="en-AU" dirty="0"/>
          </a:p>
        </p:txBody>
      </p:sp>
      <p:sp>
        <p:nvSpPr>
          <p:cNvPr id="11" name="Freeform 10">
            <a:extLst>
              <a:ext uri="{FF2B5EF4-FFF2-40B4-BE49-F238E27FC236}">
                <a16:creationId xmlns:a16="http://schemas.microsoft.com/office/drawing/2014/main" id="{50EBB79D-E49D-C144-BAB8-DE504A63E1DB}"/>
              </a:ext>
            </a:extLst>
          </p:cNvPr>
          <p:cNvSpPr/>
          <p:nvPr userDrawn="1"/>
        </p:nvSpPr>
        <p:spPr>
          <a:xfrm>
            <a:off x="1099457" y="1698171"/>
            <a:ext cx="11103429" cy="3712029"/>
          </a:xfrm>
          <a:custGeom>
            <a:avLst/>
            <a:gdLst>
              <a:gd name="connsiteX0" fmla="*/ 11103429 w 11103429"/>
              <a:gd name="connsiteY0" fmla="*/ 0 h 3712029"/>
              <a:gd name="connsiteX1" fmla="*/ 6357257 w 11103429"/>
              <a:gd name="connsiteY1" fmla="*/ 0 h 3712029"/>
              <a:gd name="connsiteX2" fmla="*/ 5421086 w 11103429"/>
              <a:gd name="connsiteY2" fmla="*/ 3712029 h 3712029"/>
              <a:gd name="connsiteX3" fmla="*/ 0 w 11103429"/>
              <a:gd name="connsiteY3" fmla="*/ 3712029 h 3712029"/>
              <a:gd name="connsiteX4" fmla="*/ 0 w 11103429"/>
              <a:gd name="connsiteY4" fmla="*/ 21772 h 3712029"/>
              <a:gd name="connsiteX5" fmla="*/ 5878286 w 11103429"/>
              <a:gd name="connsiteY5" fmla="*/ 21772 h 3712029"/>
              <a:gd name="connsiteX6" fmla="*/ 5998029 w 11103429"/>
              <a:gd name="connsiteY6" fmla="*/ 3712029 h 3712029"/>
              <a:gd name="connsiteX7" fmla="*/ 11092543 w 11103429"/>
              <a:gd name="connsiteY7" fmla="*/ 3712029 h 371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03429" h="3712029">
                <a:moveTo>
                  <a:pt x="11103429" y="0"/>
                </a:moveTo>
                <a:lnTo>
                  <a:pt x="6357257" y="0"/>
                </a:lnTo>
                <a:lnTo>
                  <a:pt x="5421086" y="3712029"/>
                </a:lnTo>
                <a:lnTo>
                  <a:pt x="0" y="3712029"/>
                </a:lnTo>
                <a:lnTo>
                  <a:pt x="0" y="21772"/>
                </a:lnTo>
                <a:lnTo>
                  <a:pt x="5878286" y="21772"/>
                </a:lnTo>
                <a:lnTo>
                  <a:pt x="5998029" y="3712029"/>
                </a:lnTo>
                <a:lnTo>
                  <a:pt x="11092543" y="3712029"/>
                </a:lnTo>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 Placeholder 17"/>
          <p:cNvSpPr>
            <a:spLocks noGrp="1"/>
          </p:cNvSpPr>
          <p:nvPr>
            <p:ph type="body" sz="quarter" idx="11" hasCustomPrompt="1"/>
          </p:nvPr>
        </p:nvSpPr>
        <p:spPr>
          <a:xfrm>
            <a:off x="1344835" y="3914020"/>
            <a:ext cx="5355685" cy="1426621"/>
          </a:xfrm>
          <a:prstGeom prst="rect">
            <a:avLst/>
          </a:prstGeom>
        </p:spPr>
        <p:txBody>
          <a:bodyPr/>
          <a:lstStyle>
            <a:lvl1pPr marL="0" marR="0" indent="0" algn="l" defTabSz="914400" rtl="0" eaLnBrk="1" fontAlgn="auto" latinLnBrk="0" hangingPunct="1">
              <a:lnSpc>
                <a:spcPct val="100000"/>
              </a:lnSpc>
              <a:spcBef>
                <a:spcPts val="0"/>
              </a:spcBef>
              <a:spcAft>
                <a:spcPts val="300"/>
              </a:spcAft>
              <a:buClrTx/>
              <a:buSzTx/>
              <a:buFontTx/>
              <a:buNone/>
              <a:tabLst/>
              <a:defRPr sz="2000" baseline="0">
                <a:solidFill>
                  <a:srgbClr val="EBE9E7"/>
                </a:solidFill>
              </a:defRPr>
            </a:lvl1pPr>
            <a:lvl2pPr marL="457200" indent="0">
              <a:spcBef>
                <a:spcPts val="0"/>
              </a:spcBef>
              <a:spcAft>
                <a:spcPts val="300"/>
              </a:spcAft>
              <a:buNone/>
              <a:defRPr sz="1400"/>
            </a:lvl2pPr>
            <a:lvl3pPr marL="914400" indent="0">
              <a:spcBef>
                <a:spcPts val="0"/>
              </a:spcBef>
              <a:spcAft>
                <a:spcPts val="300"/>
              </a:spcAft>
              <a:buNone/>
              <a:defRPr sz="1400"/>
            </a:lvl3pPr>
            <a:lvl4pPr marL="1371600" indent="0">
              <a:spcBef>
                <a:spcPts val="0"/>
              </a:spcBef>
              <a:spcAft>
                <a:spcPts val="300"/>
              </a:spcAft>
              <a:buNone/>
              <a:defRPr sz="1400"/>
            </a:lvl4pPr>
            <a:lvl5pPr marL="1828800" indent="0">
              <a:spcBef>
                <a:spcPts val="0"/>
              </a:spcBef>
              <a:spcAft>
                <a:spcPts val="300"/>
              </a:spcAft>
              <a:buNone/>
              <a:defRPr sz="1400"/>
            </a:lvl5pPr>
          </a:lstStyle>
          <a:p>
            <a:pPr marL="0" marR="0" lvl="0" indent="0" algn="l" defTabSz="914400" rtl="0" eaLnBrk="1" fontAlgn="auto" latinLnBrk="0" hangingPunct="1">
              <a:lnSpc>
                <a:spcPct val="100000"/>
              </a:lnSpc>
              <a:spcBef>
                <a:spcPts val="0"/>
              </a:spcBef>
              <a:spcAft>
                <a:spcPts val="300"/>
              </a:spcAft>
              <a:buClrTx/>
              <a:buSzTx/>
              <a:buFontTx/>
              <a:buNone/>
              <a:tabLst/>
              <a:defRPr/>
            </a:pPr>
            <a:r>
              <a:rPr lang="en-US"/>
              <a:t>PRESENTERS:</a:t>
            </a:r>
          </a:p>
          <a:p>
            <a:pPr marL="0" marR="0" lvl="0" indent="0" algn="l" defTabSz="914400" rtl="0" eaLnBrk="1" fontAlgn="auto" latinLnBrk="0" hangingPunct="1">
              <a:lnSpc>
                <a:spcPct val="100000"/>
              </a:lnSpc>
              <a:spcBef>
                <a:spcPts val="0"/>
              </a:spcBef>
              <a:spcAft>
                <a:spcPts val="300"/>
              </a:spcAft>
              <a:buClrTx/>
              <a:buSzTx/>
              <a:buFontTx/>
              <a:buNone/>
              <a:tabLst/>
              <a:defRPr/>
            </a:pPr>
            <a:r>
              <a:rPr lang="en-US"/>
              <a:t>Name one</a:t>
            </a:r>
          </a:p>
          <a:p>
            <a:pPr marL="0" marR="0" lvl="0" indent="0" algn="l" defTabSz="914400" rtl="0" eaLnBrk="1" fontAlgn="auto" latinLnBrk="0" hangingPunct="1">
              <a:lnSpc>
                <a:spcPct val="100000"/>
              </a:lnSpc>
              <a:spcBef>
                <a:spcPts val="0"/>
              </a:spcBef>
              <a:spcAft>
                <a:spcPts val="300"/>
              </a:spcAft>
              <a:buClrTx/>
              <a:buSzTx/>
              <a:buFontTx/>
              <a:buNone/>
              <a:tabLst/>
              <a:defRPr/>
            </a:pPr>
            <a:r>
              <a:rPr lang="en-US"/>
              <a:t>Name two</a:t>
            </a:r>
            <a:endParaRPr kumimoji="0" lang="en-US" sz="1400" b="0" i="0" u="none" strike="noStrike" kern="1200" cap="none" spc="0" normalizeH="0" baseline="0" noProof="0">
              <a:ln>
                <a:noFill/>
              </a:ln>
              <a:solidFill>
                <a:srgbClr val="AAACAD"/>
              </a:solidFill>
              <a:effectLst/>
              <a:uLnTx/>
              <a:uFillTx/>
              <a:latin typeface="Arial" panose="020B0604020202020204" pitchFamily="34" charset="0"/>
              <a:ea typeface="+mn-ea"/>
              <a:cs typeface="Arial" panose="020B0604020202020204" pitchFamily="34" charset="0"/>
            </a:endParaRPr>
          </a:p>
        </p:txBody>
      </p:sp>
      <p:sp>
        <p:nvSpPr>
          <p:cNvPr id="16" name="Text Placeholder 15"/>
          <p:cNvSpPr>
            <a:spLocks noGrp="1"/>
          </p:cNvSpPr>
          <p:nvPr>
            <p:ph type="body" sz="quarter" idx="10" hasCustomPrompt="1"/>
          </p:nvPr>
        </p:nvSpPr>
        <p:spPr>
          <a:xfrm>
            <a:off x="695400" y="2060848"/>
            <a:ext cx="5606195" cy="1584176"/>
          </a:xfrm>
          <a:prstGeom prst="rect">
            <a:avLst/>
          </a:prstGeom>
          <a:solidFill>
            <a:schemeClr val="tx2">
              <a:lumMod val="25000"/>
            </a:schemeClr>
          </a:solidFill>
        </p:spPr>
        <p:txBody>
          <a:bodyPr anchor="ctr"/>
          <a:lstStyle>
            <a:lvl1pPr marL="0" indent="0">
              <a:lnSpc>
                <a:spcPct val="100000"/>
              </a:lnSpc>
              <a:spcBef>
                <a:spcPts val="0"/>
              </a:spcBef>
              <a:buNone/>
              <a:defRPr sz="4000">
                <a:solidFill>
                  <a:schemeClr val="tx1"/>
                </a:solidFill>
              </a:defRPr>
            </a:lvl1pPr>
            <a:lvl2pPr marL="457200" indent="0">
              <a:lnSpc>
                <a:spcPts val="2900"/>
              </a:lnSpc>
              <a:spcBef>
                <a:spcPts val="0"/>
              </a:spcBef>
              <a:buNone/>
              <a:defRPr sz="2800"/>
            </a:lvl2pPr>
            <a:lvl3pPr marL="914400" indent="0">
              <a:lnSpc>
                <a:spcPts val="2900"/>
              </a:lnSpc>
              <a:spcBef>
                <a:spcPts val="0"/>
              </a:spcBef>
              <a:buNone/>
              <a:defRPr sz="2800"/>
            </a:lvl3pPr>
            <a:lvl4pPr marL="1371600" indent="0">
              <a:lnSpc>
                <a:spcPts val="2900"/>
              </a:lnSpc>
              <a:spcBef>
                <a:spcPts val="0"/>
              </a:spcBef>
              <a:buNone/>
              <a:defRPr sz="2800"/>
            </a:lvl4pPr>
            <a:lvl5pPr marL="1828800" indent="0">
              <a:lnSpc>
                <a:spcPts val="2900"/>
              </a:lnSpc>
              <a:spcBef>
                <a:spcPts val="0"/>
              </a:spcBef>
              <a:buNone/>
              <a:defRPr sz="2800"/>
            </a:lvl5pPr>
          </a:lstStyle>
          <a:p>
            <a:pPr lvl="0"/>
            <a:r>
              <a:rPr lang="en-US"/>
              <a:t>Click to edit </a:t>
            </a:r>
            <a:br>
              <a:rPr lang="en-US"/>
            </a:br>
            <a:r>
              <a:rPr lang="en-US"/>
              <a:t>Master text styles</a:t>
            </a:r>
          </a:p>
        </p:txBody>
      </p:sp>
    </p:spTree>
    <p:extLst>
      <p:ext uri="{BB962C8B-B14F-4D97-AF65-F5344CB8AC3E}">
        <p14:creationId xmlns:p14="http://schemas.microsoft.com/office/powerpoint/2010/main" val="3936470689"/>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bg2">
            <a:lumMod val="25000"/>
          </a:schemeClr>
        </a:solidFill>
        <a:effectLst/>
      </p:bgPr>
    </p:bg>
    <p:spTree>
      <p:nvGrpSpPr>
        <p:cNvPr id="1" name=""/>
        <p:cNvGrpSpPr/>
        <p:nvPr/>
      </p:nvGrpSpPr>
      <p:grpSpPr>
        <a:xfrm>
          <a:off x="0" y="0"/>
          <a:ext cx="0" cy="0"/>
          <a:chOff x="0" y="0"/>
          <a:chExt cx="0" cy="0"/>
        </a:xfrm>
      </p:grpSpPr>
      <p:sp>
        <p:nvSpPr>
          <p:cNvPr id="19" name="Freeform 7"/>
          <p:cNvSpPr>
            <a:spLocks/>
          </p:cNvSpPr>
          <p:nvPr userDrawn="1"/>
        </p:nvSpPr>
        <p:spPr bwMode="auto">
          <a:xfrm>
            <a:off x="11231562" y="1660680"/>
            <a:ext cx="960438" cy="3675063"/>
          </a:xfrm>
          <a:custGeom>
            <a:avLst/>
            <a:gdLst>
              <a:gd name="T0" fmla="*/ 0 w 605"/>
              <a:gd name="T1" fmla="*/ 2315 h 2315"/>
              <a:gd name="T2" fmla="*/ 605 w 605"/>
              <a:gd name="T3" fmla="*/ 2315 h 2315"/>
              <a:gd name="T4" fmla="*/ 605 w 605"/>
              <a:gd name="T5" fmla="*/ 0 h 2315"/>
              <a:gd name="T6" fmla="*/ 0 w 605"/>
              <a:gd name="T7" fmla="*/ 2315 h 2315"/>
            </a:gdLst>
            <a:ahLst/>
            <a:cxnLst>
              <a:cxn ang="0">
                <a:pos x="T0" y="T1"/>
              </a:cxn>
              <a:cxn ang="0">
                <a:pos x="T2" y="T3"/>
              </a:cxn>
              <a:cxn ang="0">
                <a:pos x="T4" y="T5"/>
              </a:cxn>
              <a:cxn ang="0">
                <a:pos x="T6" y="T7"/>
              </a:cxn>
            </a:cxnLst>
            <a:rect l="0" t="0" r="r" b="b"/>
            <a:pathLst>
              <a:path w="605" h="2315">
                <a:moveTo>
                  <a:pt x="0" y="2315"/>
                </a:moveTo>
                <a:lnTo>
                  <a:pt x="605" y="2315"/>
                </a:lnTo>
                <a:lnTo>
                  <a:pt x="605" y="0"/>
                </a:lnTo>
                <a:lnTo>
                  <a:pt x="0" y="2315"/>
                </a:lnTo>
                <a:close/>
              </a:path>
            </a:pathLst>
          </a:custGeom>
          <a:solidFill>
            <a:srgbClr val="3BAE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92000" y="1598354"/>
            <a:ext cx="10800000" cy="3799716"/>
          </a:xfrm>
          <a:prstGeom prst="rect">
            <a:avLst/>
          </a:prstGeom>
        </p:spPr>
      </p:pic>
      <p:sp>
        <p:nvSpPr>
          <p:cNvPr id="41" name="TextBox 13"/>
          <p:cNvSpPr txBox="1">
            <a:spLocks noChangeArrowheads="1"/>
          </p:cNvSpPr>
          <p:nvPr userDrawn="1"/>
        </p:nvSpPr>
        <p:spPr bwMode="auto">
          <a:xfrm>
            <a:off x="2015911" y="2132856"/>
            <a:ext cx="306493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AU" altLang="en-US" sz="2800" b="1" dirty="0">
                <a:solidFill>
                  <a:schemeClr val="bg1"/>
                </a:solidFill>
                <a:latin typeface="Arial" panose="020B0604020202020204" pitchFamily="34" charset="0"/>
                <a:cs typeface="Arial" panose="020B0604020202020204" pitchFamily="34" charset="0"/>
              </a:rPr>
              <a:t>THANK YOU</a:t>
            </a:r>
          </a:p>
        </p:txBody>
      </p:sp>
      <p:sp>
        <p:nvSpPr>
          <p:cNvPr id="42" name="Text Placeholder 11"/>
          <p:cNvSpPr>
            <a:spLocks noGrp="1"/>
          </p:cNvSpPr>
          <p:nvPr>
            <p:ph type="body" sz="quarter" idx="10" hasCustomPrompt="1"/>
          </p:nvPr>
        </p:nvSpPr>
        <p:spPr>
          <a:xfrm>
            <a:off x="2015911" y="3100871"/>
            <a:ext cx="3288001" cy="1652693"/>
          </a:xfrm>
          <a:prstGeom prst="rect">
            <a:avLst/>
          </a:prstGeom>
        </p:spPr>
        <p:txBody>
          <a:bodyPr/>
          <a:lstStyle>
            <a:lvl1pPr marL="0" indent="0">
              <a:spcBef>
                <a:spcPts val="0"/>
              </a:spcBef>
              <a:spcAft>
                <a:spcPts val="1200"/>
              </a:spcAft>
              <a:buNone/>
              <a:defRPr sz="1600">
                <a:solidFill>
                  <a:schemeClr val="bg1"/>
                </a:solidFill>
              </a:defRPr>
            </a:lvl1pPr>
          </a:lstStyle>
          <a:p>
            <a:pPr lvl="0"/>
            <a:r>
              <a:rPr lang="en-US"/>
              <a:t>Cardno is an infrastructure, environmental and social development company; improving the lives of people and communities around the world.</a:t>
            </a:r>
          </a:p>
          <a:p>
            <a:pPr lvl="0"/>
            <a:r>
              <a:rPr lang="en-US"/>
              <a:t>www.cardno.com</a:t>
            </a:r>
          </a:p>
        </p:txBody>
      </p:sp>
      <p:cxnSp>
        <p:nvCxnSpPr>
          <p:cNvPr id="43" name="Straight Connector 42"/>
          <p:cNvCxnSpPr/>
          <p:nvPr userDrawn="1"/>
        </p:nvCxnSpPr>
        <p:spPr>
          <a:xfrm>
            <a:off x="2104811" y="2817036"/>
            <a:ext cx="2976033"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1" name="Group 20"/>
          <p:cNvGrpSpPr/>
          <p:nvPr userDrawn="1"/>
        </p:nvGrpSpPr>
        <p:grpSpPr>
          <a:xfrm>
            <a:off x="1423987" y="898110"/>
            <a:ext cx="2727797" cy="322736"/>
            <a:chOff x="2060575" y="1766888"/>
            <a:chExt cx="2522538" cy="298450"/>
          </a:xfrm>
          <a:solidFill>
            <a:srgbClr val="FFFFFF"/>
          </a:solidFill>
        </p:grpSpPr>
        <p:sp>
          <p:nvSpPr>
            <p:cNvPr id="22" name="Freeform 12"/>
            <p:cNvSpPr>
              <a:spLocks/>
            </p:cNvSpPr>
            <p:nvPr userDrawn="1"/>
          </p:nvSpPr>
          <p:spPr bwMode="auto">
            <a:xfrm>
              <a:off x="2373313" y="1766888"/>
              <a:ext cx="320675" cy="285750"/>
            </a:xfrm>
            <a:custGeom>
              <a:avLst/>
              <a:gdLst>
                <a:gd name="T0" fmla="*/ 88 w 296"/>
                <a:gd name="T1" fmla="*/ 262 h 262"/>
                <a:gd name="T2" fmla="*/ 240 w 296"/>
                <a:gd name="T3" fmla="*/ 158 h 262"/>
                <a:gd name="T4" fmla="*/ 25 w 296"/>
                <a:gd name="T5" fmla="*/ 52 h 262"/>
                <a:gd name="T6" fmla="*/ 3 w 296"/>
                <a:gd name="T7" fmla="*/ 137 h 262"/>
                <a:gd name="T8" fmla="*/ 0 w 296"/>
                <a:gd name="T9" fmla="*/ 4 h 262"/>
                <a:gd name="T10" fmla="*/ 294 w 296"/>
                <a:gd name="T11" fmla="*/ 129 h 262"/>
                <a:gd name="T12" fmla="*/ 88 w 296"/>
                <a:gd name="T13" fmla="*/ 262 h 262"/>
              </a:gdLst>
              <a:ahLst/>
              <a:cxnLst>
                <a:cxn ang="0">
                  <a:pos x="T0" y="T1"/>
                </a:cxn>
                <a:cxn ang="0">
                  <a:pos x="T2" y="T3"/>
                </a:cxn>
                <a:cxn ang="0">
                  <a:pos x="T4" y="T5"/>
                </a:cxn>
                <a:cxn ang="0">
                  <a:pos x="T6" y="T7"/>
                </a:cxn>
                <a:cxn ang="0">
                  <a:pos x="T8" y="T9"/>
                </a:cxn>
                <a:cxn ang="0">
                  <a:pos x="T10" y="T11"/>
                </a:cxn>
                <a:cxn ang="0">
                  <a:pos x="T12" y="T13"/>
                </a:cxn>
              </a:cxnLst>
              <a:rect l="0" t="0" r="r" b="b"/>
              <a:pathLst>
                <a:path w="296" h="262">
                  <a:moveTo>
                    <a:pt x="88" y="262"/>
                  </a:moveTo>
                  <a:cubicBezTo>
                    <a:pt x="177" y="241"/>
                    <a:pt x="241" y="204"/>
                    <a:pt x="240" y="158"/>
                  </a:cubicBezTo>
                  <a:cubicBezTo>
                    <a:pt x="238" y="100"/>
                    <a:pt x="144" y="54"/>
                    <a:pt x="25" y="52"/>
                  </a:cubicBezTo>
                  <a:cubicBezTo>
                    <a:pt x="3" y="137"/>
                    <a:pt x="3" y="137"/>
                    <a:pt x="3" y="137"/>
                  </a:cubicBezTo>
                  <a:cubicBezTo>
                    <a:pt x="0" y="4"/>
                    <a:pt x="0" y="4"/>
                    <a:pt x="0" y="4"/>
                  </a:cubicBezTo>
                  <a:cubicBezTo>
                    <a:pt x="160" y="0"/>
                    <a:pt x="292" y="56"/>
                    <a:pt x="294" y="129"/>
                  </a:cubicBezTo>
                  <a:cubicBezTo>
                    <a:pt x="296" y="189"/>
                    <a:pt x="209" y="242"/>
                    <a:pt x="88" y="26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3" name="Freeform 13"/>
            <p:cNvSpPr>
              <a:spLocks/>
            </p:cNvSpPr>
            <p:nvPr userDrawn="1"/>
          </p:nvSpPr>
          <p:spPr bwMode="auto">
            <a:xfrm>
              <a:off x="2060575" y="1778000"/>
              <a:ext cx="319088" cy="287338"/>
            </a:xfrm>
            <a:custGeom>
              <a:avLst/>
              <a:gdLst>
                <a:gd name="T0" fmla="*/ 296 w 296"/>
                <a:gd name="T1" fmla="*/ 258 h 262"/>
                <a:gd name="T2" fmla="*/ 2 w 296"/>
                <a:gd name="T3" fmla="*/ 133 h 262"/>
                <a:gd name="T4" fmla="*/ 208 w 296"/>
                <a:gd name="T5" fmla="*/ 0 h 262"/>
                <a:gd name="T6" fmla="*/ 56 w 296"/>
                <a:gd name="T7" fmla="*/ 104 h 262"/>
                <a:gd name="T8" fmla="*/ 271 w 296"/>
                <a:gd name="T9" fmla="*/ 211 h 262"/>
                <a:gd name="T10" fmla="*/ 293 w 296"/>
                <a:gd name="T11" fmla="*/ 126 h 262"/>
                <a:gd name="T12" fmla="*/ 296 w 296"/>
                <a:gd name="T13" fmla="*/ 258 h 262"/>
              </a:gdLst>
              <a:ahLst/>
              <a:cxnLst>
                <a:cxn ang="0">
                  <a:pos x="T0" y="T1"/>
                </a:cxn>
                <a:cxn ang="0">
                  <a:pos x="T2" y="T3"/>
                </a:cxn>
                <a:cxn ang="0">
                  <a:pos x="T4" y="T5"/>
                </a:cxn>
                <a:cxn ang="0">
                  <a:pos x="T6" y="T7"/>
                </a:cxn>
                <a:cxn ang="0">
                  <a:pos x="T8" y="T9"/>
                </a:cxn>
                <a:cxn ang="0">
                  <a:pos x="T10" y="T11"/>
                </a:cxn>
                <a:cxn ang="0">
                  <a:pos x="T12" y="T13"/>
                </a:cxn>
              </a:cxnLst>
              <a:rect l="0" t="0" r="r" b="b"/>
              <a:pathLst>
                <a:path w="296" h="262">
                  <a:moveTo>
                    <a:pt x="296" y="258"/>
                  </a:moveTo>
                  <a:cubicBezTo>
                    <a:pt x="136" y="262"/>
                    <a:pt x="4" y="206"/>
                    <a:pt x="2" y="133"/>
                  </a:cubicBezTo>
                  <a:cubicBezTo>
                    <a:pt x="0" y="73"/>
                    <a:pt x="87" y="20"/>
                    <a:pt x="208" y="0"/>
                  </a:cubicBezTo>
                  <a:cubicBezTo>
                    <a:pt x="119" y="22"/>
                    <a:pt x="55" y="58"/>
                    <a:pt x="56" y="104"/>
                  </a:cubicBezTo>
                  <a:cubicBezTo>
                    <a:pt x="58" y="163"/>
                    <a:pt x="152" y="208"/>
                    <a:pt x="271" y="211"/>
                  </a:cubicBezTo>
                  <a:cubicBezTo>
                    <a:pt x="293" y="126"/>
                    <a:pt x="293" y="126"/>
                    <a:pt x="293" y="126"/>
                  </a:cubicBezTo>
                  <a:lnTo>
                    <a:pt x="296" y="2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4" name="Freeform 14"/>
            <p:cNvSpPr>
              <a:spLocks/>
            </p:cNvSpPr>
            <p:nvPr userDrawn="1"/>
          </p:nvSpPr>
          <p:spPr bwMode="auto">
            <a:xfrm>
              <a:off x="2782888" y="1787525"/>
              <a:ext cx="398463" cy="254000"/>
            </a:xfrm>
            <a:custGeom>
              <a:avLst/>
              <a:gdLst>
                <a:gd name="T0" fmla="*/ 328 w 369"/>
                <a:gd name="T1" fmla="*/ 143 h 231"/>
                <a:gd name="T2" fmla="*/ 326 w 369"/>
                <a:gd name="T3" fmla="*/ 150 h 231"/>
                <a:gd name="T4" fmla="*/ 274 w 369"/>
                <a:gd name="T5" fmla="*/ 214 h 231"/>
                <a:gd name="T6" fmla="*/ 160 w 369"/>
                <a:gd name="T7" fmla="*/ 231 h 231"/>
                <a:gd name="T8" fmla="*/ 27 w 369"/>
                <a:gd name="T9" fmla="*/ 145 h 231"/>
                <a:gd name="T10" fmla="*/ 45 w 369"/>
                <a:gd name="T11" fmla="*/ 86 h 231"/>
                <a:gd name="T12" fmla="*/ 234 w 369"/>
                <a:gd name="T13" fmla="*/ 0 h 231"/>
                <a:gd name="T14" fmla="*/ 349 w 369"/>
                <a:gd name="T15" fmla="*/ 74 h 231"/>
                <a:gd name="T16" fmla="*/ 346 w 369"/>
                <a:gd name="T17" fmla="*/ 83 h 231"/>
                <a:gd name="T18" fmla="*/ 252 w 369"/>
                <a:gd name="T19" fmla="*/ 83 h 231"/>
                <a:gd name="T20" fmla="*/ 255 w 369"/>
                <a:gd name="T21" fmla="*/ 74 h 231"/>
                <a:gd name="T22" fmla="*/ 207 w 369"/>
                <a:gd name="T23" fmla="*/ 52 h 231"/>
                <a:gd name="T24" fmla="*/ 136 w 369"/>
                <a:gd name="T25" fmla="*/ 95 h 231"/>
                <a:gd name="T26" fmla="*/ 125 w 369"/>
                <a:gd name="T27" fmla="*/ 131 h 231"/>
                <a:gd name="T28" fmla="*/ 167 w 369"/>
                <a:gd name="T29" fmla="*/ 178 h 231"/>
                <a:gd name="T30" fmla="*/ 232 w 369"/>
                <a:gd name="T31" fmla="*/ 150 h 231"/>
                <a:gd name="T32" fmla="*/ 234 w 369"/>
                <a:gd name="T33" fmla="*/ 143 h 231"/>
                <a:gd name="T34" fmla="*/ 328 w 369"/>
                <a:gd name="T35" fmla="*/ 143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9" h="231">
                  <a:moveTo>
                    <a:pt x="328" y="143"/>
                  </a:moveTo>
                  <a:cubicBezTo>
                    <a:pt x="326" y="150"/>
                    <a:pt x="326" y="150"/>
                    <a:pt x="326" y="150"/>
                  </a:cubicBezTo>
                  <a:cubicBezTo>
                    <a:pt x="318" y="174"/>
                    <a:pt x="310" y="197"/>
                    <a:pt x="274" y="214"/>
                  </a:cubicBezTo>
                  <a:cubicBezTo>
                    <a:pt x="237" y="231"/>
                    <a:pt x="199" y="231"/>
                    <a:pt x="160" y="231"/>
                  </a:cubicBezTo>
                  <a:cubicBezTo>
                    <a:pt x="67" y="231"/>
                    <a:pt x="0" y="228"/>
                    <a:pt x="27" y="145"/>
                  </a:cubicBezTo>
                  <a:cubicBezTo>
                    <a:pt x="45" y="86"/>
                    <a:pt x="45" y="86"/>
                    <a:pt x="45" y="86"/>
                  </a:cubicBezTo>
                  <a:cubicBezTo>
                    <a:pt x="69" y="11"/>
                    <a:pt x="133" y="0"/>
                    <a:pt x="234" y="0"/>
                  </a:cubicBezTo>
                  <a:cubicBezTo>
                    <a:pt x="327" y="0"/>
                    <a:pt x="369" y="6"/>
                    <a:pt x="349" y="74"/>
                  </a:cubicBezTo>
                  <a:cubicBezTo>
                    <a:pt x="346" y="83"/>
                    <a:pt x="346" y="83"/>
                    <a:pt x="346" y="83"/>
                  </a:cubicBezTo>
                  <a:cubicBezTo>
                    <a:pt x="252" y="83"/>
                    <a:pt x="252" y="83"/>
                    <a:pt x="252" y="83"/>
                  </a:cubicBezTo>
                  <a:cubicBezTo>
                    <a:pt x="255" y="74"/>
                    <a:pt x="255" y="74"/>
                    <a:pt x="255" y="74"/>
                  </a:cubicBezTo>
                  <a:cubicBezTo>
                    <a:pt x="259" y="54"/>
                    <a:pt x="238" y="52"/>
                    <a:pt x="207" y="52"/>
                  </a:cubicBezTo>
                  <a:cubicBezTo>
                    <a:pt x="155" y="52"/>
                    <a:pt x="146" y="63"/>
                    <a:pt x="136" y="95"/>
                  </a:cubicBezTo>
                  <a:cubicBezTo>
                    <a:pt x="125" y="131"/>
                    <a:pt x="125" y="131"/>
                    <a:pt x="125" y="131"/>
                  </a:cubicBezTo>
                  <a:cubicBezTo>
                    <a:pt x="114" y="165"/>
                    <a:pt x="112" y="178"/>
                    <a:pt x="167" y="178"/>
                  </a:cubicBezTo>
                  <a:cubicBezTo>
                    <a:pt x="204" y="178"/>
                    <a:pt x="223" y="176"/>
                    <a:pt x="232" y="150"/>
                  </a:cubicBezTo>
                  <a:cubicBezTo>
                    <a:pt x="234" y="143"/>
                    <a:pt x="234" y="143"/>
                    <a:pt x="234" y="143"/>
                  </a:cubicBezTo>
                  <a:lnTo>
                    <a:pt x="328"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5" name="Freeform 15"/>
            <p:cNvSpPr>
              <a:spLocks noEditPoints="1"/>
            </p:cNvSpPr>
            <p:nvPr userDrawn="1"/>
          </p:nvSpPr>
          <p:spPr bwMode="auto">
            <a:xfrm>
              <a:off x="3132138" y="1862138"/>
              <a:ext cx="301625" cy="179388"/>
            </a:xfrm>
            <a:custGeom>
              <a:avLst/>
              <a:gdLst>
                <a:gd name="T0" fmla="*/ 91 w 280"/>
                <a:gd name="T1" fmla="*/ 112 h 163"/>
                <a:gd name="T2" fmla="*/ 120 w 280"/>
                <a:gd name="T3" fmla="*/ 129 h 163"/>
                <a:gd name="T4" fmla="*/ 169 w 280"/>
                <a:gd name="T5" fmla="*/ 110 h 163"/>
                <a:gd name="T6" fmla="*/ 131 w 280"/>
                <a:gd name="T7" fmla="*/ 95 h 163"/>
                <a:gd name="T8" fmla="*/ 91 w 280"/>
                <a:gd name="T9" fmla="*/ 112 h 163"/>
                <a:gd name="T10" fmla="*/ 163 w 280"/>
                <a:gd name="T11" fmla="*/ 137 h 163"/>
                <a:gd name="T12" fmla="*/ 160 w 280"/>
                <a:gd name="T13" fmla="*/ 137 h 163"/>
                <a:gd name="T14" fmla="*/ 83 w 280"/>
                <a:gd name="T15" fmla="*/ 163 h 163"/>
                <a:gd name="T16" fmla="*/ 13 w 280"/>
                <a:gd name="T17" fmla="*/ 113 h 163"/>
                <a:gd name="T18" fmla="*/ 115 w 280"/>
                <a:gd name="T19" fmla="*/ 63 h 163"/>
                <a:gd name="T20" fmla="*/ 174 w 280"/>
                <a:gd name="T21" fmla="*/ 81 h 163"/>
                <a:gd name="T22" fmla="*/ 178 w 280"/>
                <a:gd name="T23" fmla="*/ 81 h 163"/>
                <a:gd name="T24" fmla="*/ 186 w 280"/>
                <a:gd name="T25" fmla="*/ 56 h 163"/>
                <a:gd name="T26" fmla="*/ 158 w 280"/>
                <a:gd name="T27" fmla="*/ 32 h 163"/>
                <a:gd name="T28" fmla="*/ 121 w 280"/>
                <a:gd name="T29" fmla="*/ 49 h 163"/>
                <a:gd name="T30" fmla="*/ 43 w 280"/>
                <a:gd name="T31" fmla="*/ 49 h 163"/>
                <a:gd name="T32" fmla="*/ 168 w 280"/>
                <a:gd name="T33" fmla="*/ 0 h 163"/>
                <a:gd name="T34" fmla="*/ 263 w 280"/>
                <a:gd name="T35" fmla="*/ 61 h 163"/>
                <a:gd name="T36" fmla="*/ 231 w 280"/>
                <a:gd name="T37" fmla="*/ 161 h 163"/>
                <a:gd name="T38" fmla="*/ 153 w 280"/>
                <a:gd name="T39" fmla="*/ 161 h 163"/>
                <a:gd name="T40" fmla="*/ 163 w 280"/>
                <a:gd name="T41" fmla="*/ 13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0" h="163">
                  <a:moveTo>
                    <a:pt x="91" y="112"/>
                  </a:moveTo>
                  <a:cubicBezTo>
                    <a:pt x="86" y="129"/>
                    <a:pt x="108" y="129"/>
                    <a:pt x="120" y="129"/>
                  </a:cubicBezTo>
                  <a:cubicBezTo>
                    <a:pt x="153" y="129"/>
                    <a:pt x="164" y="126"/>
                    <a:pt x="169" y="110"/>
                  </a:cubicBezTo>
                  <a:cubicBezTo>
                    <a:pt x="173" y="96"/>
                    <a:pt x="156" y="95"/>
                    <a:pt x="131" y="95"/>
                  </a:cubicBezTo>
                  <a:cubicBezTo>
                    <a:pt x="112" y="95"/>
                    <a:pt x="96" y="97"/>
                    <a:pt x="91" y="112"/>
                  </a:cubicBezTo>
                  <a:moveTo>
                    <a:pt x="163" y="137"/>
                  </a:moveTo>
                  <a:cubicBezTo>
                    <a:pt x="160" y="137"/>
                    <a:pt x="160" y="137"/>
                    <a:pt x="160" y="137"/>
                  </a:cubicBezTo>
                  <a:cubicBezTo>
                    <a:pt x="147" y="159"/>
                    <a:pt x="111" y="163"/>
                    <a:pt x="83" y="163"/>
                  </a:cubicBezTo>
                  <a:cubicBezTo>
                    <a:pt x="29" y="163"/>
                    <a:pt x="0" y="154"/>
                    <a:pt x="13" y="113"/>
                  </a:cubicBezTo>
                  <a:cubicBezTo>
                    <a:pt x="25" y="75"/>
                    <a:pt x="59" y="63"/>
                    <a:pt x="115" y="63"/>
                  </a:cubicBezTo>
                  <a:cubicBezTo>
                    <a:pt x="137" y="63"/>
                    <a:pt x="172" y="63"/>
                    <a:pt x="174" y="81"/>
                  </a:cubicBezTo>
                  <a:cubicBezTo>
                    <a:pt x="178" y="81"/>
                    <a:pt x="178" y="81"/>
                    <a:pt x="178" y="81"/>
                  </a:cubicBezTo>
                  <a:cubicBezTo>
                    <a:pt x="186" y="56"/>
                    <a:pt x="186" y="56"/>
                    <a:pt x="186" y="56"/>
                  </a:cubicBezTo>
                  <a:cubicBezTo>
                    <a:pt x="191" y="41"/>
                    <a:pt x="192" y="32"/>
                    <a:pt x="158" y="32"/>
                  </a:cubicBezTo>
                  <a:cubicBezTo>
                    <a:pt x="139" y="32"/>
                    <a:pt x="125" y="35"/>
                    <a:pt x="121" y="49"/>
                  </a:cubicBezTo>
                  <a:cubicBezTo>
                    <a:pt x="43" y="49"/>
                    <a:pt x="43" y="49"/>
                    <a:pt x="43" y="49"/>
                  </a:cubicBezTo>
                  <a:cubicBezTo>
                    <a:pt x="58" y="0"/>
                    <a:pt x="112" y="0"/>
                    <a:pt x="168" y="0"/>
                  </a:cubicBezTo>
                  <a:cubicBezTo>
                    <a:pt x="249" y="0"/>
                    <a:pt x="280" y="7"/>
                    <a:pt x="263" y="61"/>
                  </a:cubicBezTo>
                  <a:cubicBezTo>
                    <a:pt x="231" y="161"/>
                    <a:pt x="231" y="161"/>
                    <a:pt x="231" y="161"/>
                  </a:cubicBezTo>
                  <a:cubicBezTo>
                    <a:pt x="153" y="161"/>
                    <a:pt x="153" y="161"/>
                    <a:pt x="153" y="161"/>
                  </a:cubicBezTo>
                  <a:lnTo>
                    <a:pt x="163" y="1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6" name="Freeform 16"/>
            <p:cNvSpPr>
              <a:spLocks/>
            </p:cNvSpPr>
            <p:nvPr userDrawn="1"/>
          </p:nvSpPr>
          <p:spPr bwMode="auto">
            <a:xfrm>
              <a:off x="3414713" y="1862138"/>
              <a:ext cx="265113" cy="176213"/>
            </a:xfrm>
            <a:custGeom>
              <a:avLst/>
              <a:gdLst>
                <a:gd name="T0" fmla="*/ 159 w 245"/>
                <a:gd name="T1" fmla="*/ 64 h 161"/>
                <a:gd name="T2" fmla="*/ 146 w 245"/>
                <a:gd name="T3" fmla="*/ 40 h 161"/>
                <a:gd name="T4" fmla="*/ 109 w 245"/>
                <a:gd name="T5" fmla="*/ 65 h 161"/>
                <a:gd name="T6" fmla="*/ 78 w 245"/>
                <a:gd name="T7" fmla="*/ 161 h 161"/>
                <a:gd name="T8" fmla="*/ 0 w 245"/>
                <a:gd name="T9" fmla="*/ 161 h 161"/>
                <a:gd name="T10" fmla="*/ 51 w 245"/>
                <a:gd name="T11" fmla="*/ 2 h 161"/>
                <a:gd name="T12" fmla="*/ 127 w 245"/>
                <a:gd name="T13" fmla="*/ 2 h 161"/>
                <a:gd name="T14" fmla="*/ 119 w 245"/>
                <a:gd name="T15" fmla="*/ 25 h 161"/>
                <a:gd name="T16" fmla="*/ 122 w 245"/>
                <a:gd name="T17" fmla="*/ 25 h 161"/>
                <a:gd name="T18" fmla="*/ 190 w 245"/>
                <a:gd name="T19" fmla="*/ 0 h 161"/>
                <a:gd name="T20" fmla="*/ 231 w 245"/>
                <a:gd name="T21" fmla="*/ 59 h 161"/>
                <a:gd name="T22" fmla="*/ 227 w 245"/>
                <a:gd name="T23" fmla="*/ 71 h 161"/>
                <a:gd name="T24" fmla="*/ 156 w 245"/>
                <a:gd name="T25" fmla="*/ 71 h 161"/>
                <a:gd name="T26" fmla="*/ 159 w 245"/>
                <a:gd name="T27" fmla="*/ 6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5" h="161">
                  <a:moveTo>
                    <a:pt x="159" y="64"/>
                  </a:moveTo>
                  <a:cubicBezTo>
                    <a:pt x="162" y="52"/>
                    <a:pt x="167" y="40"/>
                    <a:pt x="146" y="40"/>
                  </a:cubicBezTo>
                  <a:cubicBezTo>
                    <a:pt x="122" y="40"/>
                    <a:pt x="113" y="52"/>
                    <a:pt x="109" y="65"/>
                  </a:cubicBezTo>
                  <a:cubicBezTo>
                    <a:pt x="78" y="161"/>
                    <a:pt x="78" y="161"/>
                    <a:pt x="78" y="161"/>
                  </a:cubicBezTo>
                  <a:cubicBezTo>
                    <a:pt x="0" y="161"/>
                    <a:pt x="0" y="161"/>
                    <a:pt x="0" y="161"/>
                  </a:cubicBezTo>
                  <a:cubicBezTo>
                    <a:pt x="51" y="2"/>
                    <a:pt x="51" y="2"/>
                    <a:pt x="51" y="2"/>
                  </a:cubicBezTo>
                  <a:cubicBezTo>
                    <a:pt x="127" y="2"/>
                    <a:pt x="127" y="2"/>
                    <a:pt x="127" y="2"/>
                  </a:cubicBezTo>
                  <a:cubicBezTo>
                    <a:pt x="119" y="25"/>
                    <a:pt x="119" y="25"/>
                    <a:pt x="119" y="25"/>
                  </a:cubicBezTo>
                  <a:cubicBezTo>
                    <a:pt x="122" y="25"/>
                    <a:pt x="122" y="25"/>
                    <a:pt x="122" y="25"/>
                  </a:cubicBezTo>
                  <a:cubicBezTo>
                    <a:pt x="139" y="7"/>
                    <a:pt x="161" y="0"/>
                    <a:pt x="190" y="0"/>
                  </a:cubicBezTo>
                  <a:cubicBezTo>
                    <a:pt x="245" y="0"/>
                    <a:pt x="240" y="30"/>
                    <a:pt x="231" y="59"/>
                  </a:cubicBezTo>
                  <a:cubicBezTo>
                    <a:pt x="227" y="71"/>
                    <a:pt x="227" y="71"/>
                    <a:pt x="227" y="71"/>
                  </a:cubicBezTo>
                  <a:cubicBezTo>
                    <a:pt x="156" y="71"/>
                    <a:pt x="156" y="71"/>
                    <a:pt x="156" y="71"/>
                  </a:cubicBezTo>
                  <a:lnTo>
                    <a:pt x="159"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7" name="Freeform 17"/>
            <p:cNvSpPr>
              <a:spLocks noEditPoints="1"/>
            </p:cNvSpPr>
            <p:nvPr userDrawn="1"/>
          </p:nvSpPr>
          <p:spPr bwMode="auto">
            <a:xfrm>
              <a:off x="3652838" y="1789113"/>
              <a:ext cx="331788" cy="252413"/>
            </a:xfrm>
            <a:custGeom>
              <a:avLst/>
              <a:gdLst>
                <a:gd name="T0" fmla="*/ 126 w 307"/>
                <a:gd name="T1" fmla="*/ 190 h 230"/>
                <a:gd name="T2" fmla="*/ 181 w 307"/>
                <a:gd name="T3" fmla="*/ 149 h 230"/>
                <a:gd name="T4" fmla="*/ 152 w 307"/>
                <a:gd name="T5" fmla="*/ 107 h 230"/>
                <a:gd name="T6" fmla="*/ 99 w 307"/>
                <a:gd name="T7" fmla="*/ 149 h 230"/>
                <a:gd name="T8" fmla="*/ 126 w 307"/>
                <a:gd name="T9" fmla="*/ 190 h 230"/>
                <a:gd name="T10" fmla="*/ 234 w 307"/>
                <a:gd name="T11" fmla="*/ 228 h 230"/>
                <a:gd name="T12" fmla="*/ 156 w 307"/>
                <a:gd name="T13" fmla="*/ 228 h 230"/>
                <a:gd name="T14" fmla="*/ 166 w 307"/>
                <a:gd name="T15" fmla="*/ 200 h 230"/>
                <a:gd name="T16" fmla="*/ 163 w 307"/>
                <a:gd name="T17" fmla="*/ 200 h 230"/>
                <a:gd name="T18" fmla="*/ 85 w 307"/>
                <a:gd name="T19" fmla="*/ 230 h 230"/>
                <a:gd name="T20" fmla="*/ 13 w 307"/>
                <a:gd name="T21" fmla="*/ 171 h 230"/>
                <a:gd name="T22" fmla="*/ 25 w 307"/>
                <a:gd name="T23" fmla="*/ 135 h 230"/>
                <a:gd name="T24" fmla="*/ 137 w 307"/>
                <a:gd name="T25" fmla="*/ 67 h 230"/>
                <a:gd name="T26" fmla="*/ 196 w 307"/>
                <a:gd name="T27" fmla="*/ 91 h 230"/>
                <a:gd name="T28" fmla="*/ 199 w 307"/>
                <a:gd name="T29" fmla="*/ 91 h 230"/>
                <a:gd name="T30" fmla="*/ 228 w 307"/>
                <a:gd name="T31" fmla="*/ 0 h 230"/>
                <a:gd name="T32" fmla="*/ 307 w 307"/>
                <a:gd name="T33" fmla="*/ 0 h 230"/>
                <a:gd name="T34" fmla="*/ 234 w 307"/>
                <a:gd name="T35" fmla="*/ 228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7" h="230">
                  <a:moveTo>
                    <a:pt x="126" y="190"/>
                  </a:moveTo>
                  <a:cubicBezTo>
                    <a:pt x="158" y="190"/>
                    <a:pt x="170" y="185"/>
                    <a:pt x="181" y="149"/>
                  </a:cubicBezTo>
                  <a:cubicBezTo>
                    <a:pt x="191" y="118"/>
                    <a:pt x="194" y="107"/>
                    <a:pt x="152" y="107"/>
                  </a:cubicBezTo>
                  <a:cubicBezTo>
                    <a:pt x="113" y="107"/>
                    <a:pt x="109" y="117"/>
                    <a:pt x="99" y="149"/>
                  </a:cubicBezTo>
                  <a:cubicBezTo>
                    <a:pt x="86" y="187"/>
                    <a:pt x="93" y="190"/>
                    <a:pt x="126" y="190"/>
                  </a:cubicBezTo>
                  <a:moveTo>
                    <a:pt x="234" y="228"/>
                  </a:moveTo>
                  <a:cubicBezTo>
                    <a:pt x="156" y="228"/>
                    <a:pt x="156" y="228"/>
                    <a:pt x="156" y="228"/>
                  </a:cubicBezTo>
                  <a:cubicBezTo>
                    <a:pt x="166" y="200"/>
                    <a:pt x="166" y="200"/>
                    <a:pt x="166" y="200"/>
                  </a:cubicBezTo>
                  <a:cubicBezTo>
                    <a:pt x="163" y="200"/>
                    <a:pt x="163" y="200"/>
                    <a:pt x="163" y="200"/>
                  </a:cubicBezTo>
                  <a:cubicBezTo>
                    <a:pt x="146" y="224"/>
                    <a:pt x="119" y="230"/>
                    <a:pt x="85" y="230"/>
                  </a:cubicBezTo>
                  <a:cubicBezTo>
                    <a:pt x="27" y="230"/>
                    <a:pt x="0" y="213"/>
                    <a:pt x="13" y="171"/>
                  </a:cubicBezTo>
                  <a:cubicBezTo>
                    <a:pt x="25" y="135"/>
                    <a:pt x="25" y="135"/>
                    <a:pt x="25" y="135"/>
                  </a:cubicBezTo>
                  <a:cubicBezTo>
                    <a:pt x="40" y="86"/>
                    <a:pt x="72" y="67"/>
                    <a:pt x="137" y="67"/>
                  </a:cubicBezTo>
                  <a:cubicBezTo>
                    <a:pt x="166" y="67"/>
                    <a:pt x="190" y="71"/>
                    <a:pt x="196" y="91"/>
                  </a:cubicBezTo>
                  <a:cubicBezTo>
                    <a:pt x="199" y="91"/>
                    <a:pt x="199" y="91"/>
                    <a:pt x="199" y="91"/>
                  </a:cubicBezTo>
                  <a:cubicBezTo>
                    <a:pt x="228" y="0"/>
                    <a:pt x="228" y="0"/>
                    <a:pt x="228" y="0"/>
                  </a:cubicBezTo>
                  <a:cubicBezTo>
                    <a:pt x="307" y="0"/>
                    <a:pt x="307" y="0"/>
                    <a:pt x="307" y="0"/>
                  </a:cubicBezTo>
                  <a:lnTo>
                    <a:pt x="234" y="2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8" name="Freeform 18"/>
            <p:cNvSpPr>
              <a:spLocks/>
            </p:cNvSpPr>
            <p:nvPr userDrawn="1"/>
          </p:nvSpPr>
          <p:spPr bwMode="auto">
            <a:xfrm>
              <a:off x="3941763" y="1862138"/>
              <a:ext cx="296863" cy="176213"/>
            </a:xfrm>
            <a:custGeom>
              <a:avLst/>
              <a:gdLst>
                <a:gd name="T0" fmla="*/ 129 w 276"/>
                <a:gd name="T1" fmla="*/ 2 h 161"/>
                <a:gd name="T2" fmla="*/ 120 w 276"/>
                <a:gd name="T3" fmla="*/ 31 h 161"/>
                <a:gd name="T4" fmla="*/ 123 w 276"/>
                <a:gd name="T5" fmla="*/ 31 h 161"/>
                <a:gd name="T6" fmla="*/ 204 w 276"/>
                <a:gd name="T7" fmla="*/ 0 h 161"/>
                <a:gd name="T8" fmla="*/ 265 w 276"/>
                <a:gd name="T9" fmla="*/ 51 h 161"/>
                <a:gd name="T10" fmla="*/ 230 w 276"/>
                <a:gd name="T11" fmla="*/ 161 h 161"/>
                <a:gd name="T12" fmla="*/ 152 w 276"/>
                <a:gd name="T13" fmla="*/ 161 h 161"/>
                <a:gd name="T14" fmla="*/ 183 w 276"/>
                <a:gd name="T15" fmla="*/ 63 h 161"/>
                <a:gd name="T16" fmla="*/ 158 w 276"/>
                <a:gd name="T17" fmla="*/ 40 h 161"/>
                <a:gd name="T18" fmla="*/ 106 w 276"/>
                <a:gd name="T19" fmla="*/ 73 h 161"/>
                <a:gd name="T20" fmla="*/ 78 w 276"/>
                <a:gd name="T21" fmla="*/ 161 h 161"/>
                <a:gd name="T22" fmla="*/ 0 w 276"/>
                <a:gd name="T23" fmla="*/ 161 h 161"/>
                <a:gd name="T24" fmla="*/ 51 w 276"/>
                <a:gd name="T25" fmla="*/ 2 h 161"/>
                <a:gd name="T26" fmla="*/ 129 w 276"/>
                <a:gd name="T27" fmla="*/ 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6" h="161">
                  <a:moveTo>
                    <a:pt x="129" y="2"/>
                  </a:moveTo>
                  <a:cubicBezTo>
                    <a:pt x="120" y="31"/>
                    <a:pt x="120" y="31"/>
                    <a:pt x="120" y="31"/>
                  </a:cubicBezTo>
                  <a:cubicBezTo>
                    <a:pt x="123" y="31"/>
                    <a:pt x="123" y="31"/>
                    <a:pt x="123" y="31"/>
                  </a:cubicBezTo>
                  <a:cubicBezTo>
                    <a:pt x="142" y="6"/>
                    <a:pt x="168" y="0"/>
                    <a:pt x="204" y="0"/>
                  </a:cubicBezTo>
                  <a:cubicBezTo>
                    <a:pt x="257" y="0"/>
                    <a:pt x="276" y="17"/>
                    <a:pt x="265" y="51"/>
                  </a:cubicBezTo>
                  <a:cubicBezTo>
                    <a:pt x="230" y="161"/>
                    <a:pt x="230" y="161"/>
                    <a:pt x="230" y="161"/>
                  </a:cubicBezTo>
                  <a:cubicBezTo>
                    <a:pt x="152" y="161"/>
                    <a:pt x="152" y="161"/>
                    <a:pt x="152" y="161"/>
                  </a:cubicBezTo>
                  <a:cubicBezTo>
                    <a:pt x="183" y="63"/>
                    <a:pt x="183" y="63"/>
                    <a:pt x="183" y="63"/>
                  </a:cubicBezTo>
                  <a:cubicBezTo>
                    <a:pt x="187" y="48"/>
                    <a:pt x="183" y="40"/>
                    <a:pt x="158" y="40"/>
                  </a:cubicBezTo>
                  <a:cubicBezTo>
                    <a:pt x="123" y="40"/>
                    <a:pt x="113" y="54"/>
                    <a:pt x="106" y="73"/>
                  </a:cubicBezTo>
                  <a:cubicBezTo>
                    <a:pt x="78" y="161"/>
                    <a:pt x="78" y="161"/>
                    <a:pt x="78" y="161"/>
                  </a:cubicBezTo>
                  <a:cubicBezTo>
                    <a:pt x="0" y="161"/>
                    <a:pt x="0" y="161"/>
                    <a:pt x="0" y="161"/>
                  </a:cubicBezTo>
                  <a:cubicBezTo>
                    <a:pt x="51" y="2"/>
                    <a:pt x="51" y="2"/>
                    <a:pt x="51" y="2"/>
                  </a:cubicBezTo>
                  <a:lnTo>
                    <a:pt x="129"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5" name="Freeform 19"/>
            <p:cNvSpPr>
              <a:spLocks noEditPoints="1"/>
            </p:cNvSpPr>
            <p:nvPr userDrawn="1"/>
          </p:nvSpPr>
          <p:spPr bwMode="auto">
            <a:xfrm>
              <a:off x="4222750" y="1862138"/>
              <a:ext cx="304800" cy="179388"/>
            </a:xfrm>
            <a:custGeom>
              <a:avLst/>
              <a:gdLst>
                <a:gd name="T0" fmla="*/ 99 w 281"/>
                <a:gd name="T1" fmla="*/ 82 h 163"/>
                <a:gd name="T2" fmla="*/ 128 w 281"/>
                <a:gd name="T3" fmla="*/ 123 h 163"/>
                <a:gd name="T4" fmla="*/ 181 w 281"/>
                <a:gd name="T5" fmla="*/ 82 h 163"/>
                <a:gd name="T6" fmla="*/ 154 w 281"/>
                <a:gd name="T7" fmla="*/ 40 h 163"/>
                <a:gd name="T8" fmla="*/ 99 w 281"/>
                <a:gd name="T9" fmla="*/ 82 h 163"/>
                <a:gd name="T10" fmla="*/ 260 w 281"/>
                <a:gd name="T11" fmla="*/ 82 h 163"/>
                <a:gd name="T12" fmla="*/ 114 w 281"/>
                <a:gd name="T13" fmla="*/ 163 h 163"/>
                <a:gd name="T14" fmla="*/ 21 w 281"/>
                <a:gd name="T15" fmla="*/ 82 h 163"/>
                <a:gd name="T16" fmla="*/ 166 w 281"/>
                <a:gd name="T17" fmla="*/ 0 h 163"/>
                <a:gd name="T18" fmla="*/ 260 w 281"/>
                <a:gd name="T19" fmla="*/ 82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1" h="163">
                  <a:moveTo>
                    <a:pt x="99" y="82"/>
                  </a:moveTo>
                  <a:cubicBezTo>
                    <a:pt x="88" y="116"/>
                    <a:pt x="90" y="123"/>
                    <a:pt x="128" y="123"/>
                  </a:cubicBezTo>
                  <a:cubicBezTo>
                    <a:pt x="164" y="123"/>
                    <a:pt x="170" y="116"/>
                    <a:pt x="181" y="82"/>
                  </a:cubicBezTo>
                  <a:cubicBezTo>
                    <a:pt x="192" y="47"/>
                    <a:pt x="191" y="40"/>
                    <a:pt x="154" y="40"/>
                  </a:cubicBezTo>
                  <a:cubicBezTo>
                    <a:pt x="117" y="40"/>
                    <a:pt x="110" y="47"/>
                    <a:pt x="99" y="82"/>
                  </a:cubicBezTo>
                  <a:moveTo>
                    <a:pt x="260" y="82"/>
                  </a:moveTo>
                  <a:cubicBezTo>
                    <a:pt x="239" y="147"/>
                    <a:pt x="213" y="163"/>
                    <a:pt x="114" y="163"/>
                  </a:cubicBezTo>
                  <a:cubicBezTo>
                    <a:pt x="16" y="163"/>
                    <a:pt x="0" y="145"/>
                    <a:pt x="21" y="82"/>
                  </a:cubicBezTo>
                  <a:cubicBezTo>
                    <a:pt x="41" y="16"/>
                    <a:pt x="66" y="0"/>
                    <a:pt x="166" y="0"/>
                  </a:cubicBezTo>
                  <a:cubicBezTo>
                    <a:pt x="266" y="0"/>
                    <a:pt x="281" y="14"/>
                    <a:pt x="260" y="8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47" name="Freeform 20"/>
            <p:cNvSpPr>
              <a:spLocks noEditPoints="1"/>
            </p:cNvSpPr>
            <p:nvPr userDrawn="1"/>
          </p:nvSpPr>
          <p:spPr bwMode="auto">
            <a:xfrm>
              <a:off x="4522788" y="1817688"/>
              <a:ext cx="60325" cy="60325"/>
            </a:xfrm>
            <a:custGeom>
              <a:avLst/>
              <a:gdLst>
                <a:gd name="T0" fmla="*/ 23 w 56"/>
                <a:gd name="T1" fmla="*/ 26 h 55"/>
                <a:gd name="T2" fmla="*/ 26 w 56"/>
                <a:gd name="T3" fmla="*/ 26 h 55"/>
                <a:gd name="T4" fmla="*/ 34 w 56"/>
                <a:gd name="T5" fmla="*/ 21 h 55"/>
                <a:gd name="T6" fmla="*/ 26 w 56"/>
                <a:gd name="T7" fmla="*/ 16 h 55"/>
                <a:gd name="T8" fmla="*/ 23 w 56"/>
                <a:gd name="T9" fmla="*/ 16 h 55"/>
                <a:gd name="T10" fmla="*/ 23 w 56"/>
                <a:gd name="T11" fmla="*/ 26 h 55"/>
                <a:gd name="T12" fmla="*/ 23 w 56"/>
                <a:gd name="T13" fmla="*/ 44 h 55"/>
                <a:gd name="T14" fmla="*/ 18 w 56"/>
                <a:gd name="T15" fmla="*/ 44 h 55"/>
                <a:gd name="T16" fmla="*/ 18 w 56"/>
                <a:gd name="T17" fmla="*/ 13 h 55"/>
                <a:gd name="T18" fmla="*/ 27 w 56"/>
                <a:gd name="T19" fmla="*/ 12 h 55"/>
                <a:gd name="T20" fmla="*/ 36 w 56"/>
                <a:gd name="T21" fmla="*/ 14 h 55"/>
                <a:gd name="T22" fmla="*/ 39 w 56"/>
                <a:gd name="T23" fmla="*/ 21 h 55"/>
                <a:gd name="T24" fmla="*/ 33 w 56"/>
                <a:gd name="T25" fmla="*/ 28 h 55"/>
                <a:gd name="T26" fmla="*/ 33 w 56"/>
                <a:gd name="T27" fmla="*/ 28 h 55"/>
                <a:gd name="T28" fmla="*/ 38 w 56"/>
                <a:gd name="T29" fmla="*/ 36 h 55"/>
                <a:gd name="T30" fmla="*/ 40 w 56"/>
                <a:gd name="T31" fmla="*/ 44 h 55"/>
                <a:gd name="T32" fmla="*/ 35 w 56"/>
                <a:gd name="T33" fmla="*/ 44 h 55"/>
                <a:gd name="T34" fmla="*/ 33 w 56"/>
                <a:gd name="T35" fmla="*/ 36 h 55"/>
                <a:gd name="T36" fmla="*/ 26 w 56"/>
                <a:gd name="T37" fmla="*/ 30 h 55"/>
                <a:gd name="T38" fmla="*/ 23 w 56"/>
                <a:gd name="T39" fmla="*/ 30 h 55"/>
                <a:gd name="T40" fmla="*/ 23 w 56"/>
                <a:gd name="T41" fmla="*/ 44 h 55"/>
                <a:gd name="T42" fmla="*/ 28 w 56"/>
                <a:gd name="T43" fmla="*/ 4 h 55"/>
                <a:gd name="T44" fmla="*/ 6 w 56"/>
                <a:gd name="T45" fmla="*/ 27 h 55"/>
                <a:gd name="T46" fmla="*/ 28 w 56"/>
                <a:gd name="T47" fmla="*/ 51 h 55"/>
                <a:gd name="T48" fmla="*/ 51 w 56"/>
                <a:gd name="T49" fmla="*/ 28 h 55"/>
                <a:gd name="T50" fmla="*/ 28 w 56"/>
                <a:gd name="T51" fmla="*/ 4 h 55"/>
                <a:gd name="T52" fmla="*/ 28 w 56"/>
                <a:gd name="T53" fmla="*/ 0 h 55"/>
                <a:gd name="T54" fmla="*/ 56 w 56"/>
                <a:gd name="T55" fmla="*/ 27 h 55"/>
                <a:gd name="T56" fmla="*/ 28 w 56"/>
                <a:gd name="T57" fmla="*/ 55 h 55"/>
                <a:gd name="T58" fmla="*/ 0 w 56"/>
                <a:gd name="T59" fmla="*/ 27 h 55"/>
                <a:gd name="T60" fmla="*/ 28 w 56"/>
                <a:gd name="T61"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6" h="55">
                  <a:moveTo>
                    <a:pt x="23" y="26"/>
                  </a:moveTo>
                  <a:cubicBezTo>
                    <a:pt x="26" y="26"/>
                    <a:pt x="26" y="26"/>
                    <a:pt x="26" y="26"/>
                  </a:cubicBezTo>
                  <a:cubicBezTo>
                    <a:pt x="31" y="26"/>
                    <a:pt x="34" y="25"/>
                    <a:pt x="34" y="21"/>
                  </a:cubicBezTo>
                  <a:cubicBezTo>
                    <a:pt x="34" y="18"/>
                    <a:pt x="32" y="16"/>
                    <a:pt x="26" y="16"/>
                  </a:cubicBezTo>
                  <a:cubicBezTo>
                    <a:pt x="25" y="16"/>
                    <a:pt x="24" y="16"/>
                    <a:pt x="23" y="16"/>
                  </a:cubicBezTo>
                  <a:lnTo>
                    <a:pt x="23" y="26"/>
                  </a:lnTo>
                  <a:close/>
                  <a:moveTo>
                    <a:pt x="23" y="44"/>
                  </a:moveTo>
                  <a:cubicBezTo>
                    <a:pt x="18" y="44"/>
                    <a:pt x="18" y="44"/>
                    <a:pt x="18" y="44"/>
                  </a:cubicBezTo>
                  <a:cubicBezTo>
                    <a:pt x="18" y="13"/>
                    <a:pt x="18" y="13"/>
                    <a:pt x="18" y="13"/>
                  </a:cubicBezTo>
                  <a:cubicBezTo>
                    <a:pt x="20" y="12"/>
                    <a:pt x="23" y="12"/>
                    <a:pt x="27" y="12"/>
                  </a:cubicBezTo>
                  <a:cubicBezTo>
                    <a:pt x="31" y="12"/>
                    <a:pt x="35" y="13"/>
                    <a:pt x="36" y="14"/>
                  </a:cubicBezTo>
                  <a:cubicBezTo>
                    <a:pt x="38" y="16"/>
                    <a:pt x="39" y="18"/>
                    <a:pt x="39" y="21"/>
                  </a:cubicBezTo>
                  <a:cubicBezTo>
                    <a:pt x="39" y="25"/>
                    <a:pt x="37" y="27"/>
                    <a:pt x="33" y="28"/>
                  </a:cubicBezTo>
                  <a:cubicBezTo>
                    <a:pt x="33" y="28"/>
                    <a:pt x="33" y="28"/>
                    <a:pt x="33" y="28"/>
                  </a:cubicBezTo>
                  <a:cubicBezTo>
                    <a:pt x="36" y="29"/>
                    <a:pt x="38" y="31"/>
                    <a:pt x="38" y="36"/>
                  </a:cubicBezTo>
                  <a:cubicBezTo>
                    <a:pt x="39" y="41"/>
                    <a:pt x="40" y="43"/>
                    <a:pt x="40" y="44"/>
                  </a:cubicBezTo>
                  <a:cubicBezTo>
                    <a:pt x="35" y="44"/>
                    <a:pt x="35" y="44"/>
                    <a:pt x="35" y="44"/>
                  </a:cubicBezTo>
                  <a:cubicBezTo>
                    <a:pt x="34" y="43"/>
                    <a:pt x="34" y="40"/>
                    <a:pt x="33" y="36"/>
                  </a:cubicBezTo>
                  <a:cubicBezTo>
                    <a:pt x="32" y="32"/>
                    <a:pt x="30" y="30"/>
                    <a:pt x="26" y="30"/>
                  </a:cubicBezTo>
                  <a:cubicBezTo>
                    <a:pt x="23" y="30"/>
                    <a:pt x="23" y="30"/>
                    <a:pt x="23" y="30"/>
                  </a:cubicBezTo>
                  <a:lnTo>
                    <a:pt x="23" y="44"/>
                  </a:lnTo>
                  <a:close/>
                  <a:moveTo>
                    <a:pt x="28" y="4"/>
                  </a:moveTo>
                  <a:cubicBezTo>
                    <a:pt x="16" y="4"/>
                    <a:pt x="6" y="14"/>
                    <a:pt x="6" y="27"/>
                  </a:cubicBezTo>
                  <a:cubicBezTo>
                    <a:pt x="6" y="41"/>
                    <a:pt x="16" y="51"/>
                    <a:pt x="28" y="51"/>
                  </a:cubicBezTo>
                  <a:cubicBezTo>
                    <a:pt x="41" y="51"/>
                    <a:pt x="51" y="41"/>
                    <a:pt x="51" y="28"/>
                  </a:cubicBezTo>
                  <a:cubicBezTo>
                    <a:pt x="51" y="14"/>
                    <a:pt x="41" y="4"/>
                    <a:pt x="28" y="4"/>
                  </a:cubicBezTo>
                  <a:close/>
                  <a:moveTo>
                    <a:pt x="28" y="0"/>
                  </a:moveTo>
                  <a:cubicBezTo>
                    <a:pt x="44" y="0"/>
                    <a:pt x="56" y="12"/>
                    <a:pt x="56" y="27"/>
                  </a:cubicBezTo>
                  <a:cubicBezTo>
                    <a:pt x="56" y="43"/>
                    <a:pt x="44" y="55"/>
                    <a:pt x="28" y="55"/>
                  </a:cubicBezTo>
                  <a:cubicBezTo>
                    <a:pt x="13" y="55"/>
                    <a:pt x="0" y="43"/>
                    <a:pt x="0" y="27"/>
                  </a:cubicBezTo>
                  <a:cubicBezTo>
                    <a:pt x="0" y="12"/>
                    <a:pt x="13" y="0"/>
                    <a:pt x="2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grpSp>
      <p:pic>
        <p:nvPicPr>
          <p:cNvPr id="46" name="Picture 45" descr="A black and white image of a person's face&#10;&#10;Description automatically generated with medium confidence">
            <a:extLst>
              <a:ext uri="{FF2B5EF4-FFF2-40B4-BE49-F238E27FC236}">
                <a16:creationId xmlns:a16="http://schemas.microsoft.com/office/drawing/2014/main" id="{CA8D5C2E-FAFB-F148-9833-D131581326B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256240" y="3077935"/>
            <a:ext cx="2540000" cy="952500"/>
          </a:xfrm>
          <a:prstGeom prst="rect">
            <a:avLst/>
          </a:prstGeom>
        </p:spPr>
      </p:pic>
      <p:sp>
        <p:nvSpPr>
          <p:cNvPr id="18" name="Freeform 7">
            <a:extLst>
              <a:ext uri="{FF2B5EF4-FFF2-40B4-BE49-F238E27FC236}">
                <a16:creationId xmlns:a16="http://schemas.microsoft.com/office/drawing/2014/main" id="{72A0F2F9-4AD4-4BDB-B6EA-F1CF9EA2FED8}"/>
              </a:ext>
            </a:extLst>
          </p:cNvPr>
          <p:cNvSpPr>
            <a:spLocks/>
          </p:cNvSpPr>
          <p:nvPr userDrawn="1"/>
        </p:nvSpPr>
        <p:spPr bwMode="auto">
          <a:xfrm>
            <a:off x="11231562" y="1735137"/>
            <a:ext cx="960438" cy="3675063"/>
          </a:xfrm>
          <a:custGeom>
            <a:avLst/>
            <a:gdLst>
              <a:gd name="T0" fmla="*/ 0 w 605"/>
              <a:gd name="T1" fmla="*/ 2315 h 2315"/>
              <a:gd name="T2" fmla="*/ 605 w 605"/>
              <a:gd name="T3" fmla="*/ 2315 h 2315"/>
              <a:gd name="T4" fmla="*/ 605 w 605"/>
              <a:gd name="T5" fmla="*/ 0 h 2315"/>
              <a:gd name="T6" fmla="*/ 0 w 605"/>
              <a:gd name="T7" fmla="*/ 2315 h 2315"/>
            </a:gdLst>
            <a:ahLst/>
            <a:cxnLst>
              <a:cxn ang="0">
                <a:pos x="T0" y="T1"/>
              </a:cxn>
              <a:cxn ang="0">
                <a:pos x="T2" y="T3"/>
              </a:cxn>
              <a:cxn ang="0">
                <a:pos x="T4" y="T5"/>
              </a:cxn>
              <a:cxn ang="0">
                <a:pos x="T6" y="T7"/>
              </a:cxn>
            </a:cxnLst>
            <a:rect l="0" t="0" r="r" b="b"/>
            <a:pathLst>
              <a:path w="605" h="2315">
                <a:moveTo>
                  <a:pt x="0" y="2315"/>
                </a:moveTo>
                <a:lnTo>
                  <a:pt x="605" y="2315"/>
                </a:lnTo>
                <a:lnTo>
                  <a:pt x="605" y="0"/>
                </a:lnTo>
                <a:lnTo>
                  <a:pt x="0" y="2315"/>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lvl="0"/>
            <a:endParaRPr lang="en-AU" dirty="0"/>
          </a:p>
        </p:txBody>
      </p:sp>
    </p:spTree>
    <p:extLst>
      <p:ext uri="{BB962C8B-B14F-4D97-AF65-F5344CB8AC3E}">
        <p14:creationId xmlns:p14="http://schemas.microsoft.com/office/powerpoint/2010/main" val="852761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453A1DD-7DFB-2542-9A80-F95870F378CD}"/>
              </a:ext>
            </a:extLst>
          </p:cNvPr>
          <p:cNvSpPr/>
          <p:nvPr userDrawn="1"/>
        </p:nvSpPr>
        <p:spPr>
          <a:xfrm>
            <a:off x="0" y="0"/>
            <a:ext cx="7872558" cy="60212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dirty="0"/>
          </a:p>
        </p:txBody>
      </p:sp>
      <p:sp>
        <p:nvSpPr>
          <p:cNvPr id="10" name="Rectangle 2">
            <a:extLst>
              <a:ext uri="{FF2B5EF4-FFF2-40B4-BE49-F238E27FC236}">
                <a16:creationId xmlns:a16="http://schemas.microsoft.com/office/drawing/2014/main" id="{1BE1D1C4-E989-044A-BCFC-EB73388D8B2F}"/>
              </a:ext>
            </a:extLst>
          </p:cNvPr>
          <p:cNvSpPr/>
          <p:nvPr userDrawn="1"/>
        </p:nvSpPr>
        <p:spPr>
          <a:xfrm>
            <a:off x="6096000" y="0"/>
            <a:ext cx="6096000" cy="6021288"/>
          </a:xfrm>
          <a:custGeom>
            <a:avLst/>
            <a:gdLst>
              <a:gd name="connsiteX0" fmla="*/ 0 w 6096000"/>
              <a:gd name="connsiteY0" fmla="*/ 0 h 6021288"/>
              <a:gd name="connsiteX1" fmla="*/ 6096000 w 6096000"/>
              <a:gd name="connsiteY1" fmla="*/ 0 h 6021288"/>
              <a:gd name="connsiteX2" fmla="*/ 6096000 w 6096000"/>
              <a:gd name="connsiteY2" fmla="*/ 6021288 h 6021288"/>
              <a:gd name="connsiteX3" fmla="*/ 0 w 6096000"/>
              <a:gd name="connsiteY3" fmla="*/ 6021288 h 6021288"/>
              <a:gd name="connsiteX4" fmla="*/ 0 w 6096000"/>
              <a:gd name="connsiteY4" fmla="*/ 0 h 6021288"/>
              <a:gd name="connsiteX0" fmla="*/ 1524000 w 6096000"/>
              <a:gd name="connsiteY0" fmla="*/ 0 h 6021288"/>
              <a:gd name="connsiteX1" fmla="*/ 6096000 w 6096000"/>
              <a:gd name="connsiteY1" fmla="*/ 0 h 6021288"/>
              <a:gd name="connsiteX2" fmla="*/ 6096000 w 6096000"/>
              <a:gd name="connsiteY2" fmla="*/ 6021288 h 6021288"/>
              <a:gd name="connsiteX3" fmla="*/ 0 w 6096000"/>
              <a:gd name="connsiteY3" fmla="*/ 6021288 h 6021288"/>
              <a:gd name="connsiteX4" fmla="*/ 1524000 w 6096000"/>
              <a:gd name="connsiteY4" fmla="*/ 0 h 6021288"/>
              <a:gd name="connsiteX0" fmla="*/ 1499475 w 6096000"/>
              <a:gd name="connsiteY0" fmla="*/ 3503 h 6021288"/>
              <a:gd name="connsiteX1" fmla="*/ 6096000 w 6096000"/>
              <a:gd name="connsiteY1" fmla="*/ 0 h 6021288"/>
              <a:gd name="connsiteX2" fmla="*/ 6096000 w 6096000"/>
              <a:gd name="connsiteY2" fmla="*/ 6021288 h 6021288"/>
              <a:gd name="connsiteX3" fmla="*/ 0 w 6096000"/>
              <a:gd name="connsiteY3" fmla="*/ 6021288 h 6021288"/>
              <a:gd name="connsiteX4" fmla="*/ 1499475 w 6096000"/>
              <a:gd name="connsiteY4" fmla="*/ 3503 h 6021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021288">
                <a:moveTo>
                  <a:pt x="1499475" y="3503"/>
                </a:moveTo>
                <a:lnTo>
                  <a:pt x="6096000" y="0"/>
                </a:lnTo>
                <a:lnTo>
                  <a:pt x="6096000" y="6021288"/>
                </a:lnTo>
                <a:lnTo>
                  <a:pt x="0" y="6021288"/>
                </a:lnTo>
                <a:lnTo>
                  <a:pt x="1499475" y="3503"/>
                </a:ln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dirty="0"/>
          </a:p>
        </p:txBody>
      </p:sp>
      <p:sp>
        <p:nvSpPr>
          <p:cNvPr id="13" name="TextBox 13">
            <a:extLst>
              <a:ext uri="{FF2B5EF4-FFF2-40B4-BE49-F238E27FC236}">
                <a16:creationId xmlns:a16="http://schemas.microsoft.com/office/drawing/2014/main" id="{E0D8714A-6BF4-3F47-ACCA-E5405F61EFFF}"/>
              </a:ext>
            </a:extLst>
          </p:cNvPr>
          <p:cNvSpPr txBox="1">
            <a:spLocks noChangeArrowheads="1"/>
          </p:cNvSpPr>
          <p:nvPr userDrawn="1"/>
        </p:nvSpPr>
        <p:spPr bwMode="auto">
          <a:xfrm>
            <a:off x="1007697" y="1684507"/>
            <a:ext cx="278404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AU" altLang="en-US" sz="2800" dirty="0">
                <a:solidFill>
                  <a:schemeClr val="accent4"/>
                </a:solidFill>
                <a:latin typeface="Arial" panose="020B0604020202020204" pitchFamily="34" charset="0"/>
                <a:cs typeface="Arial" panose="020B0604020202020204" pitchFamily="34" charset="0"/>
              </a:rPr>
              <a:t>Thank you</a:t>
            </a:r>
          </a:p>
        </p:txBody>
      </p:sp>
      <p:sp>
        <p:nvSpPr>
          <p:cNvPr id="15" name="Text Placeholder 9">
            <a:extLst>
              <a:ext uri="{FF2B5EF4-FFF2-40B4-BE49-F238E27FC236}">
                <a16:creationId xmlns:a16="http://schemas.microsoft.com/office/drawing/2014/main" id="{F8CC21E4-45F4-BA41-921C-367BEC27F18A}"/>
              </a:ext>
            </a:extLst>
          </p:cNvPr>
          <p:cNvSpPr>
            <a:spLocks noGrp="1"/>
          </p:cNvSpPr>
          <p:nvPr>
            <p:ph type="body" sz="quarter" idx="11" hasCustomPrompt="1"/>
          </p:nvPr>
        </p:nvSpPr>
        <p:spPr>
          <a:xfrm>
            <a:off x="1007697" y="2475801"/>
            <a:ext cx="4079875" cy="3384550"/>
          </a:xfrm>
          <a:prstGeom prst="rect">
            <a:avLst/>
          </a:prstGeom>
        </p:spPr>
        <p:txBody>
          <a:bodyPr/>
          <a:lstStyle>
            <a:lvl1pPr marL="0" indent="0">
              <a:buFontTx/>
              <a:buNone/>
              <a:defRPr sz="1800">
                <a:solidFill>
                  <a:schemeClr val="bg2">
                    <a:lumMod val="25000"/>
                  </a:schemeClr>
                </a:solidFill>
              </a:defRPr>
            </a:lvl1pPr>
          </a:lstStyle>
          <a:p>
            <a:pPr lvl="0"/>
            <a:r>
              <a:rPr lang="en-US"/>
              <a:t>For more information</a:t>
            </a:r>
          </a:p>
          <a:p>
            <a:pPr lvl="0"/>
            <a:r>
              <a:rPr lang="en-US"/>
              <a:t>FirstName </a:t>
            </a:r>
            <a:r>
              <a:rPr lang="en-US" err="1"/>
              <a:t>LastName</a:t>
            </a:r>
            <a:endParaRPr lang="en-US"/>
          </a:p>
          <a:p>
            <a:pPr lvl="0"/>
            <a:r>
              <a:rPr lang="en-US"/>
              <a:t>Job Title</a:t>
            </a:r>
          </a:p>
          <a:p>
            <a:pPr lvl="0"/>
            <a:r>
              <a:rPr lang="en-US"/>
              <a:t>Office: +00 0 0000 0000</a:t>
            </a:r>
          </a:p>
          <a:p>
            <a:pPr lvl="0"/>
            <a:r>
              <a:rPr lang="en-US" err="1"/>
              <a:t>www.cardno.com</a:t>
            </a:r>
            <a:endParaRPr lang="en-US"/>
          </a:p>
        </p:txBody>
      </p:sp>
      <p:cxnSp>
        <p:nvCxnSpPr>
          <p:cNvPr id="5" name="Straight Connector 4"/>
          <p:cNvCxnSpPr>
            <a:cxnSpLocks/>
          </p:cNvCxnSpPr>
          <p:nvPr userDrawn="1"/>
        </p:nvCxnSpPr>
        <p:spPr>
          <a:xfrm>
            <a:off x="1096598" y="2259777"/>
            <a:ext cx="330721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Date Placeholder 2"/>
          <p:cNvSpPr txBox="1">
            <a:spLocks/>
          </p:cNvSpPr>
          <p:nvPr userDrawn="1"/>
        </p:nvSpPr>
        <p:spPr>
          <a:xfrm>
            <a:off x="529170" y="6237312"/>
            <a:ext cx="573617" cy="207963"/>
          </a:xfrm>
          <a:prstGeom prst="rect">
            <a:avLst/>
          </a:prstGeom>
        </p:spPr>
        <p:txBody>
          <a:bodyPr/>
          <a:lstStyle>
            <a:defPPr>
              <a:defRPr lang="en-US"/>
            </a:defPPr>
            <a:lvl1pPr marL="0" algn="l" defTabSz="914400" rtl="0" eaLnBrk="1" latinLnBrk="0" hangingPunct="1">
              <a:defRPr sz="1000" kern="1200">
                <a:solidFill>
                  <a:srgbClr val="565A5C"/>
                </a:solidFill>
                <a:latin typeface="Arial Narrow"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03DD02DE-0619-4707-8092-99D1B7D3892D}" type="slidenum">
              <a:rPr lang="en-AU" sz="1600" smtClean="0">
                <a:solidFill>
                  <a:schemeClr val="tx1"/>
                </a:solidFill>
                <a:latin typeface="Arial" pitchFamily="34" charset="0"/>
              </a:rPr>
              <a:pPr fontAlgn="auto">
                <a:spcBef>
                  <a:spcPts val="0"/>
                </a:spcBef>
                <a:spcAft>
                  <a:spcPts val="0"/>
                </a:spcAft>
                <a:defRPr/>
              </a:pPr>
              <a:t>‹#›</a:t>
            </a:fld>
            <a:endParaRPr lang="en-AU" sz="1600" dirty="0">
              <a:solidFill>
                <a:schemeClr val="tx1"/>
              </a:solidFill>
            </a:endParaRPr>
          </a:p>
        </p:txBody>
      </p:sp>
      <p:sp>
        <p:nvSpPr>
          <p:cNvPr id="16" name="Freeform 10">
            <a:extLst>
              <a:ext uri="{FF2B5EF4-FFF2-40B4-BE49-F238E27FC236}">
                <a16:creationId xmlns:a16="http://schemas.microsoft.com/office/drawing/2014/main" id="{B65E4B90-B846-154F-8A43-AA92F768DF44}"/>
              </a:ext>
            </a:extLst>
          </p:cNvPr>
          <p:cNvSpPr>
            <a:spLocks/>
          </p:cNvSpPr>
          <p:nvPr userDrawn="1"/>
        </p:nvSpPr>
        <p:spPr bwMode="auto">
          <a:xfrm>
            <a:off x="5879976" y="0"/>
            <a:ext cx="1724025" cy="6858000"/>
          </a:xfrm>
          <a:custGeom>
            <a:avLst/>
            <a:gdLst>
              <a:gd name="T0" fmla="*/ 1724025 w 1086"/>
              <a:gd name="T1" fmla="*/ 0 h 4320"/>
              <a:gd name="T2" fmla="*/ 1711325 w 1086"/>
              <a:gd name="T3" fmla="*/ 0 h 4320"/>
              <a:gd name="T4" fmla="*/ 873125 w 1086"/>
              <a:gd name="T5" fmla="*/ 3365500 h 4320"/>
              <a:gd name="T6" fmla="*/ 793750 w 1086"/>
              <a:gd name="T7" fmla="*/ 0 h 4320"/>
              <a:gd name="T8" fmla="*/ 781050 w 1086"/>
              <a:gd name="T9" fmla="*/ 0 h 4320"/>
              <a:gd name="T10" fmla="*/ 863600 w 1086"/>
              <a:gd name="T11" fmla="*/ 3406775 h 4320"/>
              <a:gd name="T12" fmla="*/ 0 w 1086"/>
              <a:gd name="T13" fmla="*/ 6858000 h 4320"/>
              <a:gd name="T14" fmla="*/ 12700 w 1086"/>
              <a:gd name="T15" fmla="*/ 6858000 h 4320"/>
              <a:gd name="T16" fmla="*/ 863600 w 1086"/>
              <a:gd name="T17" fmla="*/ 3451225 h 4320"/>
              <a:gd name="T18" fmla="*/ 942975 w 1086"/>
              <a:gd name="T19" fmla="*/ 6858000 h 4320"/>
              <a:gd name="T20" fmla="*/ 955675 w 1086"/>
              <a:gd name="T21" fmla="*/ 6858000 h 4320"/>
              <a:gd name="T22" fmla="*/ 873125 w 1086"/>
              <a:gd name="T23" fmla="*/ 3409950 h 4320"/>
              <a:gd name="T24" fmla="*/ 1724025 w 1086"/>
              <a:gd name="T25" fmla="*/ 0 h 43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86" h="4320">
                <a:moveTo>
                  <a:pt x="1086" y="0"/>
                </a:moveTo>
                <a:lnTo>
                  <a:pt x="1078" y="0"/>
                </a:lnTo>
                <a:lnTo>
                  <a:pt x="550" y="2120"/>
                </a:lnTo>
                <a:lnTo>
                  <a:pt x="500" y="0"/>
                </a:lnTo>
                <a:lnTo>
                  <a:pt x="492" y="0"/>
                </a:lnTo>
                <a:lnTo>
                  <a:pt x="544" y="2146"/>
                </a:lnTo>
                <a:lnTo>
                  <a:pt x="0" y="4320"/>
                </a:lnTo>
                <a:lnTo>
                  <a:pt x="8" y="4320"/>
                </a:lnTo>
                <a:lnTo>
                  <a:pt x="544" y="2174"/>
                </a:lnTo>
                <a:lnTo>
                  <a:pt x="594" y="4320"/>
                </a:lnTo>
                <a:lnTo>
                  <a:pt x="602" y="4320"/>
                </a:lnTo>
                <a:lnTo>
                  <a:pt x="550" y="2148"/>
                </a:lnTo>
                <a:lnTo>
                  <a:pt x="1086" y="0"/>
                </a:lnTo>
                <a:close/>
              </a:path>
            </a:pathLst>
          </a:custGeom>
          <a:solidFill>
            <a:schemeClr val="bg1"/>
          </a:solidFill>
          <a:ln w="76200">
            <a:solidFill>
              <a:schemeClr val="bg1"/>
            </a:solidFill>
            <a:round/>
            <a:headEnd/>
            <a:tailEnd/>
          </a:ln>
        </p:spPr>
        <p:txBody>
          <a:bodyPr/>
          <a:lstStyle/>
          <a:p>
            <a:endParaRPr lang="en-AU" dirty="0"/>
          </a:p>
        </p:txBody>
      </p:sp>
      <p:pic>
        <p:nvPicPr>
          <p:cNvPr id="19" name="Picture 18">
            <a:extLst>
              <a:ext uri="{FF2B5EF4-FFF2-40B4-BE49-F238E27FC236}">
                <a16:creationId xmlns:a16="http://schemas.microsoft.com/office/drawing/2014/main" id="{40DA4E3A-5180-B148-A749-C6D0C9B414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9436" y="710634"/>
            <a:ext cx="3384375" cy="387458"/>
          </a:xfrm>
          <a:prstGeom prst="rect">
            <a:avLst/>
          </a:prstGeom>
        </p:spPr>
      </p:pic>
      <p:pic>
        <p:nvPicPr>
          <p:cNvPr id="11" name="Picture 10" descr="A black and white image of a person's face&#10;&#10;Description automatically generated with medium confidence">
            <a:extLst>
              <a:ext uri="{FF2B5EF4-FFF2-40B4-BE49-F238E27FC236}">
                <a16:creationId xmlns:a16="http://schemas.microsoft.com/office/drawing/2014/main" id="{165E6A57-ECE5-B340-A667-4D4F4057922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256240" y="2636912"/>
            <a:ext cx="2540000" cy="952500"/>
          </a:xfrm>
          <a:prstGeom prst="rect">
            <a:avLst/>
          </a:prstGeom>
        </p:spPr>
      </p:pic>
    </p:spTree>
    <p:extLst>
      <p:ext uri="{BB962C8B-B14F-4D97-AF65-F5344CB8AC3E}">
        <p14:creationId xmlns:p14="http://schemas.microsoft.com/office/powerpoint/2010/main" val="4486223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8" name="Freeform 17"/>
          <p:cNvSpPr>
            <a:spLocks/>
          </p:cNvSpPr>
          <p:nvPr userDrawn="1"/>
        </p:nvSpPr>
        <p:spPr bwMode="auto">
          <a:xfrm>
            <a:off x="4068624" y="0"/>
            <a:ext cx="8120328" cy="6858001"/>
          </a:xfrm>
          <a:custGeom>
            <a:avLst/>
            <a:gdLst>
              <a:gd name="T0" fmla="*/ 0 w 16918"/>
              <a:gd name="T1" fmla="*/ 0 h 14301"/>
              <a:gd name="T2" fmla="*/ 16918 w 16918"/>
              <a:gd name="T3" fmla="*/ 0 h 14301"/>
              <a:gd name="T4" fmla="*/ 16918 w 16918"/>
              <a:gd name="T5" fmla="*/ 14301 h 14301"/>
              <a:gd name="T6" fmla="*/ 406 w 16918"/>
              <a:gd name="T7" fmla="*/ 14301 h 14301"/>
              <a:gd name="T8" fmla="*/ 0 w 16918"/>
              <a:gd name="T9" fmla="*/ 0 h 14301"/>
            </a:gdLst>
            <a:ahLst/>
            <a:cxnLst>
              <a:cxn ang="0">
                <a:pos x="T0" y="T1"/>
              </a:cxn>
              <a:cxn ang="0">
                <a:pos x="T2" y="T3"/>
              </a:cxn>
              <a:cxn ang="0">
                <a:pos x="T4" y="T5"/>
              </a:cxn>
              <a:cxn ang="0">
                <a:pos x="T6" y="T7"/>
              </a:cxn>
              <a:cxn ang="0">
                <a:pos x="T8" y="T9"/>
              </a:cxn>
            </a:cxnLst>
            <a:rect l="0" t="0" r="r" b="b"/>
            <a:pathLst>
              <a:path w="16918" h="14301">
                <a:moveTo>
                  <a:pt x="0" y="0"/>
                </a:moveTo>
                <a:lnTo>
                  <a:pt x="16918" y="0"/>
                </a:lnTo>
                <a:lnTo>
                  <a:pt x="16918" y="14301"/>
                </a:lnTo>
                <a:lnTo>
                  <a:pt x="406" y="14301"/>
                </a:lnTo>
                <a:lnTo>
                  <a:pt x="0" y="0"/>
                </a:lnTo>
                <a:close/>
              </a:path>
            </a:pathLst>
          </a:custGeom>
          <a:solidFill>
            <a:srgbClr val="565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 name="Freeform 4"/>
          <p:cNvSpPr/>
          <p:nvPr userDrawn="1"/>
        </p:nvSpPr>
        <p:spPr>
          <a:xfrm>
            <a:off x="-29497" y="4002530"/>
            <a:ext cx="5195179" cy="2871019"/>
          </a:xfrm>
          <a:custGeom>
            <a:avLst/>
            <a:gdLst>
              <a:gd name="connsiteX0" fmla="*/ 0 w 12221497"/>
              <a:gd name="connsiteY0" fmla="*/ 0 h 2871019"/>
              <a:gd name="connsiteX1" fmla="*/ 19665 w 12221497"/>
              <a:gd name="connsiteY1" fmla="*/ 2871019 h 2871019"/>
              <a:gd name="connsiteX2" fmla="*/ 12221497 w 12221497"/>
              <a:gd name="connsiteY2" fmla="*/ 2871019 h 2871019"/>
              <a:gd name="connsiteX3" fmla="*/ 12211665 w 12221497"/>
              <a:gd name="connsiteY3" fmla="*/ 875071 h 2871019"/>
              <a:gd name="connsiteX4" fmla="*/ 0 w 12221497"/>
              <a:gd name="connsiteY4" fmla="*/ 0 h 2871019"/>
              <a:gd name="connsiteX0" fmla="*/ 0 w 12221497"/>
              <a:gd name="connsiteY0" fmla="*/ 0 h 2871019"/>
              <a:gd name="connsiteX1" fmla="*/ 19665 w 12221497"/>
              <a:gd name="connsiteY1" fmla="*/ 2871019 h 2871019"/>
              <a:gd name="connsiteX2" fmla="*/ 12221497 w 12221497"/>
              <a:gd name="connsiteY2" fmla="*/ 2871019 h 2871019"/>
              <a:gd name="connsiteX3" fmla="*/ 5105012 w 12221497"/>
              <a:gd name="connsiteY3" fmla="*/ 457976 h 2871019"/>
              <a:gd name="connsiteX4" fmla="*/ 0 w 12221497"/>
              <a:gd name="connsiteY4" fmla="*/ 0 h 2871019"/>
              <a:gd name="connsiteX0" fmla="*/ 0 w 5130886"/>
              <a:gd name="connsiteY0" fmla="*/ 0 h 2871019"/>
              <a:gd name="connsiteX1" fmla="*/ 19665 w 5130886"/>
              <a:gd name="connsiteY1" fmla="*/ 2871019 h 2871019"/>
              <a:gd name="connsiteX2" fmla="*/ 5130886 w 5130886"/>
              <a:gd name="connsiteY2" fmla="*/ 2774766 h 2871019"/>
              <a:gd name="connsiteX3" fmla="*/ 5105012 w 5130886"/>
              <a:gd name="connsiteY3" fmla="*/ 457976 h 2871019"/>
              <a:gd name="connsiteX4" fmla="*/ 0 w 5130886"/>
              <a:gd name="connsiteY4" fmla="*/ 0 h 2871019"/>
              <a:gd name="connsiteX0" fmla="*/ 0 w 5195179"/>
              <a:gd name="connsiteY0" fmla="*/ 0 h 2871019"/>
              <a:gd name="connsiteX1" fmla="*/ 19665 w 5195179"/>
              <a:gd name="connsiteY1" fmla="*/ 2871019 h 2871019"/>
              <a:gd name="connsiteX2" fmla="*/ 5195179 w 5195179"/>
              <a:gd name="connsiteY2" fmla="*/ 2865253 h 2871019"/>
              <a:gd name="connsiteX3" fmla="*/ 5105012 w 5195179"/>
              <a:gd name="connsiteY3" fmla="*/ 457976 h 2871019"/>
              <a:gd name="connsiteX4" fmla="*/ 0 w 5195179"/>
              <a:gd name="connsiteY4" fmla="*/ 0 h 2871019"/>
              <a:gd name="connsiteX0" fmla="*/ 0 w 5195179"/>
              <a:gd name="connsiteY0" fmla="*/ 0 h 2871019"/>
              <a:gd name="connsiteX1" fmla="*/ 19665 w 5195179"/>
              <a:gd name="connsiteY1" fmla="*/ 2871019 h 2871019"/>
              <a:gd name="connsiteX2" fmla="*/ 5195179 w 5195179"/>
              <a:gd name="connsiteY2" fmla="*/ 2865253 h 2871019"/>
              <a:gd name="connsiteX3" fmla="*/ 5124062 w 5195179"/>
              <a:gd name="connsiteY3" fmla="*/ 367488 h 2871019"/>
              <a:gd name="connsiteX4" fmla="*/ 0 w 5195179"/>
              <a:gd name="connsiteY4" fmla="*/ 0 h 2871019"/>
              <a:gd name="connsiteX0" fmla="*/ 0 w 5195179"/>
              <a:gd name="connsiteY0" fmla="*/ 0 h 2871019"/>
              <a:gd name="connsiteX1" fmla="*/ 19665 w 5195179"/>
              <a:gd name="connsiteY1" fmla="*/ 2871019 h 2871019"/>
              <a:gd name="connsiteX2" fmla="*/ 5195179 w 5195179"/>
              <a:gd name="connsiteY2" fmla="*/ 2865253 h 2871019"/>
              <a:gd name="connsiteX3" fmla="*/ 5124062 w 5195179"/>
              <a:gd name="connsiteY3" fmla="*/ 367488 h 2871019"/>
              <a:gd name="connsiteX4" fmla="*/ 0 w 5195179"/>
              <a:gd name="connsiteY4" fmla="*/ 0 h 2871019"/>
              <a:gd name="connsiteX0" fmla="*/ 0 w 5195179"/>
              <a:gd name="connsiteY0" fmla="*/ 0 h 2871019"/>
              <a:gd name="connsiteX1" fmla="*/ 19665 w 5195179"/>
              <a:gd name="connsiteY1" fmla="*/ 2871019 h 2871019"/>
              <a:gd name="connsiteX2" fmla="*/ 5195179 w 5195179"/>
              <a:gd name="connsiteY2" fmla="*/ 2865253 h 2871019"/>
              <a:gd name="connsiteX3" fmla="*/ 5124062 w 5195179"/>
              <a:gd name="connsiteY3" fmla="*/ 367488 h 2871019"/>
              <a:gd name="connsiteX4" fmla="*/ 0 w 5195179"/>
              <a:gd name="connsiteY4" fmla="*/ 0 h 2871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5179" h="2871019">
                <a:moveTo>
                  <a:pt x="0" y="0"/>
                </a:moveTo>
                <a:lnTo>
                  <a:pt x="19665" y="2871019"/>
                </a:lnTo>
                <a:lnTo>
                  <a:pt x="5195179" y="2865253"/>
                </a:lnTo>
                <a:cubicBezTo>
                  <a:pt x="5172852" y="2180887"/>
                  <a:pt x="5144008" y="1189967"/>
                  <a:pt x="5124062" y="367488"/>
                </a:cubicBezTo>
                <a:lnTo>
                  <a:pt x="0" y="0"/>
                </a:lnTo>
                <a:close/>
              </a:path>
            </a:pathLst>
          </a:cu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11"/>
          <p:cNvSpPr/>
          <p:nvPr userDrawn="1"/>
        </p:nvSpPr>
        <p:spPr>
          <a:xfrm>
            <a:off x="-21208" y="-1717"/>
            <a:ext cx="5115653" cy="4361694"/>
          </a:xfrm>
          <a:custGeom>
            <a:avLst/>
            <a:gdLst>
              <a:gd name="connsiteX0" fmla="*/ 4067798 w 4204531"/>
              <a:gd name="connsiteY0" fmla="*/ 0 h 4324172"/>
              <a:gd name="connsiteX1" fmla="*/ 4204531 w 4204531"/>
              <a:gd name="connsiteY1" fmla="*/ 4324172 h 4324172"/>
              <a:gd name="connsiteX2" fmla="*/ 0 w 4204531"/>
              <a:gd name="connsiteY2" fmla="*/ 4016524 h 4324172"/>
              <a:gd name="connsiteX3" fmla="*/ 0 w 4204531"/>
              <a:gd name="connsiteY3" fmla="*/ 17092 h 4324172"/>
              <a:gd name="connsiteX4" fmla="*/ 4067798 w 4204531"/>
              <a:gd name="connsiteY4" fmla="*/ 0 h 4324172"/>
              <a:gd name="connsiteX0" fmla="*/ 4067798 w 4204531"/>
              <a:gd name="connsiteY0" fmla="*/ 0 h 4324172"/>
              <a:gd name="connsiteX1" fmla="*/ 4204531 w 4204531"/>
              <a:gd name="connsiteY1" fmla="*/ 4324172 h 4324172"/>
              <a:gd name="connsiteX2" fmla="*/ 0 w 4204531"/>
              <a:gd name="connsiteY2" fmla="*/ 4016524 h 4324172"/>
              <a:gd name="connsiteX3" fmla="*/ 208608 w 4204531"/>
              <a:gd name="connsiteY3" fmla="*/ 232654 h 4324172"/>
              <a:gd name="connsiteX4" fmla="*/ 4067798 w 4204531"/>
              <a:gd name="connsiteY4" fmla="*/ 0 h 4324172"/>
              <a:gd name="connsiteX0" fmla="*/ 4067798 w 4204531"/>
              <a:gd name="connsiteY0" fmla="*/ 0 h 4324172"/>
              <a:gd name="connsiteX1" fmla="*/ 4204531 w 4204531"/>
              <a:gd name="connsiteY1" fmla="*/ 4324172 h 4324172"/>
              <a:gd name="connsiteX2" fmla="*/ 0 w 4204531"/>
              <a:gd name="connsiteY2" fmla="*/ 4016524 h 4324172"/>
              <a:gd name="connsiteX3" fmla="*/ 3477 w 4204531"/>
              <a:gd name="connsiteY3" fmla="*/ 17092 h 4324172"/>
              <a:gd name="connsiteX4" fmla="*/ 4067798 w 4204531"/>
              <a:gd name="connsiteY4" fmla="*/ 0 h 4324172"/>
              <a:gd name="connsiteX0" fmla="*/ 4067798 w 4204531"/>
              <a:gd name="connsiteY0" fmla="*/ 0 h 4324172"/>
              <a:gd name="connsiteX1" fmla="*/ 4204531 w 4204531"/>
              <a:gd name="connsiteY1" fmla="*/ 4324172 h 4324172"/>
              <a:gd name="connsiteX2" fmla="*/ 0 w 4204531"/>
              <a:gd name="connsiteY2" fmla="*/ 4016524 h 4324172"/>
              <a:gd name="connsiteX3" fmla="*/ 27815 w 4204531"/>
              <a:gd name="connsiteY3" fmla="*/ 69244 h 4324172"/>
              <a:gd name="connsiteX4" fmla="*/ 4067798 w 4204531"/>
              <a:gd name="connsiteY4" fmla="*/ 0 h 4324172"/>
              <a:gd name="connsiteX0" fmla="*/ 4067798 w 4204531"/>
              <a:gd name="connsiteY0" fmla="*/ 0 h 4324172"/>
              <a:gd name="connsiteX1" fmla="*/ 4204531 w 4204531"/>
              <a:gd name="connsiteY1" fmla="*/ 4324172 h 4324172"/>
              <a:gd name="connsiteX2" fmla="*/ 0 w 4204531"/>
              <a:gd name="connsiteY2" fmla="*/ 4016524 h 4324172"/>
              <a:gd name="connsiteX3" fmla="*/ 1 w 4204531"/>
              <a:gd name="connsiteY3" fmla="*/ 17092 h 4324172"/>
              <a:gd name="connsiteX4" fmla="*/ 4067798 w 4204531"/>
              <a:gd name="connsiteY4" fmla="*/ 0 h 4324172"/>
              <a:gd name="connsiteX0" fmla="*/ 4071275 w 4204531"/>
              <a:gd name="connsiteY0" fmla="*/ 0 h 4310265"/>
              <a:gd name="connsiteX1" fmla="*/ 4204531 w 4204531"/>
              <a:gd name="connsiteY1" fmla="*/ 4310265 h 4310265"/>
              <a:gd name="connsiteX2" fmla="*/ 0 w 4204531"/>
              <a:gd name="connsiteY2" fmla="*/ 4002617 h 4310265"/>
              <a:gd name="connsiteX3" fmla="*/ 1 w 4204531"/>
              <a:gd name="connsiteY3" fmla="*/ 3185 h 4310265"/>
              <a:gd name="connsiteX4" fmla="*/ 4071275 w 4204531"/>
              <a:gd name="connsiteY4" fmla="*/ 0 h 4310265"/>
              <a:gd name="connsiteX0" fmla="*/ 4071275 w 4190624"/>
              <a:gd name="connsiteY0" fmla="*/ 0 h 4303311"/>
              <a:gd name="connsiteX1" fmla="*/ 4190624 w 4190624"/>
              <a:gd name="connsiteY1" fmla="*/ 4303311 h 4303311"/>
              <a:gd name="connsiteX2" fmla="*/ 0 w 4190624"/>
              <a:gd name="connsiteY2" fmla="*/ 4002617 h 4303311"/>
              <a:gd name="connsiteX3" fmla="*/ 1 w 4190624"/>
              <a:gd name="connsiteY3" fmla="*/ 3185 h 4303311"/>
              <a:gd name="connsiteX4" fmla="*/ 4071275 w 4190624"/>
              <a:gd name="connsiteY4" fmla="*/ 0 h 4303311"/>
              <a:gd name="connsiteX0" fmla="*/ 4071274 w 4190623"/>
              <a:gd name="connsiteY0" fmla="*/ 0 h 4303311"/>
              <a:gd name="connsiteX1" fmla="*/ 4190623 w 4190623"/>
              <a:gd name="connsiteY1" fmla="*/ 4303311 h 4303311"/>
              <a:gd name="connsiteX2" fmla="*/ 41721 w 4190623"/>
              <a:gd name="connsiteY2" fmla="*/ 3957419 h 4303311"/>
              <a:gd name="connsiteX3" fmla="*/ 0 w 4190623"/>
              <a:gd name="connsiteY3" fmla="*/ 3185 h 4303311"/>
              <a:gd name="connsiteX4" fmla="*/ 4071274 w 4190623"/>
              <a:gd name="connsiteY4" fmla="*/ 0 h 4303311"/>
              <a:gd name="connsiteX0" fmla="*/ 4071274 w 4190623"/>
              <a:gd name="connsiteY0" fmla="*/ 0 h 4303311"/>
              <a:gd name="connsiteX1" fmla="*/ 4190623 w 4190623"/>
              <a:gd name="connsiteY1" fmla="*/ 4303311 h 4303311"/>
              <a:gd name="connsiteX2" fmla="*/ 3476 w 4190623"/>
              <a:gd name="connsiteY2" fmla="*/ 4006094 h 4303311"/>
              <a:gd name="connsiteX3" fmla="*/ 0 w 4190623"/>
              <a:gd name="connsiteY3" fmla="*/ 3185 h 4303311"/>
              <a:gd name="connsiteX4" fmla="*/ 4071274 w 4190623"/>
              <a:gd name="connsiteY4" fmla="*/ 0 h 4303311"/>
              <a:gd name="connsiteX0" fmla="*/ 4072560 w 4191909"/>
              <a:gd name="connsiteY0" fmla="*/ 0 h 4303311"/>
              <a:gd name="connsiteX1" fmla="*/ 4191909 w 4191909"/>
              <a:gd name="connsiteY1" fmla="*/ 4303311 h 4303311"/>
              <a:gd name="connsiteX2" fmla="*/ 0 w 4191909"/>
              <a:gd name="connsiteY2" fmla="*/ 4001332 h 4303311"/>
              <a:gd name="connsiteX3" fmla="*/ 1286 w 4191909"/>
              <a:gd name="connsiteY3" fmla="*/ 3185 h 4303311"/>
              <a:gd name="connsiteX4" fmla="*/ 4072560 w 4191909"/>
              <a:gd name="connsiteY4" fmla="*/ 0 h 4303311"/>
              <a:gd name="connsiteX0" fmla="*/ 4072560 w 4191909"/>
              <a:gd name="connsiteY0" fmla="*/ 0 h 6870503"/>
              <a:gd name="connsiteX1" fmla="*/ 4191909 w 4191909"/>
              <a:gd name="connsiteY1" fmla="*/ 4303311 h 6870503"/>
              <a:gd name="connsiteX2" fmla="*/ 0 w 4191909"/>
              <a:gd name="connsiteY2" fmla="*/ 6867821 h 6870503"/>
              <a:gd name="connsiteX3" fmla="*/ 1286 w 4191909"/>
              <a:gd name="connsiteY3" fmla="*/ 3185 h 6870503"/>
              <a:gd name="connsiteX4" fmla="*/ 4072560 w 4191909"/>
              <a:gd name="connsiteY4" fmla="*/ 0 h 6870503"/>
              <a:gd name="connsiteX0" fmla="*/ 4072560 w 4274102"/>
              <a:gd name="connsiteY0" fmla="*/ 0 h 6897350"/>
              <a:gd name="connsiteX1" fmla="*/ 4274102 w 4274102"/>
              <a:gd name="connsiteY1" fmla="*/ 6871850 h 6897350"/>
              <a:gd name="connsiteX2" fmla="*/ 0 w 4274102"/>
              <a:gd name="connsiteY2" fmla="*/ 6867821 h 6897350"/>
              <a:gd name="connsiteX3" fmla="*/ 1286 w 4274102"/>
              <a:gd name="connsiteY3" fmla="*/ 3185 h 6897350"/>
              <a:gd name="connsiteX4" fmla="*/ 4072560 w 4274102"/>
              <a:gd name="connsiteY4" fmla="*/ 0 h 6897350"/>
              <a:gd name="connsiteX0" fmla="*/ 4072560 w 4274102"/>
              <a:gd name="connsiteY0" fmla="*/ 0 h 6919315"/>
              <a:gd name="connsiteX1" fmla="*/ 4274102 w 4274102"/>
              <a:gd name="connsiteY1" fmla="*/ 6871850 h 6919315"/>
              <a:gd name="connsiteX2" fmla="*/ 0 w 4274102"/>
              <a:gd name="connsiteY2" fmla="*/ 6867821 h 6919315"/>
              <a:gd name="connsiteX3" fmla="*/ 1286 w 4274102"/>
              <a:gd name="connsiteY3" fmla="*/ 3185 h 6919315"/>
              <a:gd name="connsiteX4" fmla="*/ 4072560 w 4274102"/>
              <a:gd name="connsiteY4" fmla="*/ 0 h 6919315"/>
              <a:gd name="connsiteX0" fmla="*/ 4072560 w 4274102"/>
              <a:gd name="connsiteY0" fmla="*/ 0 h 6882711"/>
              <a:gd name="connsiteX1" fmla="*/ 4274102 w 4274102"/>
              <a:gd name="connsiteY1" fmla="*/ 6871850 h 6882711"/>
              <a:gd name="connsiteX2" fmla="*/ 0 w 4274102"/>
              <a:gd name="connsiteY2" fmla="*/ 6867821 h 6882711"/>
              <a:gd name="connsiteX3" fmla="*/ 1286 w 4274102"/>
              <a:gd name="connsiteY3" fmla="*/ 3185 h 6882711"/>
              <a:gd name="connsiteX4" fmla="*/ 4072560 w 4274102"/>
              <a:gd name="connsiteY4" fmla="*/ 0 h 6882711"/>
              <a:gd name="connsiteX0" fmla="*/ 4072560 w 4274102"/>
              <a:gd name="connsiteY0" fmla="*/ 0 h 6882711"/>
              <a:gd name="connsiteX1" fmla="*/ 4274102 w 4274102"/>
              <a:gd name="connsiteY1" fmla="*/ 6871850 h 6882711"/>
              <a:gd name="connsiteX2" fmla="*/ 0 w 4274102"/>
              <a:gd name="connsiteY2" fmla="*/ 6867821 h 6882711"/>
              <a:gd name="connsiteX3" fmla="*/ 1286 w 4274102"/>
              <a:gd name="connsiteY3" fmla="*/ 3185 h 6882711"/>
              <a:gd name="connsiteX4" fmla="*/ 4072560 w 4274102"/>
              <a:gd name="connsiteY4" fmla="*/ 0 h 6882711"/>
              <a:gd name="connsiteX0" fmla="*/ 4071274 w 4272816"/>
              <a:gd name="connsiteY0" fmla="*/ 0 h 6874208"/>
              <a:gd name="connsiteX1" fmla="*/ 4272816 w 4272816"/>
              <a:gd name="connsiteY1" fmla="*/ 6871850 h 6874208"/>
              <a:gd name="connsiteX2" fmla="*/ 161399 w 4272816"/>
              <a:gd name="connsiteY2" fmla="*/ 6738796 h 6874208"/>
              <a:gd name="connsiteX3" fmla="*/ 0 w 4272816"/>
              <a:gd name="connsiteY3" fmla="*/ 3185 h 6874208"/>
              <a:gd name="connsiteX4" fmla="*/ 4071274 w 4272816"/>
              <a:gd name="connsiteY4" fmla="*/ 0 h 6874208"/>
              <a:gd name="connsiteX0" fmla="*/ 4072559 w 4274101"/>
              <a:gd name="connsiteY0" fmla="*/ 0 h 6882712"/>
              <a:gd name="connsiteX1" fmla="*/ 4274101 w 4274101"/>
              <a:gd name="connsiteY1" fmla="*/ 6871850 h 6882712"/>
              <a:gd name="connsiteX2" fmla="*/ 0 w 4274101"/>
              <a:gd name="connsiteY2" fmla="*/ 6867822 h 6882712"/>
              <a:gd name="connsiteX3" fmla="*/ 1285 w 4274101"/>
              <a:gd name="connsiteY3" fmla="*/ 3185 h 6882712"/>
              <a:gd name="connsiteX4" fmla="*/ 4072559 w 4274101"/>
              <a:gd name="connsiteY4" fmla="*/ 0 h 6882712"/>
              <a:gd name="connsiteX0" fmla="*/ 4072559 w 4268491"/>
              <a:gd name="connsiteY0" fmla="*/ 0 h 6882712"/>
              <a:gd name="connsiteX1" fmla="*/ 4268491 w 4268491"/>
              <a:gd name="connsiteY1" fmla="*/ 6871850 h 6882712"/>
              <a:gd name="connsiteX2" fmla="*/ 0 w 4268491"/>
              <a:gd name="connsiteY2" fmla="*/ 6867822 h 6882712"/>
              <a:gd name="connsiteX3" fmla="*/ 1285 w 4268491"/>
              <a:gd name="connsiteY3" fmla="*/ 3185 h 6882712"/>
              <a:gd name="connsiteX4" fmla="*/ 4072559 w 4268491"/>
              <a:gd name="connsiteY4" fmla="*/ 0 h 6882712"/>
              <a:gd name="connsiteX0" fmla="*/ 4072559 w 4268491"/>
              <a:gd name="connsiteY0" fmla="*/ 0 h 6871850"/>
              <a:gd name="connsiteX1" fmla="*/ 4268491 w 4268491"/>
              <a:gd name="connsiteY1" fmla="*/ 6871850 h 6871850"/>
              <a:gd name="connsiteX2" fmla="*/ 0 w 4268491"/>
              <a:gd name="connsiteY2" fmla="*/ 6867822 h 6871850"/>
              <a:gd name="connsiteX3" fmla="*/ 1285 w 4268491"/>
              <a:gd name="connsiteY3" fmla="*/ 3185 h 6871850"/>
              <a:gd name="connsiteX4" fmla="*/ 4072559 w 4268491"/>
              <a:gd name="connsiteY4" fmla="*/ 0 h 6871850"/>
              <a:gd name="connsiteX0" fmla="*/ 4072559 w 4301945"/>
              <a:gd name="connsiteY0" fmla="*/ 0 h 6867822"/>
              <a:gd name="connsiteX1" fmla="*/ 4301945 w 4301945"/>
              <a:gd name="connsiteY1" fmla="*/ 4396280 h 6867822"/>
              <a:gd name="connsiteX2" fmla="*/ 0 w 4301945"/>
              <a:gd name="connsiteY2" fmla="*/ 6867822 h 6867822"/>
              <a:gd name="connsiteX3" fmla="*/ 1285 w 4301945"/>
              <a:gd name="connsiteY3" fmla="*/ 3185 h 6867822"/>
              <a:gd name="connsiteX4" fmla="*/ 4072559 w 4301945"/>
              <a:gd name="connsiteY4" fmla="*/ 0 h 6867822"/>
              <a:gd name="connsiteX0" fmla="*/ 4071274 w 4300660"/>
              <a:gd name="connsiteY0" fmla="*/ 0 h 4396280"/>
              <a:gd name="connsiteX1" fmla="*/ 4300660 w 4300660"/>
              <a:gd name="connsiteY1" fmla="*/ 4396280 h 4396280"/>
              <a:gd name="connsiteX2" fmla="*/ 54471 w 4300660"/>
              <a:gd name="connsiteY2" fmla="*/ 4001959 h 4396280"/>
              <a:gd name="connsiteX3" fmla="*/ 0 w 4300660"/>
              <a:gd name="connsiteY3" fmla="*/ 3185 h 4396280"/>
              <a:gd name="connsiteX4" fmla="*/ 4071274 w 4300660"/>
              <a:gd name="connsiteY4" fmla="*/ 0 h 4396280"/>
              <a:gd name="connsiteX0" fmla="*/ 4071274 w 4194128"/>
              <a:gd name="connsiteY0" fmla="*/ 0 h 4304544"/>
              <a:gd name="connsiteX1" fmla="*/ 4194128 w 4194128"/>
              <a:gd name="connsiteY1" fmla="*/ 4304544 h 4304544"/>
              <a:gd name="connsiteX2" fmla="*/ 54471 w 4194128"/>
              <a:gd name="connsiteY2" fmla="*/ 4001959 h 4304544"/>
              <a:gd name="connsiteX3" fmla="*/ 0 w 4194128"/>
              <a:gd name="connsiteY3" fmla="*/ 3185 h 4304544"/>
              <a:gd name="connsiteX4" fmla="*/ 4071274 w 4194128"/>
              <a:gd name="connsiteY4" fmla="*/ 0 h 4304544"/>
              <a:gd name="connsiteX0" fmla="*/ 4073028 w 4195882"/>
              <a:gd name="connsiteY0" fmla="*/ 0 h 4304544"/>
              <a:gd name="connsiteX1" fmla="*/ 4195882 w 4195882"/>
              <a:gd name="connsiteY1" fmla="*/ 4304544 h 4304544"/>
              <a:gd name="connsiteX2" fmla="*/ 0 w 4195882"/>
              <a:gd name="connsiteY2" fmla="*/ 4004918 h 4304544"/>
              <a:gd name="connsiteX3" fmla="*/ 1754 w 4195882"/>
              <a:gd name="connsiteY3" fmla="*/ 3185 h 4304544"/>
              <a:gd name="connsiteX4" fmla="*/ 4073028 w 4195882"/>
              <a:gd name="connsiteY4" fmla="*/ 0 h 4304544"/>
              <a:gd name="connsiteX0" fmla="*/ 4073028 w 4283431"/>
              <a:gd name="connsiteY0" fmla="*/ 0 h 6901829"/>
              <a:gd name="connsiteX1" fmla="*/ 4283431 w 4283431"/>
              <a:gd name="connsiteY1" fmla="*/ 6901829 h 6901829"/>
              <a:gd name="connsiteX2" fmla="*/ 0 w 4283431"/>
              <a:gd name="connsiteY2" fmla="*/ 4004918 h 6901829"/>
              <a:gd name="connsiteX3" fmla="*/ 1754 w 4283431"/>
              <a:gd name="connsiteY3" fmla="*/ 3185 h 6901829"/>
              <a:gd name="connsiteX4" fmla="*/ 4073028 w 4283431"/>
              <a:gd name="connsiteY4" fmla="*/ 0 h 6901829"/>
              <a:gd name="connsiteX0" fmla="*/ 4092483 w 4302886"/>
              <a:gd name="connsiteY0" fmla="*/ 0 h 6901829"/>
              <a:gd name="connsiteX1" fmla="*/ 4302886 w 4302886"/>
              <a:gd name="connsiteY1" fmla="*/ 6901829 h 6901829"/>
              <a:gd name="connsiteX2" fmla="*/ 0 w 4302886"/>
              <a:gd name="connsiteY2" fmla="*/ 6874578 h 6901829"/>
              <a:gd name="connsiteX3" fmla="*/ 21209 w 4302886"/>
              <a:gd name="connsiteY3" fmla="*/ 3185 h 6901829"/>
              <a:gd name="connsiteX4" fmla="*/ 4092483 w 4302886"/>
              <a:gd name="connsiteY4" fmla="*/ 0 h 6901829"/>
              <a:gd name="connsiteX0" fmla="*/ 4092483 w 4302886"/>
              <a:gd name="connsiteY0" fmla="*/ 0 h 6874578"/>
              <a:gd name="connsiteX1" fmla="*/ 4302886 w 4302886"/>
              <a:gd name="connsiteY1" fmla="*/ 6872646 h 6874578"/>
              <a:gd name="connsiteX2" fmla="*/ 0 w 4302886"/>
              <a:gd name="connsiteY2" fmla="*/ 6874578 h 6874578"/>
              <a:gd name="connsiteX3" fmla="*/ 21209 w 4302886"/>
              <a:gd name="connsiteY3" fmla="*/ 3185 h 6874578"/>
              <a:gd name="connsiteX4" fmla="*/ 4092483 w 4302886"/>
              <a:gd name="connsiteY4" fmla="*/ 0 h 6874578"/>
              <a:gd name="connsiteX0" fmla="*/ 4092483 w 4302886"/>
              <a:gd name="connsiteY0" fmla="*/ 0 h 6872646"/>
              <a:gd name="connsiteX1" fmla="*/ 4302886 w 4302886"/>
              <a:gd name="connsiteY1" fmla="*/ 6872646 h 6872646"/>
              <a:gd name="connsiteX2" fmla="*/ 0 w 4302886"/>
              <a:gd name="connsiteY2" fmla="*/ 3995191 h 6872646"/>
              <a:gd name="connsiteX3" fmla="*/ 21209 w 4302886"/>
              <a:gd name="connsiteY3" fmla="*/ 3185 h 6872646"/>
              <a:gd name="connsiteX4" fmla="*/ 4092483 w 4302886"/>
              <a:gd name="connsiteY4" fmla="*/ 0 h 6872646"/>
              <a:gd name="connsiteX0" fmla="*/ 4092483 w 4225065"/>
              <a:gd name="connsiteY0" fmla="*/ 0 h 4304544"/>
              <a:gd name="connsiteX1" fmla="*/ 4225065 w 4225065"/>
              <a:gd name="connsiteY1" fmla="*/ 4304544 h 4304544"/>
              <a:gd name="connsiteX2" fmla="*/ 0 w 4225065"/>
              <a:gd name="connsiteY2" fmla="*/ 3995191 h 4304544"/>
              <a:gd name="connsiteX3" fmla="*/ 21209 w 4225065"/>
              <a:gd name="connsiteY3" fmla="*/ 3185 h 4304544"/>
              <a:gd name="connsiteX4" fmla="*/ 4092483 w 4225065"/>
              <a:gd name="connsiteY4" fmla="*/ 0 h 4304544"/>
              <a:gd name="connsiteX0" fmla="*/ 4092483 w 5115653"/>
              <a:gd name="connsiteY0" fmla="*/ 0 h 4364075"/>
              <a:gd name="connsiteX1" fmla="*/ 5115653 w 5115653"/>
              <a:gd name="connsiteY1" fmla="*/ 4364075 h 4364075"/>
              <a:gd name="connsiteX2" fmla="*/ 0 w 5115653"/>
              <a:gd name="connsiteY2" fmla="*/ 3995191 h 4364075"/>
              <a:gd name="connsiteX3" fmla="*/ 21209 w 5115653"/>
              <a:gd name="connsiteY3" fmla="*/ 3185 h 4364075"/>
              <a:gd name="connsiteX4" fmla="*/ 4092483 w 5115653"/>
              <a:gd name="connsiteY4" fmla="*/ 0 h 4364075"/>
              <a:gd name="connsiteX0" fmla="*/ 4990214 w 5115653"/>
              <a:gd name="connsiteY0" fmla="*/ 0 h 4361694"/>
              <a:gd name="connsiteX1" fmla="*/ 5115653 w 5115653"/>
              <a:gd name="connsiteY1" fmla="*/ 4361694 h 4361694"/>
              <a:gd name="connsiteX2" fmla="*/ 0 w 5115653"/>
              <a:gd name="connsiteY2" fmla="*/ 3992810 h 4361694"/>
              <a:gd name="connsiteX3" fmla="*/ 21209 w 5115653"/>
              <a:gd name="connsiteY3" fmla="*/ 804 h 4361694"/>
              <a:gd name="connsiteX4" fmla="*/ 4990214 w 5115653"/>
              <a:gd name="connsiteY4" fmla="*/ 0 h 4361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5653" h="4361694">
                <a:moveTo>
                  <a:pt x="4990214" y="0"/>
                </a:moveTo>
                <a:lnTo>
                  <a:pt x="5115653" y="4361694"/>
                </a:lnTo>
                <a:lnTo>
                  <a:pt x="0" y="3992810"/>
                </a:lnTo>
                <a:cubicBezTo>
                  <a:pt x="0" y="2659666"/>
                  <a:pt x="21209" y="1333948"/>
                  <a:pt x="21209" y="804"/>
                </a:cubicBezTo>
                <a:lnTo>
                  <a:pt x="4990214" y="0"/>
                </a:lnTo>
                <a:close/>
              </a:path>
            </a:pathLst>
          </a:custGeom>
          <a:blipFill dpi="0" rotWithShape="1">
            <a:blip r:embed="rId3" cstate="screen">
              <a:extLst>
                <a:ext uri="{28A0092B-C50C-407E-A947-70E740481C1C}">
                  <a14:useLocalDpi xmlns:a14="http://schemas.microsoft.com/office/drawing/2010/main"/>
                </a:ext>
              </a:extLst>
            </a:blip>
            <a:srcRect/>
            <a:stretch>
              <a:fillRect/>
            </a:stretch>
          </a:blip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6"/>
          <p:cNvSpPr>
            <a:spLocks noChangeAspect="1"/>
          </p:cNvSpPr>
          <p:nvPr userDrawn="1"/>
        </p:nvSpPr>
        <p:spPr bwMode="auto">
          <a:xfrm>
            <a:off x="4970413" y="-4012"/>
            <a:ext cx="580828" cy="1992153"/>
          </a:xfrm>
          <a:custGeom>
            <a:avLst/>
            <a:gdLst>
              <a:gd name="T0" fmla="*/ 0 w 1210"/>
              <a:gd name="T1" fmla="*/ 0 h 4155"/>
              <a:gd name="T2" fmla="*/ 118 w 1210"/>
              <a:gd name="T3" fmla="*/ 4155 h 4155"/>
              <a:gd name="T4" fmla="*/ 1210 w 1210"/>
              <a:gd name="T5" fmla="*/ 0 h 4155"/>
              <a:gd name="T6" fmla="*/ 0 w 1210"/>
              <a:gd name="T7" fmla="*/ 0 h 4155"/>
            </a:gdLst>
            <a:ahLst/>
            <a:cxnLst>
              <a:cxn ang="0">
                <a:pos x="T0" y="T1"/>
              </a:cxn>
              <a:cxn ang="0">
                <a:pos x="T2" y="T3"/>
              </a:cxn>
              <a:cxn ang="0">
                <a:pos x="T4" y="T5"/>
              </a:cxn>
              <a:cxn ang="0">
                <a:pos x="T6" y="T7"/>
              </a:cxn>
            </a:cxnLst>
            <a:rect l="0" t="0" r="r" b="b"/>
            <a:pathLst>
              <a:path w="1210" h="4155">
                <a:moveTo>
                  <a:pt x="0" y="0"/>
                </a:moveTo>
                <a:lnTo>
                  <a:pt x="118" y="4155"/>
                </a:lnTo>
                <a:lnTo>
                  <a:pt x="1210" y="0"/>
                </a:lnTo>
                <a:lnTo>
                  <a:pt x="0"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9" name="Line 21"/>
          <p:cNvSpPr>
            <a:spLocks noChangeShapeType="1"/>
          </p:cNvSpPr>
          <p:nvPr userDrawn="1"/>
        </p:nvSpPr>
        <p:spPr bwMode="auto">
          <a:xfrm flipH="1" flipV="1">
            <a:off x="0" y="4001508"/>
            <a:ext cx="12188952" cy="863327"/>
          </a:xfrm>
          <a:prstGeom prst="line">
            <a:avLst/>
          </a:prstGeom>
          <a:noFill/>
          <a:ln w="95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 name="Title 1"/>
          <p:cNvSpPr>
            <a:spLocks noGrp="1"/>
          </p:cNvSpPr>
          <p:nvPr>
            <p:ph type="ctrTitle"/>
          </p:nvPr>
        </p:nvSpPr>
        <p:spPr>
          <a:xfrm>
            <a:off x="5457366" y="1663966"/>
            <a:ext cx="6341343" cy="985048"/>
          </a:xfrm>
        </p:spPr>
        <p:txBody>
          <a:bodyPr anchor="b">
            <a:normAutofit/>
          </a:bodyPr>
          <a:lstStyle>
            <a:lvl1pPr algn="l">
              <a:defRPr sz="3600" b="1">
                <a:solidFill>
                  <a:schemeClr val="bg1"/>
                </a:solidFill>
              </a:defRPr>
            </a:lvl1pPr>
          </a:lstStyle>
          <a:p>
            <a:r>
              <a:rPr lang="en-US"/>
              <a:t>Click to edit Master title style</a:t>
            </a:r>
          </a:p>
        </p:txBody>
      </p:sp>
      <p:sp>
        <p:nvSpPr>
          <p:cNvPr id="3" name="Subtitle 2"/>
          <p:cNvSpPr>
            <a:spLocks noGrp="1"/>
          </p:cNvSpPr>
          <p:nvPr>
            <p:ph type="subTitle" idx="1"/>
          </p:nvPr>
        </p:nvSpPr>
        <p:spPr>
          <a:xfrm>
            <a:off x="5486862" y="3112532"/>
            <a:ext cx="6341343" cy="1619859"/>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5" name="Line 19"/>
          <p:cNvSpPr>
            <a:spLocks noChangeShapeType="1"/>
          </p:cNvSpPr>
          <p:nvPr userDrawn="1"/>
        </p:nvSpPr>
        <p:spPr bwMode="auto">
          <a:xfrm flipH="1">
            <a:off x="3746724" y="-4915"/>
            <a:ext cx="1804517" cy="6858001"/>
          </a:xfrm>
          <a:prstGeom prst="line">
            <a:avLst/>
          </a:prstGeom>
          <a:noFill/>
          <a:ln w="95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6" name="Line 20"/>
          <p:cNvSpPr>
            <a:spLocks noChangeShapeType="1"/>
          </p:cNvSpPr>
          <p:nvPr userDrawn="1"/>
        </p:nvSpPr>
        <p:spPr bwMode="auto">
          <a:xfrm>
            <a:off x="4970413" y="-4915"/>
            <a:ext cx="194550" cy="6858001"/>
          </a:xfrm>
          <a:prstGeom prst="line">
            <a:avLst/>
          </a:prstGeom>
          <a:noFill/>
          <a:ln w="95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nvGrpSpPr>
          <p:cNvPr id="13" name="Group 12">
            <a:extLst>
              <a:ext uri="{FF2B5EF4-FFF2-40B4-BE49-F238E27FC236}">
                <a16:creationId xmlns:a16="http://schemas.microsoft.com/office/drawing/2014/main" id="{4E913E57-0782-8A4F-950B-680830544E7F}"/>
              </a:ext>
            </a:extLst>
          </p:cNvPr>
          <p:cNvGrpSpPr/>
          <p:nvPr userDrawn="1"/>
        </p:nvGrpSpPr>
        <p:grpSpPr>
          <a:xfrm>
            <a:off x="8973455" y="6101301"/>
            <a:ext cx="2727797" cy="322736"/>
            <a:chOff x="2060575" y="1766888"/>
            <a:chExt cx="2522538" cy="298450"/>
          </a:xfrm>
          <a:solidFill>
            <a:srgbClr val="FFFFFF"/>
          </a:solidFill>
        </p:grpSpPr>
        <p:sp>
          <p:nvSpPr>
            <p:cNvPr id="18" name="Freeform 12">
              <a:extLst>
                <a:ext uri="{FF2B5EF4-FFF2-40B4-BE49-F238E27FC236}">
                  <a16:creationId xmlns:a16="http://schemas.microsoft.com/office/drawing/2014/main" id="{32DED00F-27D4-5841-8DE0-11628DC060F0}"/>
                </a:ext>
              </a:extLst>
            </p:cNvPr>
            <p:cNvSpPr>
              <a:spLocks/>
            </p:cNvSpPr>
            <p:nvPr userDrawn="1"/>
          </p:nvSpPr>
          <p:spPr bwMode="auto">
            <a:xfrm>
              <a:off x="2373313" y="1766888"/>
              <a:ext cx="320675" cy="285750"/>
            </a:xfrm>
            <a:custGeom>
              <a:avLst/>
              <a:gdLst>
                <a:gd name="T0" fmla="*/ 88 w 296"/>
                <a:gd name="T1" fmla="*/ 262 h 262"/>
                <a:gd name="T2" fmla="*/ 240 w 296"/>
                <a:gd name="T3" fmla="*/ 158 h 262"/>
                <a:gd name="T4" fmla="*/ 25 w 296"/>
                <a:gd name="T5" fmla="*/ 52 h 262"/>
                <a:gd name="T6" fmla="*/ 3 w 296"/>
                <a:gd name="T7" fmla="*/ 137 h 262"/>
                <a:gd name="T8" fmla="*/ 0 w 296"/>
                <a:gd name="T9" fmla="*/ 4 h 262"/>
                <a:gd name="T10" fmla="*/ 294 w 296"/>
                <a:gd name="T11" fmla="*/ 129 h 262"/>
                <a:gd name="T12" fmla="*/ 88 w 296"/>
                <a:gd name="T13" fmla="*/ 262 h 262"/>
              </a:gdLst>
              <a:ahLst/>
              <a:cxnLst>
                <a:cxn ang="0">
                  <a:pos x="T0" y="T1"/>
                </a:cxn>
                <a:cxn ang="0">
                  <a:pos x="T2" y="T3"/>
                </a:cxn>
                <a:cxn ang="0">
                  <a:pos x="T4" y="T5"/>
                </a:cxn>
                <a:cxn ang="0">
                  <a:pos x="T6" y="T7"/>
                </a:cxn>
                <a:cxn ang="0">
                  <a:pos x="T8" y="T9"/>
                </a:cxn>
                <a:cxn ang="0">
                  <a:pos x="T10" y="T11"/>
                </a:cxn>
                <a:cxn ang="0">
                  <a:pos x="T12" y="T13"/>
                </a:cxn>
              </a:cxnLst>
              <a:rect l="0" t="0" r="r" b="b"/>
              <a:pathLst>
                <a:path w="296" h="262">
                  <a:moveTo>
                    <a:pt x="88" y="262"/>
                  </a:moveTo>
                  <a:cubicBezTo>
                    <a:pt x="177" y="241"/>
                    <a:pt x="241" y="204"/>
                    <a:pt x="240" y="158"/>
                  </a:cubicBezTo>
                  <a:cubicBezTo>
                    <a:pt x="238" y="100"/>
                    <a:pt x="144" y="54"/>
                    <a:pt x="25" y="52"/>
                  </a:cubicBezTo>
                  <a:cubicBezTo>
                    <a:pt x="3" y="137"/>
                    <a:pt x="3" y="137"/>
                    <a:pt x="3" y="137"/>
                  </a:cubicBezTo>
                  <a:cubicBezTo>
                    <a:pt x="0" y="4"/>
                    <a:pt x="0" y="4"/>
                    <a:pt x="0" y="4"/>
                  </a:cubicBezTo>
                  <a:cubicBezTo>
                    <a:pt x="160" y="0"/>
                    <a:pt x="292" y="56"/>
                    <a:pt x="294" y="129"/>
                  </a:cubicBezTo>
                  <a:cubicBezTo>
                    <a:pt x="296" y="189"/>
                    <a:pt x="209" y="242"/>
                    <a:pt x="88" y="26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9" name="Freeform 13">
              <a:extLst>
                <a:ext uri="{FF2B5EF4-FFF2-40B4-BE49-F238E27FC236}">
                  <a16:creationId xmlns:a16="http://schemas.microsoft.com/office/drawing/2014/main" id="{A3B4F8B8-8F6E-F844-953B-69CF03948C79}"/>
                </a:ext>
              </a:extLst>
            </p:cNvPr>
            <p:cNvSpPr>
              <a:spLocks/>
            </p:cNvSpPr>
            <p:nvPr userDrawn="1"/>
          </p:nvSpPr>
          <p:spPr bwMode="auto">
            <a:xfrm>
              <a:off x="2060575" y="1778000"/>
              <a:ext cx="319088" cy="287338"/>
            </a:xfrm>
            <a:custGeom>
              <a:avLst/>
              <a:gdLst>
                <a:gd name="T0" fmla="*/ 296 w 296"/>
                <a:gd name="T1" fmla="*/ 258 h 262"/>
                <a:gd name="T2" fmla="*/ 2 w 296"/>
                <a:gd name="T3" fmla="*/ 133 h 262"/>
                <a:gd name="T4" fmla="*/ 208 w 296"/>
                <a:gd name="T5" fmla="*/ 0 h 262"/>
                <a:gd name="T6" fmla="*/ 56 w 296"/>
                <a:gd name="T7" fmla="*/ 104 h 262"/>
                <a:gd name="T8" fmla="*/ 271 w 296"/>
                <a:gd name="T9" fmla="*/ 211 h 262"/>
                <a:gd name="T10" fmla="*/ 293 w 296"/>
                <a:gd name="T11" fmla="*/ 126 h 262"/>
                <a:gd name="T12" fmla="*/ 296 w 296"/>
                <a:gd name="T13" fmla="*/ 258 h 262"/>
              </a:gdLst>
              <a:ahLst/>
              <a:cxnLst>
                <a:cxn ang="0">
                  <a:pos x="T0" y="T1"/>
                </a:cxn>
                <a:cxn ang="0">
                  <a:pos x="T2" y="T3"/>
                </a:cxn>
                <a:cxn ang="0">
                  <a:pos x="T4" y="T5"/>
                </a:cxn>
                <a:cxn ang="0">
                  <a:pos x="T6" y="T7"/>
                </a:cxn>
                <a:cxn ang="0">
                  <a:pos x="T8" y="T9"/>
                </a:cxn>
                <a:cxn ang="0">
                  <a:pos x="T10" y="T11"/>
                </a:cxn>
                <a:cxn ang="0">
                  <a:pos x="T12" y="T13"/>
                </a:cxn>
              </a:cxnLst>
              <a:rect l="0" t="0" r="r" b="b"/>
              <a:pathLst>
                <a:path w="296" h="262">
                  <a:moveTo>
                    <a:pt x="296" y="258"/>
                  </a:moveTo>
                  <a:cubicBezTo>
                    <a:pt x="136" y="262"/>
                    <a:pt x="4" y="206"/>
                    <a:pt x="2" y="133"/>
                  </a:cubicBezTo>
                  <a:cubicBezTo>
                    <a:pt x="0" y="73"/>
                    <a:pt x="87" y="20"/>
                    <a:pt x="208" y="0"/>
                  </a:cubicBezTo>
                  <a:cubicBezTo>
                    <a:pt x="119" y="22"/>
                    <a:pt x="55" y="58"/>
                    <a:pt x="56" y="104"/>
                  </a:cubicBezTo>
                  <a:cubicBezTo>
                    <a:pt x="58" y="163"/>
                    <a:pt x="152" y="208"/>
                    <a:pt x="271" y="211"/>
                  </a:cubicBezTo>
                  <a:cubicBezTo>
                    <a:pt x="293" y="126"/>
                    <a:pt x="293" y="126"/>
                    <a:pt x="293" y="126"/>
                  </a:cubicBezTo>
                  <a:lnTo>
                    <a:pt x="296" y="2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0" name="Freeform 14">
              <a:extLst>
                <a:ext uri="{FF2B5EF4-FFF2-40B4-BE49-F238E27FC236}">
                  <a16:creationId xmlns:a16="http://schemas.microsoft.com/office/drawing/2014/main" id="{FA66FF69-0C1E-F546-88DA-868017F5A2A3}"/>
                </a:ext>
              </a:extLst>
            </p:cNvPr>
            <p:cNvSpPr>
              <a:spLocks/>
            </p:cNvSpPr>
            <p:nvPr userDrawn="1"/>
          </p:nvSpPr>
          <p:spPr bwMode="auto">
            <a:xfrm>
              <a:off x="2782888" y="1787525"/>
              <a:ext cx="398463" cy="254000"/>
            </a:xfrm>
            <a:custGeom>
              <a:avLst/>
              <a:gdLst>
                <a:gd name="T0" fmla="*/ 328 w 369"/>
                <a:gd name="T1" fmla="*/ 143 h 231"/>
                <a:gd name="T2" fmla="*/ 326 w 369"/>
                <a:gd name="T3" fmla="*/ 150 h 231"/>
                <a:gd name="T4" fmla="*/ 274 w 369"/>
                <a:gd name="T5" fmla="*/ 214 h 231"/>
                <a:gd name="T6" fmla="*/ 160 w 369"/>
                <a:gd name="T7" fmla="*/ 231 h 231"/>
                <a:gd name="T8" fmla="*/ 27 w 369"/>
                <a:gd name="T9" fmla="*/ 145 h 231"/>
                <a:gd name="T10" fmla="*/ 45 w 369"/>
                <a:gd name="T11" fmla="*/ 86 h 231"/>
                <a:gd name="T12" fmla="*/ 234 w 369"/>
                <a:gd name="T13" fmla="*/ 0 h 231"/>
                <a:gd name="T14" fmla="*/ 349 w 369"/>
                <a:gd name="T15" fmla="*/ 74 h 231"/>
                <a:gd name="T16" fmla="*/ 346 w 369"/>
                <a:gd name="T17" fmla="*/ 83 h 231"/>
                <a:gd name="T18" fmla="*/ 252 w 369"/>
                <a:gd name="T19" fmla="*/ 83 h 231"/>
                <a:gd name="T20" fmla="*/ 255 w 369"/>
                <a:gd name="T21" fmla="*/ 74 h 231"/>
                <a:gd name="T22" fmla="*/ 207 w 369"/>
                <a:gd name="T23" fmla="*/ 52 h 231"/>
                <a:gd name="T24" fmla="*/ 136 w 369"/>
                <a:gd name="T25" fmla="*/ 95 h 231"/>
                <a:gd name="T26" fmla="*/ 125 w 369"/>
                <a:gd name="T27" fmla="*/ 131 h 231"/>
                <a:gd name="T28" fmla="*/ 167 w 369"/>
                <a:gd name="T29" fmla="*/ 178 h 231"/>
                <a:gd name="T30" fmla="*/ 232 w 369"/>
                <a:gd name="T31" fmla="*/ 150 h 231"/>
                <a:gd name="T32" fmla="*/ 234 w 369"/>
                <a:gd name="T33" fmla="*/ 143 h 231"/>
                <a:gd name="T34" fmla="*/ 328 w 369"/>
                <a:gd name="T35" fmla="*/ 143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9" h="231">
                  <a:moveTo>
                    <a:pt x="328" y="143"/>
                  </a:moveTo>
                  <a:cubicBezTo>
                    <a:pt x="326" y="150"/>
                    <a:pt x="326" y="150"/>
                    <a:pt x="326" y="150"/>
                  </a:cubicBezTo>
                  <a:cubicBezTo>
                    <a:pt x="318" y="174"/>
                    <a:pt x="310" y="197"/>
                    <a:pt x="274" y="214"/>
                  </a:cubicBezTo>
                  <a:cubicBezTo>
                    <a:pt x="237" y="231"/>
                    <a:pt x="199" y="231"/>
                    <a:pt x="160" y="231"/>
                  </a:cubicBezTo>
                  <a:cubicBezTo>
                    <a:pt x="67" y="231"/>
                    <a:pt x="0" y="228"/>
                    <a:pt x="27" y="145"/>
                  </a:cubicBezTo>
                  <a:cubicBezTo>
                    <a:pt x="45" y="86"/>
                    <a:pt x="45" y="86"/>
                    <a:pt x="45" y="86"/>
                  </a:cubicBezTo>
                  <a:cubicBezTo>
                    <a:pt x="69" y="11"/>
                    <a:pt x="133" y="0"/>
                    <a:pt x="234" y="0"/>
                  </a:cubicBezTo>
                  <a:cubicBezTo>
                    <a:pt x="327" y="0"/>
                    <a:pt x="369" y="6"/>
                    <a:pt x="349" y="74"/>
                  </a:cubicBezTo>
                  <a:cubicBezTo>
                    <a:pt x="346" y="83"/>
                    <a:pt x="346" y="83"/>
                    <a:pt x="346" y="83"/>
                  </a:cubicBezTo>
                  <a:cubicBezTo>
                    <a:pt x="252" y="83"/>
                    <a:pt x="252" y="83"/>
                    <a:pt x="252" y="83"/>
                  </a:cubicBezTo>
                  <a:cubicBezTo>
                    <a:pt x="255" y="74"/>
                    <a:pt x="255" y="74"/>
                    <a:pt x="255" y="74"/>
                  </a:cubicBezTo>
                  <a:cubicBezTo>
                    <a:pt x="259" y="54"/>
                    <a:pt x="238" y="52"/>
                    <a:pt x="207" y="52"/>
                  </a:cubicBezTo>
                  <a:cubicBezTo>
                    <a:pt x="155" y="52"/>
                    <a:pt x="146" y="63"/>
                    <a:pt x="136" y="95"/>
                  </a:cubicBezTo>
                  <a:cubicBezTo>
                    <a:pt x="125" y="131"/>
                    <a:pt x="125" y="131"/>
                    <a:pt x="125" y="131"/>
                  </a:cubicBezTo>
                  <a:cubicBezTo>
                    <a:pt x="114" y="165"/>
                    <a:pt x="112" y="178"/>
                    <a:pt x="167" y="178"/>
                  </a:cubicBezTo>
                  <a:cubicBezTo>
                    <a:pt x="204" y="178"/>
                    <a:pt x="223" y="176"/>
                    <a:pt x="232" y="150"/>
                  </a:cubicBezTo>
                  <a:cubicBezTo>
                    <a:pt x="234" y="143"/>
                    <a:pt x="234" y="143"/>
                    <a:pt x="234" y="143"/>
                  </a:cubicBezTo>
                  <a:lnTo>
                    <a:pt x="328"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1" name="Freeform 15">
              <a:extLst>
                <a:ext uri="{FF2B5EF4-FFF2-40B4-BE49-F238E27FC236}">
                  <a16:creationId xmlns:a16="http://schemas.microsoft.com/office/drawing/2014/main" id="{206CF385-78BD-8944-9584-44F533713810}"/>
                </a:ext>
              </a:extLst>
            </p:cNvPr>
            <p:cNvSpPr>
              <a:spLocks noEditPoints="1"/>
            </p:cNvSpPr>
            <p:nvPr userDrawn="1"/>
          </p:nvSpPr>
          <p:spPr bwMode="auto">
            <a:xfrm>
              <a:off x="3132138" y="1862138"/>
              <a:ext cx="301625" cy="179388"/>
            </a:xfrm>
            <a:custGeom>
              <a:avLst/>
              <a:gdLst>
                <a:gd name="T0" fmla="*/ 91 w 280"/>
                <a:gd name="T1" fmla="*/ 112 h 163"/>
                <a:gd name="T2" fmla="*/ 120 w 280"/>
                <a:gd name="T3" fmla="*/ 129 h 163"/>
                <a:gd name="T4" fmla="*/ 169 w 280"/>
                <a:gd name="T5" fmla="*/ 110 h 163"/>
                <a:gd name="T6" fmla="*/ 131 w 280"/>
                <a:gd name="T7" fmla="*/ 95 h 163"/>
                <a:gd name="T8" fmla="*/ 91 w 280"/>
                <a:gd name="T9" fmla="*/ 112 h 163"/>
                <a:gd name="T10" fmla="*/ 163 w 280"/>
                <a:gd name="T11" fmla="*/ 137 h 163"/>
                <a:gd name="T12" fmla="*/ 160 w 280"/>
                <a:gd name="T13" fmla="*/ 137 h 163"/>
                <a:gd name="T14" fmla="*/ 83 w 280"/>
                <a:gd name="T15" fmla="*/ 163 h 163"/>
                <a:gd name="T16" fmla="*/ 13 w 280"/>
                <a:gd name="T17" fmla="*/ 113 h 163"/>
                <a:gd name="T18" fmla="*/ 115 w 280"/>
                <a:gd name="T19" fmla="*/ 63 h 163"/>
                <a:gd name="T20" fmla="*/ 174 w 280"/>
                <a:gd name="T21" fmla="*/ 81 h 163"/>
                <a:gd name="T22" fmla="*/ 178 w 280"/>
                <a:gd name="T23" fmla="*/ 81 h 163"/>
                <a:gd name="T24" fmla="*/ 186 w 280"/>
                <a:gd name="T25" fmla="*/ 56 h 163"/>
                <a:gd name="T26" fmla="*/ 158 w 280"/>
                <a:gd name="T27" fmla="*/ 32 h 163"/>
                <a:gd name="T28" fmla="*/ 121 w 280"/>
                <a:gd name="T29" fmla="*/ 49 h 163"/>
                <a:gd name="T30" fmla="*/ 43 w 280"/>
                <a:gd name="T31" fmla="*/ 49 h 163"/>
                <a:gd name="T32" fmla="*/ 168 w 280"/>
                <a:gd name="T33" fmla="*/ 0 h 163"/>
                <a:gd name="T34" fmla="*/ 263 w 280"/>
                <a:gd name="T35" fmla="*/ 61 h 163"/>
                <a:gd name="T36" fmla="*/ 231 w 280"/>
                <a:gd name="T37" fmla="*/ 161 h 163"/>
                <a:gd name="T38" fmla="*/ 153 w 280"/>
                <a:gd name="T39" fmla="*/ 161 h 163"/>
                <a:gd name="T40" fmla="*/ 163 w 280"/>
                <a:gd name="T41" fmla="*/ 13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0" h="163">
                  <a:moveTo>
                    <a:pt x="91" y="112"/>
                  </a:moveTo>
                  <a:cubicBezTo>
                    <a:pt x="86" y="129"/>
                    <a:pt x="108" y="129"/>
                    <a:pt x="120" y="129"/>
                  </a:cubicBezTo>
                  <a:cubicBezTo>
                    <a:pt x="153" y="129"/>
                    <a:pt x="164" y="126"/>
                    <a:pt x="169" y="110"/>
                  </a:cubicBezTo>
                  <a:cubicBezTo>
                    <a:pt x="173" y="96"/>
                    <a:pt x="156" y="95"/>
                    <a:pt x="131" y="95"/>
                  </a:cubicBezTo>
                  <a:cubicBezTo>
                    <a:pt x="112" y="95"/>
                    <a:pt x="96" y="97"/>
                    <a:pt x="91" y="112"/>
                  </a:cubicBezTo>
                  <a:moveTo>
                    <a:pt x="163" y="137"/>
                  </a:moveTo>
                  <a:cubicBezTo>
                    <a:pt x="160" y="137"/>
                    <a:pt x="160" y="137"/>
                    <a:pt x="160" y="137"/>
                  </a:cubicBezTo>
                  <a:cubicBezTo>
                    <a:pt x="147" y="159"/>
                    <a:pt x="111" y="163"/>
                    <a:pt x="83" y="163"/>
                  </a:cubicBezTo>
                  <a:cubicBezTo>
                    <a:pt x="29" y="163"/>
                    <a:pt x="0" y="154"/>
                    <a:pt x="13" y="113"/>
                  </a:cubicBezTo>
                  <a:cubicBezTo>
                    <a:pt x="25" y="75"/>
                    <a:pt x="59" y="63"/>
                    <a:pt x="115" y="63"/>
                  </a:cubicBezTo>
                  <a:cubicBezTo>
                    <a:pt x="137" y="63"/>
                    <a:pt x="172" y="63"/>
                    <a:pt x="174" y="81"/>
                  </a:cubicBezTo>
                  <a:cubicBezTo>
                    <a:pt x="178" y="81"/>
                    <a:pt x="178" y="81"/>
                    <a:pt x="178" y="81"/>
                  </a:cubicBezTo>
                  <a:cubicBezTo>
                    <a:pt x="186" y="56"/>
                    <a:pt x="186" y="56"/>
                    <a:pt x="186" y="56"/>
                  </a:cubicBezTo>
                  <a:cubicBezTo>
                    <a:pt x="191" y="41"/>
                    <a:pt x="192" y="32"/>
                    <a:pt x="158" y="32"/>
                  </a:cubicBezTo>
                  <a:cubicBezTo>
                    <a:pt x="139" y="32"/>
                    <a:pt x="125" y="35"/>
                    <a:pt x="121" y="49"/>
                  </a:cubicBezTo>
                  <a:cubicBezTo>
                    <a:pt x="43" y="49"/>
                    <a:pt x="43" y="49"/>
                    <a:pt x="43" y="49"/>
                  </a:cubicBezTo>
                  <a:cubicBezTo>
                    <a:pt x="58" y="0"/>
                    <a:pt x="112" y="0"/>
                    <a:pt x="168" y="0"/>
                  </a:cubicBezTo>
                  <a:cubicBezTo>
                    <a:pt x="249" y="0"/>
                    <a:pt x="280" y="7"/>
                    <a:pt x="263" y="61"/>
                  </a:cubicBezTo>
                  <a:cubicBezTo>
                    <a:pt x="231" y="161"/>
                    <a:pt x="231" y="161"/>
                    <a:pt x="231" y="161"/>
                  </a:cubicBezTo>
                  <a:cubicBezTo>
                    <a:pt x="153" y="161"/>
                    <a:pt x="153" y="161"/>
                    <a:pt x="153" y="161"/>
                  </a:cubicBezTo>
                  <a:lnTo>
                    <a:pt x="163" y="1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2" name="Freeform 16">
              <a:extLst>
                <a:ext uri="{FF2B5EF4-FFF2-40B4-BE49-F238E27FC236}">
                  <a16:creationId xmlns:a16="http://schemas.microsoft.com/office/drawing/2014/main" id="{82926CC7-BE31-874D-9078-931CF90D8B73}"/>
                </a:ext>
              </a:extLst>
            </p:cNvPr>
            <p:cNvSpPr>
              <a:spLocks/>
            </p:cNvSpPr>
            <p:nvPr userDrawn="1"/>
          </p:nvSpPr>
          <p:spPr bwMode="auto">
            <a:xfrm>
              <a:off x="3414713" y="1862138"/>
              <a:ext cx="265113" cy="176213"/>
            </a:xfrm>
            <a:custGeom>
              <a:avLst/>
              <a:gdLst>
                <a:gd name="T0" fmla="*/ 159 w 245"/>
                <a:gd name="T1" fmla="*/ 64 h 161"/>
                <a:gd name="T2" fmla="*/ 146 w 245"/>
                <a:gd name="T3" fmla="*/ 40 h 161"/>
                <a:gd name="T4" fmla="*/ 109 w 245"/>
                <a:gd name="T5" fmla="*/ 65 h 161"/>
                <a:gd name="T6" fmla="*/ 78 w 245"/>
                <a:gd name="T7" fmla="*/ 161 h 161"/>
                <a:gd name="T8" fmla="*/ 0 w 245"/>
                <a:gd name="T9" fmla="*/ 161 h 161"/>
                <a:gd name="T10" fmla="*/ 51 w 245"/>
                <a:gd name="T11" fmla="*/ 2 h 161"/>
                <a:gd name="T12" fmla="*/ 127 w 245"/>
                <a:gd name="T13" fmla="*/ 2 h 161"/>
                <a:gd name="T14" fmla="*/ 119 w 245"/>
                <a:gd name="T15" fmla="*/ 25 h 161"/>
                <a:gd name="T16" fmla="*/ 122 w 245"/>
                <a:gd name="T17" fmla="*/ 25 h 161"/>
                <a:gd name="T18" fmla="*/ 190 w 245"/>
                <a:gd name="T19" fmla="*/ 0 h 161"/>
                <a:gd name="T20" fmla="*/ 231 w 245"/>
                <a:gd name="T21" fmla="*/ 59 h 161"/>
                <a:gd name="T22" fmla="*/ 227 w 245"/>
                <a:gd name="T23" fmla="*/ 71 h 161"/>
                <a:gd name="T24" fmla="*/ 156 w 245"/>
                <a:gd name="T25" fmla="*/ 71 h 161"/>
                <a:gd name="T26" fmla="*/ 159 w 245"/>
                <a:gd name="T27" fmla="*/ 6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5" h="161">
                  <a:moveTo>
                    <a:pt x="159" y="64"/>
                  </a:moveTo>
                  <a:cubicBezTo>
                    <a:pt x="162" y="52"/>
                    <a:pt x="167" y="40"/>
                    <a:pt x="146" y="40"/>
                  </a:cubicBezTo>
                  <a:cubicBezTo>
                    <a:pt x="122" y="40"/>
                    <a:pt x="113" y="52"/>
                    <a:pt x="109" y="65"/>
                  </a:cubicBezTo>
                  <a:cubicBezTo>
                    <a:pt x="78" y="161"/>
                    <a:pt x="78" y="161"/>
                    <a:pt x="78" y="161"/>
                  </a:cubicBezTo>
                  <a:cubicBezTo>
                    <a:pt x="0" y="161"/>
                    <a:pt x="0" y="161"/>
                    <a:pt x="0" y="161"/>
                  </a:cubicBezTo>
                  <a:cubicBezTo>
                    <a:pt x="51" y="2"/>
                    <a:pt x="51" y="2"/>
                    <a:pt x="51" y="2"/>
                  </a:cubicBezTo>
                  <a:cubicBezTo>
                    <a:pt x="127" y="2"/>
                    <a:pt x="127" y="2"/>
                    <a:pt x="127" y="2"/>
                  </a:cubicBezTo>
                  <a:cubicBezTo>
                    <a:pt x="119" y="25"/>
                    <a:pt x="119" y="25"/>
                    <a:pt x="119" y="25"/>
                  </a:cubicBezTo>
                  <a:cubicBezTo>
                    <a:pt x="122" y="25"/>
                    <a:pt x="122" y="25"/>
                    <a:pt x="122" y="25"/>
                  </a:cubicBezTo>
                  <a:cubicBezTo>
                    <a:pt x="139" y="7"/>
                    <a:pt x="161" y="0"/>
                    <a:pt x="190" y="0"/>
                  </a:cubicBezTo>
                  <a:cubicBezTo>
                    <a:pt x="245" y="0"/>
                    <a:pt x="240" y="30"/>
                    <a:pt x="231" y="59"/>
                  </a:cubicBezTo>
                  <a:cubicBezTo>
                    <a:pt x="227" y="71"/>
                    <a:pt x="227" y="71"/>
                    <a:pt x="227" y="71"/>
                  </a:cubicBezTo>
                  <a:cubicBezTo>
                    <a:pt x="156" y="71"/>
                    <a:pt x="156" y="71"/>
                    <a:pt x="156" y="71"/>
                  </a:cubicBezTo>
                  <a:lnTo>
                    <a:pt x="159"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3" name="Freeform 17">
              <a:extLst>
                <a:ext uri="{FF2B5EF4-FFF2-40B4-BE49-F238E27FC236}">
                  <a16:creationId xmlns:a16="http://schemas.microsoft.com/office/drawing/2014/main" id="{E8021DE3-AD43-6448-8C18-BA75443CE4E5}"/>
                </a:ext>
              </a:extLst>
            </p:cNvPr>
            <p:cNvSpPr>
              <a:spLocks noEditPoints="1"/>
            </p:cNvSpPr>
            <p:nvPr userDrawn="1"/>
          </p:nvSpPr>
          <p:spPr bwMode="auto">
            <a:xfrm>
              <a:off x="3652838" y="1789113"/>
              <a:ext cx="331788" cy="252413"/>
            </a:xfrm>
            <a:custGeom>
              <a:avLst/>
              <a:gdLst>
                <a:gd name="T0" fmla="*/ 126 w 307"/>
                <a:gd name="T1" fmla="*/ 190 h 230"/>
                <a:gd name="T2" fmla="*/ 181 w 307"/>
                <a:gd name="T3" fmla="*/ 149 h 230"/>
                <a:gd name="T4" fmla="*/ 152 w 307"/>
                <a:gd name="T5" fmla="*/ 107 h 230"/>
                <a:gd name="T6" fmla="*/ 99 w 307"/>
                <a:gd name="T7" fmla="*/ 149 h 230"/>
                <a:gd name="T8" fmla="*/ 126 w 307"/>
                <a:gd name="T9" fmla="*/ 190 h 230"/>
                <a:gd name="T10" fmla="*/ 234 w 307"/>
                <a:gd name="T11" fmla="*/ 228 h 230"/>
                <a:gd name="T12" fmla="*/ 156 w 307"/>
                <a:gd name="T13" fmla="*/ 228 h 230"/>
                <a:gd name="T14" fmla="*/ 166 w 307"/>
                <a:gd name="T15" fmla="*/ 200 h 230"/>
                <a:gd name="T16" fmla="*/ 163 w 307"/>
                <a:gd name="T17" fmla="*/ 200 h 230"/>
                <a:gd name="T18" fmla="*/ 85 w 307"/>
                <a:gd name="T19" fmla="*/ 230 h 230"/>
                <a:gd name="T20" fmla="*/ 13 w 307"/>
                <a:gd name="T21" fmla="*/ 171 h 230"/>
                <a:gd name="T22" fmla="*/ 25 w 307"/>
                <a:gd name="T23" fmla="*/ 135 h 230"/>
                <a:gd name="T24" fmla="*/ 137 w 307"/>
                <a:gd name="T25" fmla="*/ 67 h 230"/>
                <a:gd name="T26" fmla="*/ 196 w 307"/>
                <a:gd name="T27" fmla="*/ 91 h 230"/>
                <a:gd name="T28" fmla="*/ 199 w 307"/>
                <a:gd name="T29" fmla="*/ 91 h 230"/>
                <a:gd name="T30" fmla="*/ 228 w 307"/>
                <a:gd name="T31" fmla="*/ 0 h 230"/>
                <a:gd name="T32" fmla="*/ 307 w 307"/>
                <a:gd name="T33" fmla="*/ 0 h 230"/>
                <a:gd name="T34" fmla="*/ 234 w 307"/>
                <a:gd name="T35" fmla="*/ 228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7" h="230">
                  <a:moveTo>
                    <a:pt x="126" y="190"/>
                  </a:moveTo>
                  <a:cubicBezTo>
                    <a:pt x="158" y="190"/>
                    <a:pt x="170" y="185"/>
                    <a:pt x="181" y="149"/>
                  </a:cubicBezTo>
                  <a:cubicBezTo>
                    <a:pt x="191" y="118"/>
                    <a:pt x="194" y="107"/>
                    <a:pt x="152" y="107"/>
                  </a:cubicBezTo>
                  <a:cubicBezTo>
                    <a:pt x="113" y="107"/>
                    <a:pt x="109" y="117"/>
                    <a:pt x="99" y="149"/>
                  </a:cubicBezTo>
                  <a:cubicBezTo>
                    <a:pt x="86" y="187"/>
                    <a:pt x="93" y="190"/>
                    <a:pt x="126" y="190"/>
                  </a:cubicBezTo>
                  <a:moveTo>
                    <a:pt x="234" y="228"/>
                  </a:moveTo>
                  <a:cubicBezTo>
                    <a:pt x="156" y="228"/>
                    <a:pt x="156" y="228"/>
                    <a:pt x="156" y="228"/>
                  </a:cubicBezTo>
                  <a:cubicBezTo>
                    <a:pt x="166" y="200"/>
                    <a:pt x="166" y="200"/>
                    <a:pt x="166" y="200"/>
                  </a:cubicBezTo>
                  <a:cubicBezTo>
                    <a:pt x="163" y="200"/>
                    <a:pt x="163" y="200"/>
                    <a:pt x="163" y="200"/>
                  </a:cubicBezTo>
                  <a:cubicBezTo>
                    <a:pt x="146" y="224"/>
                    <a:pt x="119" y="230"/>
                    <a:pt x="85" y="230"/>
                  </a:cubicBezTo>
                  <a:cubicBezTo>
                    <a:pt x="27" y="230"/>
                    <a:pt x="0" y="213"/>
                    <a:pt x="13" y="171"/>
                  </a:cubicBezTo>
                  <a:cubicBezTo>
                    <a:pt x="25" y="135"/>
                    <a:pt x="25" y="135"/>
                    <a:pt x="25" y="135"/>
                  </a:cubicBezTo>
                  <a:cubicBezTo>
                    <a:pt x="40" y="86"/>
                    <a:pt x="72" y="67"/>
                    <a:pt x="137" y="67"/>
                  </a:cubicBezTo>
                  <a:cubicBezTo>
                    <a:pt x="166" y="67"/>
                    <a:pt x="190" y="71"/>
                    <a:pt x="196" y="91"/>
                  </a:cubicBezTo>
                  <a:cubicBezTo>
                    <a:pt x="199" y="91"/>
                    <a:pt x="199" y="91"/>
                    <a:pt x="199" y="91"/>
                  </a:cubicBezTo>
                  <a:cubicBezTo>
                    <a:pt x="228" y="0"/>
                    <a:pt x="228" y="0"/>
                    <a:pt x="228" y="0"/>
                  </a:cubicBezTo>
                  <a:cubicBezTo>
                    <a:pt x="307" y="0"/>
                    <a:pt x="307" y="0"/>
                    <a:pt x="307" y="0"/>
                  </a:cubicBezTo>
                  <a:lnTo>
                    <a:pt x="234" y="2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4" name="Freeform 18">
              <a:extLst>
                <a:ext uri="{FF2B5EF4-FFF2-40B4-BE49-F238E27FC236}">
                  <a16:creationId xmlns:a16="http://schemas.microsoft.com/office/drawing/2014/main" id="{839E1684-CBB8-9E4A-BADB-A349244DBAF3}"/>
                </a:ext>
              </a:extLst>
            </p:cNvPr>
            <p:cNvSpPr>
              <a:spLocks/>
            </p:cNvSpPr>
            <p:nvPr userDrawn="1"/>
          </p:nvSpPr>
          <p:spPr bwMode="auto">
            <a:xfrm>
              <a:off x="3941763" y="1862138"/>
              <a:ext cx="296863" cy="176213"/>
            </a:xfrm>
            <a:custGeom>
              <a:avLst/>
              <a:gdLst>
                <a:gd name="T0" fmla="*/ 129 w 276"/>
                <a:gd name="T1" fmla="*/ 2 h 161"/>
                <a:gd name="T2" fmla="*/ 120 w 276"/>
                <a:gd name="T3" fmla="*/ 31 h 161"/>
                <a:gd name="T4" fmla="*/ 123 w 276"/>
                <a:gd name="T5" fmla="*/ 31 h 161"/>
                <a:gd name="T6" fmla="*/ 204 w 276"/>
                <a:gd name="T7" fmla="*/ 0 h 161"/>
                <a:gd name="T8" fmla="*/ 265 w 276"/>
                <a:gd name="T9" fmla="*/ 51 h 161"/>
                <a:gd name="T10" fmla="*/ 230 w 276"/>
                <a:gd name="T11" fmla="*/ 161 h 161"/>
                <a:gd name="T12" fmla="*/ 152 w 276"/>
                <a:gd name="T13" fmla="*/ 161 h 161"/>
                <a:gd name="T14" fmla="*/ 183 w 276"/>
                <a:gd name="T15" fmla="*/ 63 h 161"/>
                <a:gd name="T16" fmla="*/ 158 w 276"/>
                <a:gd name="T17" fmla="*/ 40 h 161"/>
                <a:gd name="T18" fmla="*/ 106 w 276"/>
                <a:gd name="T19" fmla="*/ 73 h 161"/>
                <a:gd name="T20" fmla="*/ 78 w 276"/>
                <a:gd name="T21" fmla="*/ 161 h 161"/>
                <a:gd name="T22" fmla="*/ 0 w 276"/>
                <a:gd name="T23" fmla="*/ 161 h 161"/>
                <a:gd name="T24" fmla="*/ 51 w 276"/>
                <a:gd name="T25" fmla="*/ 2 h 161"/>
                <a:gd name="T26" fmla="*/ 129 w 276"/>
                <a:gd name="T27" fmla="*/ 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6" h="161">
                  <a:moveTo>
                    <a:pt x="129" y="2"/>
                  </a:moveTo>
                  <a:cubicBezTo>
                    <a:pt x="120" y="31"/>
                    <a:pt x="120" y="31"/>
                    <a:pt x="120" y="31"/>
                  </a:cubicBezTo>
                  <a:cubicBezTo>
                    <a:pt x="123" y="31"/>
                    <a:pt x="123" y="31"/>
                    <a:pt x="123" y="31"/>
                  </a:cubicBezTo>
                  <a:cubicBezTo>
                    <a:pt x="142" y="6"/>
                    <a:pt x="168" y="0"/>
                    <a:pt x="204" y="0"/>
                  </a:cubicBezTo>
                  <a:cubicBezTo>
                    <a:pt x="257" y="0"/>
                    <a:pt x="276" y="17"/>
                    <a:pt x="265" y="51"/>
                  </a:cubicBezTo>
                  <a:cubicBezTo>
                    <a:pt x="230" y="161"/>
                    <a:pt x="230" y="161"/>
                    <a:pt x="230" y="161"/>
                  </a:cubicBezTo>
                  <a:cubicBezTo>
                    <a:pt x="152" y="161"/>
                    <a:pt x="152" y="161"/>
                    <a:pt x="152" y="161"/>
                  </a:cubicBezTo>
                  <a:cubicBezTo>
                    <a:pt x="183" y="63"/>
                    <a:pt x="183" y="63"/>
                    <a:pt x="183" y="63"/>
                  </a:cubicBezTo>
                  <a:cubicBezTo>
                    <a:pt x="187" y="48"/>
                    <a:pt x="183" y="40"/>
                    <a:pt x="158" y="40"/>
                  </a:cubicBezTo>
                  <a:cubicBezTo>
                    <a:pt x="123" y="40"/>
                    <a:pt x="113" y="54"/>
                    <a:pt x="106" y="73"/>
                  </a:cubicBezTo>
                  <a:cubicBezTo>
                    <a:pt x="78" y="161"/>
                    <a:pt x="78" y="161"/>
                    <a:pt x="78" y="161"/>
                  </a:cubicBezTo>
                  <a:cubicBezTo>
                    <a:pt x="0" y="161"/>
                    <a:pt x="0" y="161"/>
                    <a:pt x="0" y="161"/>
                  </a:cubicBezTo>
                  <a:cubicBezTo>
                    <a:pt x="51" y="2"/>
                    <a:pt x="51" y="2"/>
                    <a:pt x="51" y="2"/>
                  </a:cubicBezTo>
                  <a:lnTo>
                    <a:pt x="129"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5" name="Freeform 19">
              <a:extLst>
                <a:ext uri="{FF2B5EF4-FFF2-40B4-BE49-F238E27FC236}">
                  <a16:creationId xmlns:a16="http://schemas.microsoft.com/office/drawing/2014/main" id="{9BBC4B27-87EE-A24A-B762-7796D9238B1E}"/>
                </a:ext>
              </a:extLst>
            </p:cNvPr>
            <p:cNvSpPr>
              <a:spLocks noEditPoints="1"/>
            </p:cNvSpPr>
            <p:nvPr userDrawn="1"/>
          </p:nvSpPr>
          <p:spPr bwMode="auto">
            <a:xfrm>
              <a:off x="4222750" y="1862138"/>
              <a:ext cx="304800" cy="179388"/>
            </a:xfrm>
            <a:custGeom>
              <a:avLst/>
              <a:gdLst>
                <a:gd name="T0" fmla="*/ 99 w 281"/>
                <a:gd name="T1" fmla="*/ 82 h 163"/>
                <a:gd name="T2" fmla="*/ 128 w 281"/>
                <a:gd name="T3" fmla="*/ 123 h 163"/>
                <a:gd name="T4" fmla="*/ 181 w 281"/>
                <a:gd name="T5" fmla="*/ 82 h 163"/>
                <a:gd name="T6" fmla="*/ 154 w 281"/>
                <a:gd name="T7" fmla="*/ 40 h 163"/>
                <a:gd name="T8" fmla="*/ 99 w 281"/>
                <a:gd name="T9" fmla="*/ 82 h 163"/>
                <a:gd name="T10" fmla="*/ 260 w 281"/>
                <a:gd name="T11" fmla="*/ 82 h 163"/>
                <a:gd name="T12" fmla="*/ 114 w 281"/>
                <a:gd name="T13" fmla="*/ 163 h 163"/>
                <a:gd name="T14" fmla="*/ 21 w 281"/>
                <a:gd name="T15" fmla="*/ 82 h 163"/>
                <a:gd name="T16" fmla="*/ 166 w 281"/>
                <a:gd name="T17" fmla="*/ 0 h 163"/>
                <a:gd name="T18" fmla="*/ 260 w 281"/>
                <a:gd name="T19" fmla="*/ 82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1" h="163">
                  <a:moveTo>
                    <a:pt x="99" y="82"/>
                  </a:moveTo>
                  <a:cubicBezTo>
                    <a:pt x="88" y="116"/>
                    <a:pt x="90" y="123"/>
                    <a:pt x="128" y="123"/>
                  </a:cubicBezTo>
                  <a:cubicBezTo>
                    <a:pt x="164" y="123"/>
                    <a:pt x="170" y="116"/>
                    <a:pt x="181" y="82"/>
                  </a:cubicBezTo>
                  <a:cubicBezTo>
                    <a:pt x="192" y="47"/>
                    <a:pt x="191" y="40"/>
                    <a:pt x="154" y="40"/>
                  </a:cubicBezTo>
                  <a:cubicBezTo>
                    <a:pt x="117" y="40"/>
                    <a:pt x="110" y="47"/>
                    <a:pt x="99" y="82"/>
                  </a:cubicBezTo>
                  <a:moveTo>
                    <a:pt x="260" y="82"/>
                  </a:moveTo>
                  <a:cubicBezTo>
                    <a:pt x="239" y="147"/>
                    <a:pt x="213" y="163"/>
                    <a:pt x="114" y="163"/>
                  </a:cubicBezTo>
                  <a:cubicBezTo>
                    <a:pt x="16" y="163"/>
                    <a:pt x="0" y="145"/>
                    <a:pt x="21" y="82"/>
                  </a:cubicBezTo>
                  <a:cubicBezTo>
                    <a:pt x="41" y="16"/>
                    <a:pt x="66" y="0"/>
                    <a:pt x="166" y="0"/>
                  </a:cubicBezTo>
                  <a:cubicBezTo>
                    <a:pt x="266" y="0"/>
                    <a:pt x="281" y="14"/>
                    <a:pt x="260" y="8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6" name="Freeform 20">
              <a:extLst>
                <a:ext uri="{FF2B5EF4-FFF2-40B4-BE49-F238E27FC236}">
                  <a16:creationId xmlns:a16="http://schemas.microsoft.com/office/drawing/2014/main" id="{BF5FAC86-D367-FB46-B14B-01D67DDAC503}"/>
                </a:ext>
              </a:extLst>
            </p:cNvPr>
            <p:cNvSpPr>
              <a:spLocks noEditPoints="1"/>
            </p:cNvSpPr>
            <p:nvPr userDrawn="1"/>
          </p:nvSpPr>
          <p:spPr bwMode="auto">
            <a:xfrm>
              <a:off x="4522788" y="1817688"/>
              <a:ext cx="60325" cy="60325"/>
            </a:xfrm>
            <a:custGeom>
              <a:avLst/>
              <a:gdLst>
                <a:gd name="T0" fmla="*/ 23 w 56"/>
                <a:gd name="T1" fmla="*/ 26 h 55"/>
                <a:gd name="T2" fmla="*/ 26 w 56"/>
                <a:gd name="T3" fmla="*/ 26 h 55"/>
                <a:gd name="T4" fmla="*/ 34 w 56"/>
                <a:gd name="T5" fmla="*/ 21 h 55"/>
                <a:gd name="T6" fmla="*/ 26 w 56"/>
                <a:gd name="T7" fmla="*/ 16 h 55"/>
                <a:gd name="T8" fmla="*/ 23 w 56"/>
                <a:gd name="T9" fmla="*/ 16 h 55"/>
                <a:gd name="T10" fmla="*/ 23 w 56"/>
                <a:gd name="T11" fmla="*/ 26 h 55"/>
                <a:gd name="T12" fmla="*/ 23 w 56"/>
                <a:gd name="T13" fmla="*/ 44 h 55"/>
                <a:gd name="T14" fmla="*/ 18 w 56"/>
                <a:gd name="T15" fmla="*/ 44 h 55"/>
                <a:gd name="T16" fmla="*/ 18 w 56"/>
                <a:gd name="T17" fmla="*/ 13 h 55"/>
                <a:gd name="T18" fmla="*/ 27 w 56"/>
                <a:gd name="T19" fmla="*/ 12 h 55"/>
                <a:gd name="T20" fmla="*/ 36 w 56"/>
                <a:gd name="T21" fmla="*/ 14 h 55"/>
                <a:gd name="T22" fmla="*/ 39 w 56"/>
                <a:gd name="T23" fmla="*/ 21 h 55"/>
                <a:gd name="T24" fmla="*/ 33 w 56"/>
                <a:gd name="T25" fmla="*/ 28 h 55"/>
                <a:gd name="T26" fmla="*/ 33 w 56"/>
                <a:gd name="T27" fmla="*/ 28 h 55"/>
                <a:gd name="T28" fmla="*/ 38 w 56"/>
                <a:gd name="T29" fmla="*/ 36 h 55"/>
                <a:gd name="T30" fmla="*/ 40 w 56"/>
                <a:gd name="T31" fmla="*/ 44 h 55"/>
                <a:gd name="T32" fmla="*/ 35 w 56"/>
                <a:gd name="T33" fmla="*/ 44 h 55"/>
                <a:gd name="T34" fmla="*/ 33 w 56"/>
                <a:gd name="T35" fmla="*/ 36 h 55"/>
                <a:gd name="T36" fmla="*/ 26 w 56"/>
                <a:gd name="T37" fmla="*/ 30 h 55"/>
                <a:gd name="T38" fmla="*/ 23 w 56"/>
                <a:gd name="T39" fmla="*/ 30 h 55"/>
                <a:gd name="T40" fmla="*/ 23 w 56"/>
                <a:gd name="T41" fmla="*/ 44 h 55"/>
                <a:gd name="T42" fmla="*/ 28 w 56"/>
                <a:gd name="T43" fmla="*/ 4 h 55"/>
                <a:gd name="T44" fmla="*/ 6 w 56"/>
                <a:gd name="T45" fmla="*/ 27 h 55"/>
                <a:gd name="T46" fmla="*/ 28 w 56"/>
                <a:gd name="T47" fmla="*/ 51 h 55"/>
                <a:gd name="T48" fmla="*/ 51 w 56"/>
                <a:gd name="T49" fmla="*/ 28 h 55"/>
                <a:gd name="T50" fmla="*/ 28 w 56"/>
                <a:gd name="T51" fmla="*/ 4 h 55"/>
                <a:gd name="T52" fmla="*/ 28 w 56"/>
                <a:gd name="T53" fmla="*/ 0 h 55"/>
                <a:gd name="T54" fmla="*/ 56 w 56"/>
                <a:gd name="T55" fmla="*/ 27 h 55"/>
                <a:gd name="T56" fmla="*/ 28 w 56"/>
                <a:gd name="T57" fmla="*/ 55 h 55"/>
                <a:gd name="T58" fmla="*/ 0 w 56"/>
                <a:gd name="T59" fmla="*/ 27 h 55"/>
                <a:gd name="T60" fmla="*/ 28 w 56"/>
                <a:gd name="T61"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6" h="55">
                  <a:moveTo>
                    <a:pt x="23" y="26"/>
                  </a:moveTo>
                  <a:cubicBezTo>
                    <a:pt x="26" y="26"/>
                    <a:pt x="26" y="26"/>
                    <a:pt x="26" y="26"/>
                  </a:cubicBezTo>
                  <a:cubicBezTo>
                    <a:pt x="31" y="26"/>
                    <a:pt x="34" y="25"/>
                    <a:pt x="34" y="21"/>
                  </a:cubicBezTo>
                  <a:cubicBezTo>
                    <a:pt x="34" y="18"/>
                    <a:pt x="32" y="16"/>
                    <a:pt x="26" y="16"/>
                  </a:cubicBezTo>
                  <a:cubicBezTo>
                    <a:pt x="25" y="16"/>
                    <a:pt x="24" y="16"/>
                    <a:pt x="23" y="16"/>
                  </a:cubicBezTo>
                  <a:lnTo>
                    <a:pt x="23" y="26"/>
                  </a:lnTo>
                  <a:close/>
                  <a:moveTo>
                    <a:pt x="23" y="44"/>
                  </a:moveTo>
                  <a:cubicBezTo>
                    <a:pt x="18" y="44"/>
                    <a:pt x="18" y="44"/>
                    <a:pt x="18" y="44"/>
                  </a:cubicBezTo>
                  <a:cubicBezTo>
                    <a:pt x="18" y="13"/>
                    <a:pt x="18" y="13"/>
                    <a:pt x="18" y="13"/>
                  </a:cubicBezTo>
                  <a:cubicBezTo>
                    <a:pt x="20" y="12"/>
                    <a:pt x="23" y="12"/>
                    <a:pt x="27" y="12"/>
                  </a:cubicBezTo>
                  <a:cubicBezTo>
                    <a:pt x="31" y="12"/>
                    <a:pt x="35" y="13"/>
                    <a:pt x="36" y="14"/>
                  </a:cubicBezTo>
                  <a:cubicBezTo>
                    <a:pt x="38" y="16"/>
                    <a:pt x="39" y="18"/>
                    <a:pt x="39" y="21"/>
                  </a:cubicBezTo>
                  <a:cubicBezTo>
                    <a:pt x="39" y="25"/>
                    <a:pt x="37" y="27"/>
                    <a:pt x="33" y="28"/>
                  </a:cubicBezTo>
                  <a:cubicBezTo>
                    <a:pt x="33" y="28"/>
                    <a:pt x="33" y="28"/>
                    <a:pt x="33" y="28"/>
                  </a:cubicBezTo>
                  <a:cubicBezTo>
                    <a:pt x="36" y="29"/>
                    <a:pt x="38" y="31"/>
                    <a:pt x="38" y="36"/>
                  </a:cubicBezTo>
                  <a:cubicBezTo>
                    <a:pt x="39" y="41"/>
                    <a:pt x="40" y="43"/>
                    <a:pt x="40" y="44"/>
                  </a:cubicBezTo>
                  <a:cubicBezTo>
                    <a:pt x="35" y="44"/>
                    <a:pt x="35" y="44"/>
                    <a:pt x="35" y="44"/>
                  </a:cubicBezTo>
                  <a:cubicBezTo>
                    <a:pt x="34" y="43"/>
                    <a:pt x="34" y="40"/>
                    <a:pt x="33" y="36"/>
                  </a:cubicBezTo>
                  <a:cubicBezTo>
                    <a:pt x="32" y="32"/>
                    <a:pt x="30" y="30"/>
                    <a:pt x="26" y="30"/>
                  </a:cubicBezTo>
                  <a:cubicBezTo>
                    <a:pt x="23" y="30"/>
                    <a:pt x="23" y="30"/>
                    <a:pt x="23" y="30"/>
                  </a:cubicBezTo>
                  <a:lnTo>
                    <a:pt x="23" y="44"/>
                  </a:lnTo>
                  <a:close/>
                  <a:moveTo>
                    <a:pt x="28" y="4"/>
                  </a:moveTo>
                  <a:cubicBezTo>
                    <a:pt x="16" y="4"/>
                    <a:pt x="6" y="14"/>
                    <a:pt x="6" y="27"/>
                  </a:cubicBezTo>
                  <a:cubicBezTo>
                    <a:pt x="6" y="41"/>
                    <a:pt x="16" y="51"/>
                    <a:pt x="28" y="51"/>
                  </a:cubicBezTo>
                  <a:cubicBezTo>
                    <a:pt x="41" y="51"/>
                    <a:pt x="51" y="41"/>
                    <a:pt x="51" y="28"/>
                  </a:cubicBezTo>
                  <a:cubicBezTo>
                    <a:pt x="51" y="14"/>
                    <a:pt x="41" y="4"/>
                    <a:pt x="28" y="4"/>
                  </a:cubicBezTo>
                  <a:close/>
                  <a:moveTo>
                    <a:pt x="28" y="0"/>
                  </a:moveTo>
                  <a:cubicBezTo>
                    <a:pt x="44" y="0"/>
                    <a:pt x="56" y="12"/>
                    <a:pt x="56" y="27"/>
                  </a:cubicBezTo>
                  <a:cubicBezTo>
                    <a:pt x="56" y="43"/>
                    <a:pt x="44" y="55"/>
                    <a:pt x="28" y="55"/>
                  </a:cubicBezTo>
                  <a:cubicBezTo>
                    <a:pt x="13" y="55"/>
                    <a:pt x="0" y="43"/>
                    <a:pt x="0" y="27"/>
                  </a:cubicBezTo>
                  <a:cubicBezTo>
                    <a:pt x="0" y="12"/>
                    <a:pt x="13" y="0"/>
                    <a:pt x="2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grpSp>
    </p:spTree>
    <p:extLst>
      <p:ext uri="{BB962C8B-B14F-4D97-AF65-F5344CB8AC3E}">
        <p14:creationId xmlns:p14="http://schemas.microsoft.com/office/powerpoint/2010/main" val="9776606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Section Header">
    <p:spTree>
      <p:nvGrpSpPr>
        <p:cNvPr id="1" name=""/>
        <p:cNvGrpSpPr/>
        <p:nvPr/>
      </p:nvGrpSpPr>
      <p:grpSpPr>
        <a:xfrm>
          <a:off x="0" y="0"/>
          <a:ext cx="0" cy="0"/>
          <a:chOff x="0" y="0"/>
          <a:chExt cx="0" cy="0"/>
        </a:xfrm>
      </p:grpSpPr>
      <p:pic>
        <p:nvPicPr>
          <p:cNvPr id="11" name="Picture 2" descr="C:\$$$JUNK\NWFS_51.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3685088" y="1271973"/>
            <a:ext cx="8516693" cy="3682754"/>
          </a:xfrm>
          <a:prstGeom prst="rect">
            <a:avLst/>
          </a:prstGeom>
          <a:solidFill>
            <a:schemeClr val="accent3"/>
          </a:solidFill>
        </p:spPr>
      </p:pic>
      <p:sp>
        <p:nvSpPr>
          <p:cNvPr id="7" name="Rectangle 6"/>
          <p:cNvSpPr/>
          <p:nvPr userDrawn="1"/>
        </p:nvSpPr>
        <p:spPr>
          <a:xfrm>
            <a:off x="3719736" y="1266474"/>
            <a:ext cx="8472264" cy="3667116"/>
          </a:xfrm>
          <a:prstGeom prst="rect">
            <a:avLst/>
          </a:prstGeom>
          <a:solidFill>
            <a:srgbClr val="00000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8"/>
          <p:cNvSpPr>
            <a:spLocks noChangeArrowheads="1"/>
          </p:cNvSpPr>
          <p:nvPr userDrawn="1"/>
        </p:nvSpPr>
        <p:spPr bwMode="auto">
          <a:xfrm>
            <a:off x="1" y="1266473"/>
            <a:ext cx="3685091" cy="3667117"/>
          </a:xfrm>
          <a:prstGeom prst="rect">
            <a:avLst/>
          </a:prstGeom>
          <a:solidFill>
            <a:srgbClr val="565A5C"/>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6" name="Freeform 10"/>
          <p:cNvSpPr>
            <a:spLocks noEditPoints="1"/>
          </p:cNvSpPr>
          <p:nvPr userDrawn="1"/>
        </p:nvSpPr>
        <p:spPr bwMode="auto">
          <a:xfrm>
            <a:off x="3171555" y="1130964"/>
            <a:ext cx="1027070" cy="3846341"/>
          </a:xfrm>
          <a:custGeom>
            <a:avLst/>
            <a:gdLst>
              <a:gd name="T0" fmla="*/ 391 w 876"/>
              <a:gd name="T1" fmla="*/ 0 h 3282"/>
              <a:gd name="T2" fmla="*/ 440 w 876"/>
              <a:gd name="T3" fmla="*/ 1641 h 3282"/>
              <a:gd name="T4" fmla="*/ 876 w 876"/>
              <a:gd name="T5" fmla="*/ 0 h 3282"/>
              <a:gd name="T6" fmla="*/ 391 w 876"/>
              <a:gd name="T7" fmla="*/ 0 h 3282"/>
              <a:gd name="T8" fmla="*/ 485 w 876"/>
              <a:gd name="T9" fmla="*/ 3282 h 3282"/>
              <a:gd name="T10" fmla="*/ 436 w 876"/>
              <a:gd name="T11" fmla="*/ 1641 h 3282"/>
              <a:gd name="T12" fmla="*/ 0 w 876"/>
              <a:gd name="T13" fmla="*/ 3282 h 3282"/>
              <a:gd name="T14" fmla="*/ 485 w 876"/>
              <a:gd name="T15" fmla="*/ 3282 h 32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6" h="3282">
                <a:moveTo>
                  <a:pt x="391" y="0"/>
                </a:moveTo>
                <a:lnTo>
                  <a:pt x="440" y="1641"/>
                </a:lnTo>
                <a:lnTo>
                  <a:pt x="876" y="0"/>
                </a:lnTo>
                <a:lnTo>
                  <a:pt x="391" y="0"/>
                </a:lnTo>
                <a:close/>
                <a:moveTo>
                  <a:pt x="485" y="3282"/>
                </a:moveTo>
                <a:lnTo>
                  <a:pt x="436" y="1641"/>
                </a:lnTo>
                <a:lnTo>
                  <a:pt x="0" y="3282"/>
                </a:lnTo>
                <a:lnTo>
                  <a:pt x="485" y="32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 name="Title 1"/>
          <p:cNvSpPr>
            <a:spLocks noGrp="1"/>
          </p:cNvSpPr>
          <p:nvPr userDrawn="1">
            <p:ph type="title"/>
          </p:nvPr>
        </p:nvSpPr>
        <p:spPr>
          <a:xfrm>
            <a:off x="4198624" y="1276600"/>
            <a:ext cx="7748734" cy="3700705"/>
          </a:xfrm>
          <a:prstGeom prst="rect">
            <a:avLst/>
          </a:prstGeom>
        </p:spPr>
        <p:txBody>
          <a:bodyPr anchor="ctr" anchorCtr="0">
            <a:normAutofit/>
          </a:bodyPr>
          <a:lstStyle>
            <a:lvl1pPr algn="l">
              <a:defRPr sz="4000">
                <a:solidFill>
                  <a:schemeClr val="bg1"/>
                </a:solidFill>
              </a:defRPr>
            </a:lvl1pPr>
          </a:lstStyle>
          <a:p>
            <a:r>
              <a:rPr lang="en-US"/>
              <a:t>Click to edit Master title style</a:t>
            </a:r>
          </a:p>
        </p:txBody>
      </p:sp>
      <p:pic>
        <p:nvPicPr>
          <p:cNvPr id="10" name="Picture 9">
            <a:extLst>
              <a:ext uri="{FF2B5EF4-FFF2-40B4-BE49-F238E27FC236}">
                <a16:creationId xmlns:a16="http://schemas.microsoft.com/office/drawing/2014/main" id="{97F280F1-BEC6-A747-ACBD-A84C6B94817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3392" y="6309320"/>
            <a:ext cx="1943375" cy="222486"/>
          </a:xfrm>
          <a:prstGeom prst="rect">
            <a:avLst/>
          </a:prstGeom>
        </p:spPr>
      </p:pic>
    </p:spTree>
    <p:extLst>
      <p:ext uri="{BB962C8B-B14F-4D97-AF65-F5344CB8AC3E}">
        <p14:creationId xmlns:p14="http://schemas.microsoft.com/office/powerpoint/2010/main" val="35514957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Section 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D4A63E-D173-894E-9841-A33AAB4D8633}"/>
              </a:ext>
            </a:extLst>
          </p:cNvPr>
          <p:cNvSpPr/>
          <p:nvPr userDrawn="1"/>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Date Placeholder 2">
            <a:extLst>
              <a:ext uri="{FF2B5EF4-FFF2-40B4-BE49-F238E27FC236}">
                <a16:creationId xmlns:a16="http://schemas.microsoft.com/office/drawing/2014/main" id="{04B0D7AD-19D4-654F-9D45-5393FC1B41D1}"/>
              </a:ext>
            </a:extLst>
          </p:cNvPr>
          <p:cNvSpPr txBox="1">
            <a:spLocks/>
          </p:cNvSpPr>
          <p:nvPr userDrawn="1"/>
        </p:nvSpPr>
        <p:spPr>
          <a:xfrm>
            <a:off x="11444816" y="6237312"/>
            <a:ext cx="573617" cy="207963"/>
          </a:xfrm>
          <a:prstGeom prst="rect">
            <a:avLst/>
          </a:prstGeom>
        </p:spPr>
        <p:txBody>
          <a:bodyPr/>
          <a:lstStyle>
            <a:defPPr>
              <a:defRPr lang="en-US"/>
            </a:defPPr>
            <a:lvl1pPr marL="0" algn="l" defTabSz="914400" rtl="0" eaLnBrk="1" latinLnBrk="0" hangingPunct="1">
              <a:defRPr sz="1000" kern="1200">
                <a:solidFill>
                  <a:srgbClr val="565A5C"/>
                </a:solidFill>
                <a:latin typeface="Arial Narrow"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03DD02DE-0619-4707-8092-99D1B7D3892D}" type="slidenum">
              <a:rPr lang="en-AU" sz="1600" smtClean="0">
                <a:solidFill>
                  <a:schemeClr val="bg1"/>
                </a:solidFill>
                <a:latin typeface="Arial" pitchFamily="34" charset="0"/>
              </a:rPr>
              <a:pPr fontAlgn="auto">
                <a:spcBef>
                  <a:spcPts val="0"/>
                </a:spcBef>
                <a:spcAft>
                  <a:spcPts val="0"/>
                </a:spcAft>
                <a:defRPr/>
              </a:pPr>
              <a:t>‹#›</a:t>
            </a:fld>
            <a:endParaRPr lang="en-AU" sz="1600" dirty="0">
              <a:solidFill>
                <a:schemeClr val="bg1"/>
              </a:solidFill>
            </a:endParaRPr>
          </a:p>
        </p:txBody>
      </p:sp>
      <p:pic>
        <p:nvPicPr>
          <p:cNvPr id="14" name="Picture 13">
            <a:extLst>
              <a:ext uri="{FF2B5EF4-FFF2-40B4-BE49-F238E27FC236}">
                <a16:creationId xmlns:a16="http://schemas.microsoft.com/office/drawing/2014/main" id="{54F17DBD-114B-E143-8460-E93F2E87B89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3433" y="637344"/>
            <a:ext cx="3456383" cy="559408"/>
          </a:xfrm>
          <a:prstGeom prst="rect">
            <a:avLst/>
          </a:prstGeom>
        </p:spPr>
      </p:pic>
      <p:pic>
        <p:nvPicPr>
          <p:cNvPr id="17" name="Picture 16">
            <a:extLst>
              <a:ext uri="{FF2B5EF4-FFF2-40B4-BE49-F238E27FC236}">
                <a16:creationId xmlns:a16="http://schemas.microsoft.com/office/drawing/2014/main" id="{D3A50521-4262-2E40-BD99-1806395B0B95}"/>
              </a:ext>
            </a:extLst>
          </p:cNvPr>
          <p:cNvPicPr>
            <a:picLocks noChangeAspect="1"/>
          </p:cNvPicPr>
          <p:nvPr userDrawn="1"/>
        </p:nvPicPr>
        <p:blipFill>
          <a:blip r:embed="rId3"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559931" y="2241145"/>
            <a:ext cx="3599559" cy="2375709"/>
          </a:xfrm>
          <a:prstGeom prst="rect">
            <a:avLst/>
          </a:prstGeom>
        </p:spPr>
      </p:pic>
      <p:sp>
        <p:nvSpPr>
          <p:cNvPr id="10" name="Freeform 7">
            <a:extLst>
              <a:ext uri="{FF2B5EF4-FFF2-40B4-BE49-F238E27FC236}">
                <a16:creationId xmlns:a16="http://schemas.microsoft.com/office/drawing/2014/main" id="{1877AABA-2162-FD4B-9972-908942BBC17F}"/>
              </a:ext>
            </a:extLst>
          </p:cNvPr>
          <p:cNvSpPr>
            <a:spLocks/>
          </p:cNvSpPr>
          <p:nvPr userDrawn="1"/>
        </p:nvSpPr>
        <p:spPr bwMode="auto">
          <a:xfrm>
            <a:off x="11231562" y="1735137"/>
            <a:ext cx="960438" cy="3675063"/>
          </a:xfrm>
          <a:custGeom>
            <a:avLst/>
            <a:gdLst>
              <a:gd name="T0" fmla="*/ 0 w 605"/>
              <a:gd name="T1" fmla="*/ 2315 h 2315"/>
              <a:gd name="T2" fmla="*/ 605 w 605"/>
              <a:gd name="T3" fmla="*/ 2315 h 2315"/>
              <a:gd name="T4" fmla="*/ 605 w 605"/>
              <a:gd name="T5" fmla="*/ 0 h 2315"/>
              <a:gd name="T6" fmla="*/ 0 w 605"/>
              <a:gd name="T7" fmla="*/ 2315 h 2315"/>
            </a:gdLst>
            <a:ahLst/>
            <a:cxnLst>
              <a:cxn ang="0">
                <a:pos x="T0" y="T1"/>
              </a:cxn>
              <a:cxn ang="0">
                <a:pos x="T2" y="T3"/>
              </a:cxn>
              <a:cxn ang="0">
                <a:pos x="T4" y="T5"/>
              </a:cxn>
              <a:cxn ang="0">
                <a:pos x="T6" y="T7"/>
              </a:cxn>
            </a:cxnLst>
            <a:rect l="0" t="0" r="r" b="b"/>
            <a:pathLst>
              <a:path w="605" h="2315">
                <a:moveTo>
                  <a:pt x="0" y="2315"/>
                </a:moveTo>
                <a:lnTo>
                  <a:pt x="605" y="2315"/>
                </a:lnTo>
                <a:lnTo>
                  <a:pt x="605" y="0"/>
                </a:lnTo>
                <a:lnTo>
                  <a:pt x="0" y="2315"/>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lvl="0"/>
            <a:endParaRPr lang="en-AU" dirty="0"/>
          </a:p>
        </p:txBody>
      </p:sp>
      <p:sp>
        <p:nvSpPr>
          <p:cNvPr id="18" name="Freeform 17">
            <a:extLst>
              <a:ext uri="{FF2B5EF4-FFF2-40B4-BE49-F238E27FC236}">
                <a16:creationId xmlns:a16="http://schemas.microsoft.com/office/drawing/2014/main" id="{08C8DEB2-F354-D947-8EB2-42139D3E1F60}"/>
              </a:ext>
            </a:extLst>
          </p:cNvPr>
          <p:cNvSpPr/>
          <p:nvPr userDrawn="1"/>
        </p:nvSpPr>
        <p:spPr>
          <a:xfrm>
            <a:off x="1099457" y="1698171"/>
            <a:ext cx="11103429" cy="3712029"/>
          </a:xfrm>
          <a:custGeom>
            <a:avLst/>
            <a:gdLst>
              <a:gd name="connsiteX0" fmla="*/ 11103429 w 11103429"/>
              <a:gd name="connsiteY0" fmla="*/ 0 h 3712029"/>
              <a:gd name="connsiteX1" fmla="*/ 6357257 w 11103429"/>
              <a:gd name="connsiteY1" fmla="*/ 0 h 3712029"/>
              <a:gd name="connsiteX2" fmla="*/ 5421086 w 11103429"/>
              <a:gd name="connsiteY2" fmla="*/ 3712029 h 3712029"/>
              <a:gd name="connsiteX3" fmla="*/ 0 w 11103429"/>
              <a:gd name="connsiteY3" fmla="*/ 3712029 h 3712029"/>
              <a:gd name="connsiteX4" fmla="*/ 0 w 11103429"/>
              <a:gd name="connsiteY4" fmla="*/ 21772 h 3712029"/>
              <a:gd name="connsiteX5" fmla="*/ 5878286 w 11103429"/>
              <a:gd name="connsiteY5" fmla="*/ 21772 h 3712029"/>
              <a:gd name="connsiteX6" fmla="*/ 5998029 w 11103429"/>
              <a:gd name="connsiteY6" fmla="*/ 3712029 h 3712029"/>
              <a:gd name="connsiteX7" fmla="*/ 11092543 w 11103429"/>
              <a:gd name="connsiteY7" fmla="*/ 3712029 h 371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03429" h="3712029">
                <a:moveTo>
                  <a:pt x="11103429" y="0"/>
                </a:moveTo>
                <a:lnTo>
                  <a:pt x="6357257" y="0"/>
                </a:lnTo>
                <a:lnTo>
                  <a:pt x="5421086" y="3712029"/>
                </a:lnTo>
                <a:lnTo>
                  <a:pt x="0" y="3712029"/>
                </a:lnTo>
                <a:lnTo>
                  <a:pt x="0" y="21772"/>
                </a:lnTo>
                <a:lnTo>
                  <a:pt x="5878286" y="21772"/>
                </a:lnTo>
                <a:lnTo>
                  <a:pt x="5998029" y="3712029"/>
                </a:lnTo>
                <a:lnTo>
                  <a:pt x="11092543" y="3712029"/>
                </a:lnTo>
              </a:path>
            </a:pathLst>
          </a:cu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
            <a:extLst>
              <a:ext uri="{FF2B5EF4-FFF2-40B4-BE49-F238E27FC236}">
                <a16:creationId xmlns:a16="http://schemas.microsoft.com/office/drawing/2014/main" id="{89D9D599-30CF-414C-B186-37D76A2F1E67}"/>
              </a:ext>
            </a:extLst>
          </p:cNvPr>
          <p:cNvSpPr>
            <a:spLocks noGrp="1"/>
          </p:cNvSpPr>
          <p:nvPr>
            <p:ph type="title" hasCustomPrompt="1"/>
          </p:nvPr>
        </p:nvSpPr>
        <p:spPr>
          <a:xfrm>
            <a:off x="695401" y="2941172"/>
            <a:ext cx="5760639" cy="1095039"/>
          </a:xfrm>
          <a:prstGeom prst="rect">
            <a:avLst/>
          </a:prstGeom>
          <a:solidFill>
            <a:schemeClr val="tx1">
              <a:lumMod val="50000"/>
            </a:schemeClr>
          </a:solidFill>
        </p:spPr>
        <p:txBody>
          <a:bodyPr anchor="ctr"/>
          <a:lstStyle>
            <a:lvl1pPr algn="l">
              <a:lnSpc>
                <a:spcPct val="100000"/>
              </a:lnSpc>
              <a:spcBef>
                <a:spcPts val="0"/>
              </a:spcBef>
              <a:spcAft>
                <a:spcPts val="0"/>
              </a:spcAft>
              <a:defRPr sz="6500" spc="-20" baseline="0">
                <a:solidFill>
                  <a:schemeClr val="bg1"/>
                </a:solidFill>
                <a:latin typeface="Arial" panose="020B0604020202020204" pitchFamily="34" charset="0"/>
                <a:cs typeface="Arial" panose="020B0604020202020204" pitchFamily="34" charset="0"/>
              </a:defRPr>
            </a:lvl1pPr>
          </a:lstStyle>
          <a:p>
            <a:r>
              <a:rPr lang="en-US"/>
              <a:t>QUESTIONS?</a:t>
            </a:r>
            <a:endParaRPr lang="en-AU"/>
          </a:p>
        </p:txBody>
      </p:sp>
      <p:pic>
        <p:nvPicPr>
          <p:cNvPr id="13" name="Picture 12">
            <a:extLst>
              <a:ext uri="{FF2B5EF4-FFF2-40B4-BE49-F238E27FC236}">
                <a16:creationId xmlns:a16="http://schemas.microsoft.com/office/drawing/2014/main" id="{B921A308-AB78-4DCF-90C0-5E9B28FB2E8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2659" y="5760826"/>
            <a:ext cx="2960018" cy="303988"/>
          </a:xfrm>
          <a:prstGeom prst="rect">
            <a:avLst/>
          </a:prstGeom>
        </p:spPr>
      </p:pic>
    </p:spTree>
    <p:extLst>
      <p:ext uri="{BB962C8B-B14F-4D97-AF65-F5344CB8AC3E}">
        <p14:creationId xmlns:p14="http://schemas.microsoft.com/office/powerpoint/2010/main" val="7407761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453A1DD-7DFB-2542-9A80-F95870F378CD}"/>
              </a:ext>
            </a:extLst>
          </p:cNvPr>
          <p:cNvSpPr/>
          <p:nvPr userDrawn="1"/>
        </p:nvSpPr>
        <p:spPr>
          <a:xfrm>
            <a:off x="0" y="0"/>
            <a:ext cx="7872558" cy="60212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dirty="0"/>
          </a:p>
        </p:txBody>
      </p:sp>
      <p:sp>
        <p:nvSpPr>
          <p:cNvPr id="10" name="Rectangle 2">
            <a:extLst>
              <a:ext uri="{FF2B5EF4-FFF2-40B4-BE49-F238E27FC236}">
                <a16:creationId xmlns:a16="http://schemas.microsoft.com/office/drawing/2014/main" id="{1BE1D1C4-E989-044A-BCFC-EB73388D8B2F}"/>
              </a:ext>
            </a:extLst>
          </p:cNvPr>
          <p:cNvSpPr/>
          <p:nvPr userDrawn="1"/>
        </p:nvSpPr>
        <p:spPr>
          <a:xfrm>
            <a:off x="6096000" y="0"/>
            <a:ext cx="6096000" cy="6021288"/>
          </a:xfrm>
          <a:custGeom>
            <a:avLst/>
            <a:gdLst>
              <a:gd name="connsiteX0" fmla="*/ 0 w 6096000"/>
              <a:gd name="connsiteY0" fmla="*/ 0 h 6021288"/>
              <a:gd name="connsiteX1" fmla="*/ 6096000 w 6096000"/>
              <a:gd name="connsiteY1" fmla="*/ 0 h 6021288"/>
              <a:gd name="connsiteX2" fmla="*/ 6096000 w 6096000"/>
              <a:gd name="connsiteY2" fmla="*/ 6021288 h 6021288"/>
              <a:gd name="connsiteX3" fmla="*/ 0 w 6096000"/>
              <a:gd name="connsiteY3" fmla="*/ 6021288 h 6021288"/>
              <a:gd name="connsiteX4" fmla="*/ 0 w 6096000"/>
              <a:gd name="connsiteY4" fmla="*/ 0 h 6021288"/>
              <a:gd name="connsiteX0" fmla="*/ 1524000 w 6096000"/>
              <a:gd name="connsiteY0" fmla="*/ 0 h 6021288"/>
              <a:gd name="connsiteX1" fmla="*/ 6096000 w 6096000"/>
              <a:gd name="connsiteY1" fmla="*/ 0 h 6021288"/>
              <a:gd name="connsiteX2" fmla="*/ 6096000 w 6096000"/>
              <a:gd name="connsiteY2" fmla="*/ 6021288 h 6021288"/>
              <a:gd name="connsiteX3" fmla="*/ 0 w 6096000"/>
              <a:gd name="connsiteY3" fmla="*/ 6021288 h 6021288"/>
              <a:gd name="connsiteX4" fmla="*/ 1524000 w 6096000"/>
              <a:gd name="connsiteY4" fmla="*/ 0 h 6021288"/>
              <a:gd name="connsiteX0" fmla="*/ 1499475 w 6096000"/>
              <a:gd name="connsiteY0" fmla="*/ 3503 h 6021288"/>
              <a:gd name="connsiteX1" fmla="*/ 6096000 w 6096000"/>
              <a:gd name="connsiteY1" fmla="*/ 0 h 6021288"/>
              <a:gd name="connsiteX2" fmla="*/ 6096000 w 6096000"/>
              <a:gd name="connsiteY2" fmla="*/ 6021288 h 6021288"/>
              <a:gd name="connsiteX3" fmla="*/ 0 w 6096000"/>
              <a:gd name="connsiteY3" fmla="*/ 6021288 h 6021288"/>
              <a:gd name="connsiteX4" fmla="*/ 1499475 w 6096000"/>
              <a:gd name="connsiteY4" fmla="*/ 3503 h 6021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021288">
                <a:moveTo>
                  <a:pt x="1499475" y="3503"/>
                </a:moveTo>
                <a:lnTo>
                  <a:pt x="6096000" y="0"/>
                </a:lnTo>
                <a:lnTo>
                  <a:pt x="6096000" y="6021288"/>
                </a:lnTo>
                <a:lnTo>
                  <a:pt x="0" y="6021288"/>
                </a:lnTo>
                <a:lnTo>
                  <a:pt x="1499475" y="3503"/>
                </a:ln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dirty="0"/>
          </a:p>
        </p:txBody>
      </p:sp>
      <p:sp>
        <p:nvSpPr>
          <p:cNvPr id="13" name="TextBox 13">
            <a:extLst>
              <a:ext uri="{FF2B5EF4-FFF2-40B4-BE49-F238E27FC236}">
                <a16:creationId xmlns:a16="http://schemas.microsoft.com/office/drawing/2014/main" id="{E0D8714A-6BF4-3F47-ACCA-E5405F61EFFF}"/>
              </a:ext>
            </a:extLst>
          </p:cNvPr>
          <p:cNvSpPr txBox="1">
            <a:spLocks noChangeArrowheads="1"/>
          </p:cNvSpPr>
          <p:nvPr userDrawn="1"/>
        </p:nvSpPr>
        <p:spPr bwMode="auto">
          <a:xfrm>
            <a:off x="1007697" y="1684507"/>
            <a:ext cx="278404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AU" altLang="en-US" sz="2800" dirty="0">
                <a:solidFill>
                  <a:schemeClr val="accent4"/>
                </a:solidFill>
                <a:latin typeface="Arial" panose="020B0604020202020204" pitchFamily="34" charset="0"/>
                <a:cs typeface="Arial" panose="020B0604020202020204" pitchFamily="34" charset="0"/>
              </a:rPr>
              <a:t>Thank you</a:t>
            </a:r>
          </a:p>
        </p:txBody>
      </p:sp>
      <p:sp>
        <p:nvSpPr>
          <p:cNvPr id="15" name="Text Placeholder 9">
            <a:extLst>
              <a:ext uri="{FF2B5EF4-FFF2-40B4-BE49-F238E27FC236}">
                <a16:creationId xmlns:a16="http://schemas.microsoft.com/office/drawing/2014/main" id="{F8CC21E4-45F4-BA41-921C-367BEC27F18A}"/>
              </a:ext>
            </a:extLst>
          </p:cNvPr>
          <p:cNvSpPr>
            <a:spLocks noGrp="1"/>
          </p:cNvSpPr>
          <p:nvPr>
            <p:ph type="body" sz="quarter" idx="11" hasCustomPrompt="1"/>
          </p:nvPr>
        </p:nvSpPr>
        <p:spPr>
          <a:xfrm>
            <a:off x="1007697" y="2475801"/>
            <a:ext cx="4079875" cy="3384550"/>
          </a:xfrm>
          <a:prstGeom prst="rect">
            <a:avLst/>
          </a:prstGeom>
        </p:spPr>
        <p:txBody>
          <a:bodyPr/>
          <a:lstStyle>
            <a:lvl1pPr marL="0" indent="0">
              <a:buFontTx/>
              <a:buNone/>
              <a:defRPr sz="1800">
                <a:solidFill>
                  <a:schemeClr val="bg2">
                    <a:lumMod val="25000"/>
                  </a:schemeClr>
                </a:solidFill>
                <a:latin typeface="Arial" panose="020B0604020202020204" pitchFamily="34" charset="0"/>
                <a:cs typeface="Arial" panose="020B0604020202020204" pitchFamily="34" charset="0"/>
              </a:defRPr>
            </a:lvl1pPr>
          </a:lstStyle>
          <a:p>
            <a:pPr lvl="0"/>
            <a:r>
              <a:rPr lang="en-US" dirty="0"/>
              <a:t>For more information</a:t>
            </a:r>
          </a:p>
          <a:p>
            <a:pPr lvl="0"/>
            <a:r>
              <a:rPr lang="en-US" dirty="0"/>
              <a:t>FirstName </a:t>
            </a:r>
            <a:r>
              <a:rPr lang="en-US" dirty="0" err="1"/>
              <a:t>LastName</a:t>
            </a:r>
            <a:endParaRPr lang="en-US" dirty="0"/>
          </a:p>
          <a:p>
            <a:pPr lvl="0"/>
            <a:r>
              <a:rPr lang="en-US" dirty="0"/>
              <a:t>Job Title</a:t>
            </a:r>
          </a:p>
          <a:p>
            <a:pPr lvl="0"/>
            <a:r>
              <a:rPr lang="en-US" dirty="0"/>
              <a:t>Office: +00 0 0000 0000</a:t>
            </a:r>
          </a:p>
          <a:p>
            <a:pPr lvl="0"/>
            <a:r>
              <a:rPr lang="en-US" dirty="0"/>
              <a:t>www.cardno.com</a:t>
            </a:r>
          </a:p>
        </p:txBody>
      </p:sp>
      <p:cxnSp>
        <p:nvCxnSpPr>
          <p:cNvPr id="5" name="Straight Connector 4"/>
          <p:cNvCxnSpPr>
            <a:cxnSpLocks/>
          </p:cNvCxnSpPr>
          <p:nvPr userDrawn="1"/>
        </p:nvCxnSpPr>
        <p:spPr>
          <a:xfrm>
            <a:off x="1096598" y="2259777"/>
            <a:ext cx="330721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Date Placeholder 2"/>
          <p:cNvSpPr txBox="1">
            <a:spLocks/>
          </p:cNvSpPr>
          <p:nvPr userDrawn="1"/>
        </p:nvSpPr>
        <p:spPr>
          <a:xfrm>
            <a:off x="529170" y="6237312"/>
            <a:ext cx="573617" cy="207963"/>
          </a:xfrm>
          <a:prstGeom prst="rect">
            <a:avLst/>
          </a:prstGeom>
        </p:spPr>
        <p:txBody>
          <a:bodyPr/>
          <a:lstStyle>
            <a:defPPr>
              <a:defRPr lang="en-US"/>
            </a:defPPr>
            <a:lvl1pPr marL="0" algn="l" defTabSz="914400" rtl="0" eaLnBrk="1" latinLnBrk="0" hangingPunct="1">
              <a:defRPr sz="1000" kern="1200">
                <a:solidFill>
                  <a:srgbClr val="565A5C"/>
                </a:solidFill>
                <a:latin typeface="Arial Narrow"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03DD02DE-0619-4707-8092-99D1B7D3892D}" type="slidenum">
              <a:rPr lang="en-AU" sz="1600" smtClean="0">
                <a:solidFill>
                  <a:schemeClr val="tx1"/>
                </a:solidFill>
                <a:latin typeface="Arial" pitchFamily="34" charset="0"/>
              </a:rPr>
              <a:pPr fontAlgn="auto">
                <a:spcBef>
                  <a:spcPts val="0"/>
                </a:spcBef>
                <a:spcAft>
                  <a:spcPts val="0"/>
                </a:spcAft>
                <a:defRPr/>
              </a:pPr>
              <a:t>‹#›</a:t>
            </a:fld>
            <a:endParaRPr lang="en-AU" sz="1600" dirty="0">
              <a:solidFill>
                <a:schemeClr val="tx1"/>
              </a:solidFill>
            </a:endParaRPr>
          </a:p>
        </p:txBody>
      </p:sp>
      <p:sp>
        <p:nvSpPr>
          <p:cNvPr id="16" name="Freeform 10">
            <a:extLst>
              <a:ext uri="{FF2B5EF4-FFF2-40B4-BE49-F238E27FC236}">
                <a16:creationId xmlns:a16="http://schemas.microsoft.com/office/drawing/2014/main" id="{B65E4B90-B846-154F-8A43-AA92F768DF44}"/>
              </a:ext>
            </a:extLst>
          </p:cNvPr>
          <p:cNvSpPr>
            <a:spLocks/>
          </p:cNvSpPr>
          <p:nvPr userDrawn="1"/>
        </p:nvSpPr>
        <p:spPr bwMode="auto">
          <a:xfrm>
            <a:off x="5879976" y="0"/>
            <a:ext cx="1724025" cy="6858000"/>
          </a:xfrm>
          <a:custGeom>
            <a:avLst/>
            <a:gdLst>
              <a:gd name="T0" fmla="*/ 1724025 w 1086"/>
              <a:gd name="T1" fmla="*/ 0 h 4320"/>
              <a:gd name="T2" fmla="*/ 1711325 w 1086"/>
              <a:gd name="T3" fmla="*/ 0 h 4320"/>
              <a:gd name="T4" fmla="*/ 873125 w 1086"/>
              <a:gd name="T5" fmla="*/ 3365500 h 4320"/>
              <a:gd name="T6" fmla="*/ 793750 w 1086"/>
              <a:gd name="T7" fmla="*/ 0 h 4320"/>
              <a:gd name="T8" fmla="*/ 781050 w 1086"/>
              <a:gd name="T9" fmla="*/ 0 h 4320"/>
              <a:gd name="T10" fmla="*/ 863600 w 1086"/>
              <a:gd name="T11" fmla="*/ 3406775 h 4320"/>
              <a:gd name="T12" fmla="*/ 0 w 1086"/>
              <a:gd name="T13" fmla="*/ 6858000 h 4320"/>
              <a:gd name="T14" fmla="*/ 12700 w 1086"/>
              <a:gd name="T15" fmla="*/ 6858000 h 4320"/>
              <a:gd name="T16" fmla="*/ 863600 w 1086"/>
              <a:gd name="T17" fmla="*/ 3451225 h 4320"/>
              <a:gd name="T18" fmla="*/ 942975 w 1086"/>
              <a:gd name="T19" fmla="*/ 6858000 h 4320"/>
              <a:gd name="T20" fmla="*/ 955675 w 1086"/>
              <a:gd name="T21" fmla="*/ 6858000 h 4320"/>
              <a:gd name="T22" fmla="*/ 873125 w 1086"/>
              <a:gd name="T23" fmla="*/ 3409950 h 4320"/>
              <a:gd name="T24" fmla="*/ 1724025 w 1086"/>
              <a:gd name="T25" fmla="*/ 0 h 43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86" h="4320">
                <a:moveTo>
                  <a:pt x="1086" y="0"/>
                </a:moveTo>
                <a:lnTo>
                  <a:pt x="1078" y="0"/>
                </a:lnTo>
                <a:lnTo>
                  <a:pt x="550" y="2120"/>
                </a:lnTo>
                <a:lnTo>
                  <a:pt x="500" y="0"/>
                </a:lnTo>
                <a:lnTo>
                  <a:pt x="492" y="0"/>
                </a:lnTo>
                <a:lnTo>
                  <a:pt x="544" y="2146"/>
                </a:lnTo>
                <a:lnTo>
                  <a:pt x="0" y="4320"/>
                </a:lnTo>
                <a:lnTo>
                  <a:pt x="8" y="4320"/>
                </a:lnTo>
                <a:lnTo>
                  <a:pt x="544" y="2174"/>
                </a:lnTo>
                <a:lnTo>
                  <a:pt x="594" y="4320"/>
                </a:lnTo>
                <a:lnTo>
                  <a:pt x="602" y="4320"/>
                </a:lnTo>
                <a:lnTo>
                  <a:pt x="550" y="2148"/>
                </a:lnTo>
                <a:lnTo>
                  <a:pt x="1086" y="0"/>
                </a:lnTo>
                <a:close/>
              </a:path>
            </a:pathLst>
          </a:custGeom>
          <a:solidFill>
            <a:schemeClr val="bg1"/>
          </a:solidFill>
          <a:ln w="76200">
            <a:solidFill>
              <a:schemeClr val="bg1"/>
            </a:solidFill>
            <a:round/>
            <a:headEnd/>
            <a:tailEnd/>
          </a:ln>
        </p:spPr>
        <p:txBody>
          <a:bodyPr/>
          <a:lstStyle/>
          <a:p>
            <a:endParaRPr lang="en-AU" dirty="0"/>
          </a:p>
        </p:txBody>
      </p:sp>
      <p:pic>
        <p:nvPicPr>
          <p:cNvPr id="19" name="Picture 18">
            <a:extLst>
              <a:ext uri="{FF2B5EF4-FFF2-40B4-BE49-F238E27FC236}">
                <a16:creationId xmlns:a16="http://schemas.microsoft.com/office/drawing/2014/main" id="{40DA4E3A-5180-B148-A749-C6D0C9B414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9436" y="710634"/>
            <a:ext cx="3384375" cy="387458"/>
          </a:xfrm>
          <a:prstGeom prst="rect">
            <a:avLst/>
          </a:prstGeom>
        </p:spPr>
      </p:pic>
      <p:pic>
        <p:nvPicPr>
          <p:cNvPr id="11" name="Picture 10" descr="A black and white image of a person's face&#10;&#10;Description automatically generated with medium confidence">
            <a:extLst>
              <a:ext uri="{FF2B5EF4-FFF2-40B4-BE49-F238E27FC236}">
                <a16:creationId xmlns:a16="http://schemas.microsoft.com/office/drawing/2014/main" id="{165E6A57-ECE5-B340-A667-4D4F4057922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256240" y="2636912"/>
            <a:ext cx="2540000" cy="952500"/>
          </a:xfrm>
          <a:prstGeom prst="rect">
            <a:avLst/>
          </a:prstGeom>
        </p:spPr>
      </p:pic>
    </p:spTree>
    <p:extLst>
      <p:ext uri="{BB962C8B-B14F-4D97-AF65-F5344CB8AC3E}">
        <p14:creationId xmlns:p14="http://schemas.microsoft.com/office/powerpoint/2010/main" val="40872942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Rectangle 2"/>
          <p:cNvSpPr/>
          <p:nvPr userDrawn="1"/>
        </p:nvSpPr>
        <p:spPr>
          <a:xfrm>
            <a:off x="0" y="0"/>
            <a:ext cx="4965290" cy="6858000"/>
          </a:xfrm>
          <a:prstGeom prst="rect">
            <a:avLst/>
          </a:prstGeom>
          <a:solidFill>
            <a:srgbClr val="333C4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reeform 17"/>
          <p:cNvSpPr>
            <a:spLocks/>
          </p:cNvSpPr>
          <p:nvPr userDrawn="1"/>
        </p:nvSpPr>
        <p:spPr bwMode="auto">
          <a:xfrm>
            <a:off x="4068624" y="0"/>
            <a:ext cx="8120328" cy="6858001"/>
          </a:xfrm>
          <a:custGeom>
            <a:avLst/>
            <a:gdLst>
              <a:gd name="T0" fmla="*/ 0 w 16918"/>
              <a:gd name="T1" fmla="*/ 0 h 14301"/>
              <a:gd name="T2" fmla="*/ 16918 w 16918"/>
              <a:gd name="T3" fmla="*/ 0 h 14301"/>
              <a:gd name="T4" fmla="*/ 16918 w 16918"/>
              <a:gd name="T5" fmla="*/ 14301 h 14301"/>
              <a:gd name="T6" fmla="*/ 406 w 16918"/>
              <a:gd name="T7" fmla="*/ 14301 h 14301"/>
              <a:gd name="T8" fmla="*/ 0 w 16918"/>
              <a:gd name="T9" fmla="*/ 0 h 14301"/>
            </a:gdLst>
            <a:ahLst/>
            <a:cxnLst>
              <a:cxn ang="0">
                <a:pos x="T0" y="T1"/>
              </a:cxn>
              <a:cxn ang="0">
                <a:pos x="T2" y="T3"/>
              </a:cxn>
              <a:cxn ang="0">
                <a:pos x="T4" y="T5"/>
              </a:cxn>
              <a:cxn ang="0">
                <a:pos x="T6" y="T7"/>
              </a:cxn>
              <a:cxn ang="0">
                <a:pos x="T8" y="T9"/>
              </a:cxn>
            </a:cxnLst>
            <a:rect l="0" t="0" r="r" b="b"/>
            <a:pathLst>
              <a:path w="16918" h="14301">
                <a:moveTo>
                  <a:pt x="0" y="0"/>
                </a:moveTo>
                <a:lnTo>
                  <a:pt x="16918" y="0"/>
                </a:lnTo>
                <a:lnTo>
                  <a:pt x="16918" y="14301"/>
                </a:lnTo>
                <a:lnTo>
                  <a:pt x="406" y="14301"/>
                </a:lnTo>
                <a:lnTo>
                  <a:pt x="0" y="0"/>
                </a:lnTo>
                <a:close/>
              </a:path>
            </a:pathLst>
          </a:custGeom>
          <a:solidFill>
            <a:srgbClr val="333C4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2" name="Text Placeholder 11"/>
          <p:cNvSpPr>
            <a:spLocks noGrp="1"/>
          </p:cNvSpPr>
          <p:nvPr>
            <p:ph type="body" sz="quarter" idx="10" hasCustomPrompt="1"/>
          </p:nvPr>
        </p:nvSpPr>
        <p:spPr>
          <a:xfrm>
            <a:off x="4649452" y="1156077"/>
            <a:ext cx="7158037" cy="1370813"/>
          </a:xfrm>
          <a:prstGeom prst="rect">
            <a:avLst/>
          </a:prstGeom>
        </p:spPr>
        <p:txBody>
          <a:bodyPr anchor="b" anchorCtr="0">
            <a:normAutofit/>
          </a:bodyPr>
          <a:lstStyle>
            <a:lvl1pPr marL="0" indent="0">
              <a:buNone/>
              <a:defRPr sz="4400" b="1" baseline="0">
                <a:solidFill>
                  <a:schemeClr val="bg1"/>
                </a:solidFill>
              </a:defRPr>
            </a:lvl1pPr>
          </a:lstStyle>
          <a:p>
            <a:pPr lvl="0"/>
            <a:r>
              <a:rPr lang="en-US"/>
              <a:t>Divider Title</a:t>
            </a:r>
          </a:p>
        </p:txBody>
      </p:sp>
      <p:sp>
        <p:nvSpPr>
          <p:cNvPr id="13" name="Text Placeholder 11"/>
          <p:cNvSpPr>
            <a:spLocks noGrp="1"/>
          </p:cNvSpPr>
          <p:nvPr>
            <p:ph type="body" sz="quarter" idx="11" hasCustomPrompt="1"/>
          </p:nvPr>
        </p:nvSpPr>
        <p:spPr>
          <a:xfrm>
            <a:off x="4649452" y="2976968"/>
            <a:ext cx="7158037" cy="2363502"/>
          </a:xfrm>
          <a:prstGeom prst="rect">
            <a:avLst/>
          </a:prstGeom>
        </p:spPr>
        <p:txBody>
          <a:bodyPr>
            <a:normAutofit/>
          </a:bodyPr>
          <a:lstStyle>
            <a:lvl1pPr marL="0" indent="0">
              <a:buNone/>
              <a:defRPr sz="2400" baseline="0">
                <a:solidFill>
                  <a:schemeClr val="bg1"/>
                </a:solidFill>
              </a:defRPr>
            </a:lvl1pPr>
          </a:lstStyle>
          <a:p>
            <a:pPr lvl="0"/>
            <a:r>
              <a:rPr lang="en-US"/>
              <a:t>Subtitle</a:t>
            </a:r>
          </a:p>
        </p:txBody>
      </p:sp>
      <p:sp>
        <p:nvSpPr>
          <p:cNvPr id="2" name="Freeform 1"/>
          <p:cNvSpPr/>
          <p:nvPr userDrawn="1"/>
        </p:nvSpPr>
        <p:spPr>
          <a:xfrm>
            <a:off x="-9939" y="4810539"/>
            <a:ext cx="12215191" cy="2057400"/>
          </a:xfrm>
          <a:custGeom>
            <a:avLst/>
            <a:gdLst>
              <a:gd name="connsiteX0" fmla="*/ 0 w 12215191"/>
              <a:gd name="connsiteY0" fmla="*/ 0 h 2057400"/>
              <a:gd name="connsiteX1" fmla="*/ 9939 w 12215191"/>
              <a:gd name="connsiteY1" fmla="*/ 2057400 h 2057400"/>
              <a:gd name="connsiteX2" fmla="*/ 12215191 w 12215191"/>
              <a:gd name="connsiteY2" fmla="*/ 2037522 h 2057400"/>
              <a:gd name="connsiteX3" fmla="*/ 12195313 w 12215191"/>
              <a:gd name="connsiteY3" fmla="*/ 655983 h 2057400"/>
              <a:gd name="connsiteX4" fmla="*/ 0 w 12215191"/>
              <a:gd name="connsiteY4" fmla="*/ 0 h 2057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5191" h="2057400">
                <a:moveTo>
                  <a:pt x="0" y="0"/>
                </a:moveTo>
                <a:lnTo>
                  <a:pt x="9939" y="2057400"/>
                </a:lnTo>
                <a:lnTo>
                  <a:pt x="12215191" y="2037522"/>
                </a:lnTo>
                <a:lnTo>
                  <a:pt x="12195313" y="655983"/>
                </a:lnTo>
                <a:lnTo>
                  <a:pt x="0" y="0"/>
                </a:lnTo>
                <a:close/>
              </a:path>
            </a:pathLst>
          </a:custGeom>
          <a:solidFill>
            <a:srgbClr val="3C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Line 19"/>
          <p:cNvSpPr>
            <a:spLocks noChangeShapeType="1"/>
          </p:cNvSpPr>
          <p:nvPr userDrawn="1"/>
        </p:nvSpPr>
        <p:spPr bwMode="auto">
          <a:xfrm flipH="1" flipV="1">
            <a:off x="-3" y="4810536"/>
            <a:ext cx="12192002" cy="652057"/>
          </a:xfrm>
          <a:prstGeom prst="line">
            <a:avLst/>
          </a:prstGeom>
          <a:noFill/>
          <a:ln w="95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Line 19"/>
          <p:cNvSpPr>
            <a:spLocks noChangeShapeType="1"/>
          </p:cNvSpPr>
          <p:nvPr userDrawn="1"/>
        </p:nvSpPr>
        <p:spPr bwMode="auto">
          <a:xfrm flipH="1">
            <a:off x="2844935" y="0"/>
            <a:ext cx="1804517" cy="6858001"/>
          </a:xfrm>
          <a:prstGeom prst="line">
            <a:avLst/>
          </a:prstGeom>
          <a:noFill/>
          <a:ln w="95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 name="Line 20"/>
          <p:cNvSpPr>
            <a:spLocks noChangeShapeType="1"/>
          </p:cNvSpPr>
          <p:nvPr userDrawn="1"/>
        </p:nvSpPr>
        <p:spPr bwMode="auto">
          <a:xfrm>
            <a:off x="4068624" y="0"/>
            <a:ext cx="194550" cy="6858001"/>
          </a:xfrm>
          <a:prstGeom prst="line">
            <a:avLst/>
          </a:prstGeom>
          <a:noFill/>
          <a:ln w="95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0807" y="5462593"/>
            <a:ext cx="2639329" cy="301117"/>
          </a:xfrm>
          <a:prstGeom prst="rect">
            <a:avLst/>
          </a:prstGeom>
        </p:spPr>
      </p:pic>
    </p:spTree>
    <p:extLst>
      <p:ext uri="{BB962C8B-B14F-4D97-AF65-F5344CB8AC3E}">
        <p14:creationId xmlns:p14="http://schemas.microsoft.com/office/powerpoint/2010/main" val="31800176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Content Page - Numbered 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16571B8-7CE9-624C-BA17-3902B53B1635}"/>
              </a:ext>
            </a:extLst>
          </p:cNvPr>
          <p:cNvSpPr/>
          <p:nvPr userDrawn="1"/>
        </p:nvSpPr>
        <p:spPr>
          <a:xfrm>
            <a:off x="0" y="-40751"/>
            <a:ext cx="12192001" cy="972000"/>
          </a:xfrm>
          <a:prstGeom prst="rect">
            <a:avLst/>
          </a:prstGeom>
          <a:solidFill>
            <a:schemeClr val="bg1"/>
          </a:solidFill>
          <a:ln>
            <a:noFill/>
          </a:ln>
          <a:effectLst>
            <a:outerShdw blurRad="50800" dist="38100" dir="54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0" name="Title 1"/>
          <p:cNvSpPr>
            <a:spLocks noGrp="1"/>
          </p:cNvSpPr>
          <p:nvPr>
            <p:ph type="title"/>
          </p:nvPr>
        </p:nvSpPr>
        <p:spPr>
          <a:xfrm>
            <a:off x="623392" y="332656"/>
            <a:ext cx="10944375" cy="540643"/>
          </a:xfrm>
          <a:prstGeom prst="rect">
            <a:avLst/>
          </a:prstGeom>
        </p:spPr>
        <p:txBody>
          <a:bodyPr anchor="b"/>
          <a:lstStyle>
            <a:lvl1pPr algn="l">
              <a:lnSpc>
                <a:spcPts val="2400"/>
              </a:lnSpc>
              <a:defRPr sz="28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endParaRPr lang="en-AU" dirty="0"/>
          </a:p>
        </p:txBody>
      </p:sp>
      <p:sp>
        <p:nvSpPr>
          <p:cNvPr id="17" name="Content Placeholder 2"/>
          <p:cNvSpPr>
            <a:spLocks noGrp="1"/>
          </p:cNvSpPr>
          <p:nvPr>
            <p:ph idx="1"/>
          </p:nvPr>
        </p:nvSpPr>
        <p:spPr>
          <a:xfrm>
            <a:off x="624419" y="1155576"/>
            <a:ext cx="10944191" cy="4793704"/>
          </a:xfrm>
          <a:prstGeom prst="rect">
            <a:avLst/>
          </a:prstGeom>
        </p:spPr>
        <p:txBody>
          <a:bodyPr numCol="1"/>
          <a:lstStyle>
            <a:lvl1pPr marL="252000" indent="-252000">
              <a:lnSpc>
                <a:spcPct val="100000"/>
              </a:lnSpc>
              <a:spcBef>
                <a:spcPts val="0"/>
              </a:spcBef>
              <a:spcAft>
                <a:spcPts val="900"/>
              </a:spcAft>
              <a:buClr>
                <a:schemeClr val="accent3"/>
              </a:buClr>
              <a:buFont typeface="Arial" pitchFamily="34" charset="0"/>
              <a:buChar char="&gt;"/>
              <a:defRPr sz="1800" spc="-20" baseline="0">
                <a:solidFill>
                  <a:srgbClr val="5C6266"/>
                </a:solidFill>
                <a:latin typeface="Arial" pitchFamily="34" charset="0"/>
                <a:cs typeface="Arial" pitchFamily="34" charset="0"/>
              </a:defRPr>
            </a:lvl1pPr>
            <a:lvl2pPr marL="504000" indent="-252000">
              <a:lnSpc>
                <a:spcPct val="100000"/>
              </a:lnSpc>
              <a:spcBef>
                <a:spcPts val="0"/>
              </a:spcBef>
              <a:spcAft>
                <a:spcPts val="900"/>
              </a:spcAft>
              <a:buClr>
                <a:schemeClr val="tx2"/>
              </a:buClr>
              <a:buFont typeface="Arial" panose="020B0604020202020204" pitchFamily="34" charset="0"/>
              <a:buChar char="–"/>
              <a:defRPr sz="1600" spc="-20" baseline="0">
                <a:solidFill>
                  <a:srgbClr val="5C6266"/>
                </a:solidFill>
                <a:latin typeface="Arial" pitchFamily="34" charset="0"/>
                <a:cs typeface="Arial" pitchFamily="34" charset="0"/>
              </a:defRPr>
            </a:lvl2pPr>
            <a:lvl3pPr marL="756000" indent="-252000">
              <a:lnSpc>
                <a:spcPct val="100000"/>
              </a:lnSpc>
              <a:spcBef>
                <a:spcPts val="0"/>
              </a:spcBef>
              <a:spcAft>
                <a:spcPts val="900"/>
              </a:spcAft>
              <a:buClr>
                <a:schemeClr val="tx2"/>
              </a:buClr>
              <a:defRPr sz="1600" spc="-20" baseline="0">
                <a:solidFill>
                  <a:srgbClr val="5C6266"/>
                </a:solidFill>
                <a:latin typeface="Arial" pitchFamily="34" charset="0"/>
                <a:cs typeface="Arial" pitchFamily="34" charset="0"/>
              </a:defRPr>
            </a:lvl3pPr>
            <a:lvl4pPr>
              <a:lnSpc>
                <a:spcPts val="1600"/>
              </a:lnSpc>
              <a:spcAft>
                <a:spcPts val="600"/>
              </a:spcAft>
              <a:defRPr sz="1400">
                <a:latin typeface="Arial" pitchFamily="34" charset="0"/>
                <a:cs typeface="Arial" pitchFamily="34" charset="0"/>
              </a:defRPr>
            </a:lvl4pPr>
            <a:lvl5pPr>
              <a:lnSpc>
                <a:spcPts val="1600"/>
              </a:lnSpc>
              <a:spcAft>
                <a:spcPts val="600"/>
              </a:spcAft>
              <a:defRPr sz="1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11" name="Date Placeholder 2"/>
          <p:cNvSpPr txBox="1">
            <a:spLocks/>
          </p:cNvSpPr>
          <p:nvPr userDrawn="1"/>
        </p:nvSpPr>
        <p:spPr>
          <a:xfrm>
            <a:off x="11511958" y="6237312"/>
            <a:ext cx="573617" cy="207963"/>
          </a:xfrm>
          <a:prstGeom prst="rect">
            <a:avLst/>
          </a:prstGeom>
        </p:spPr>
        <p:txBody>
          <a:bodyPr/>
          <a:lstStyle>
            <a:defPPr>
              <a:defRPr lang="en-US"/>
            </a:defPPr>
            <a:lvl1pPr marL="0" algn="l" defTabSz="914400" rtl="0" eaLnBrk="1" latinLnBrk="0" hangingPunct="1">
              <a:defRPr sz="1000" kern="1200">
                <a:solidFill>
                  <a:srgbClr val="565A5C"/>
                </a:solidFill>
                <a:latin typeface="Arial Narrow"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03DD02DE-0619-4707-8092-99D1B7D3892D}" type="slidenum">
              <a:rPr lang="en-AU" sz="1600" smtClean="0">
                <a:solidFill>
                  <a:schemeClr val="tx1"/>
                </a:solidFill>
                <a:latin typeface="Arial" pitchFamily="34" charset="0"/>
              </a:rPr>
              <a:pPr fontAlgn="auto">
                <a:spcBef>
                  <a:spcPts val="0"/>
                </a:spcBef>
                <a:spcAft>
                  <a:spcPts val="0"/>
                </a:spcAft>
                <a:defRPr/>
              </a:pPr>
              <a:t>‹#›</a:t>
            </a:fld>
            <a:endParaRPr lang="en-AU" sz="1600" dirty="0">
              <a:solidFill>
                <a:schemeClr val="tx1"/>
              </a:solidFill>
            </a:endParaRPr>
          </a:p>
        </p:txBody>
      </p:sp>
    </p:spTree>
    <p:extLst>
      <p:ext uri="{BB962C8B-B14F-4D97-AF65-F5344CB8AC3E}">
        <p14:creationId xmlns:p14="http://schemas.microsoft.com/office/powerpoint/2010/main" val="4457439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2" name="Freeform 17"/>
          <p:cNvSpPr>
            <a:spLocks/>
          </p:cNvSpPr>
          <p:nvPr userDrawn="1"/>
        </p:nvSpPr>
        <p:spPr bwMode="auto">
          <a:xfrm>
            <a:off x="4068624" y="0"/>
            <a:ext cx="8120328" cy="6858001"/>
          </a:xfrm>
          <a:custGeom>
            <a:avLst/>
            <a:gdLst>
              <a:gd name="T0" fmla="*/ 0 w 16918"/>
              <a:gd name="T1" fmla="*/ 0 h 14301"/>
              <a:gd name="T2" fmla="*/ 16918 w 16918"/>
              <a:gd name="T3" fmla="*/ 0 h 14301"/>
              <a:gd name="T4" fmla="*/ 16918 w 16918"/>
              <a:gd name="T5" fmla="*/ 14301 h 14301"/>
              <a:gd name="T6" fmla="*/ 406 w 16918"/>
              <a:gd name="T7" fmla="*/ 14301 h 14301"/>
              <a:gd name="T8" fmla="*/ 0 w 16918"/>
              <a:gd name="T9" fmla="*/ 0 h 14301"/>
            </a:gdLst>
            <a:ahLst/>
            <a:cxnLst>
              <a:cxn ang="0">
                <a:pos x="T0" y="T1"/>
              </a:cxn>
              <a:cxn ang="0">
                <a:pos x="T2" y="T3"/>
              </a:cxn>
              <a:cxn ang="0">
                <a:pos x="T4" y="T5"/>
              </a:cxn>
              <a:cxn ang="0">
                <a:pos x="T6" y="T7"/>
              </a:cxn>
              <a:cxn ang="0">
                <a:pos x="T8" y="T9"/>
              </a:cxn>
            </a:cxnLst>
            <a:rect l="0" t="0" r="r" b="b"/>
            <a:pathLst>
              <a:path w="16918" h="14301">
                <a:moveTo>
                  <a:pt x="0" y="0"/>
                </a:moveTo>
                <a:lnTo>
                  <a:pt x="16918" y="0"/>
                </a:lnTo>
                <a:lnTo>
                  <a:pt x="16918" y="14301"/>
                </a:lnTo>
                <a:lnTo>
                  <a:pt x="406" y="14301"/>
                </a:lnTo>
                <a:lnTo>
                  <a:pt x="0" y="0"/>
                </a:lnTo>
                <a:close/>
              </a:path>
            </a:pathLst>
          </a:custGeom>
          <a:solidFill>
            <a:srgbClr val="333C42"/>
          </a:solidFill>
          <a:ln>
            <a:noFill/>
          </a:ln>
        </p:spPr>
        <p:txBody>
          <a:bodyPr vert="horz" wrap="square" lIns="91440" tIns="45720" rIns="91440" bIns="45720" numCol="1" anchor="t" anchorCtr="0" compatLnSpc="1">
            <a:prstTxWarp prst="textNoShape">
              <a:avLst/>
            </a:prstTxWarp>
          </a:bodyPr>
          <a:lstStyle/>
          <a:p>
            <a:pPr lvl="0"/>
            <a:endParaRPr lang="en-US" dirty="0"/>
          </a:p>
        </p:txBody>
      </p:sp>
      <p:sp>
        <p:nvSpPr>
          <p:cNvPr id="2" name="Title 1"/>
          <p:cNvSpPr>
            <a:spLocks noGrp="1"/>
          </p:cNvSpPr>
          <p:nvPr>
            <p:ph type="ctrTitle"/>
          </p:nvPr>
        </p:nvSpPr>
        <p:spPr>
          <a:xfrm>
            <a:off x="4649452" y="1663966"/>
            <a:ext cx="7149258" cy="985048"/>
          </a:xfrm>
        </p:spPr>
        <p:txBody>
          <a:bodyPr anchor="b">
            <a:normAutofit/>
          </a:bodyPr>
          <a:lstStyle>
            <a:lvl1pPr algn="l">
              <a:defRPr sz="3600" b="1">
                <a:solidFill>
                  <a:schemeClr val="bg1"/>
                </a:solidFill>
              </a:defRPr>
            </a:lvl1pPr>
          </a:lstStyle>
          <a:p>
            <a:r>
              <a:rPr lang="en-US"/>
              <a:t>Click to edit Master title style</a:t>
            </a:r>
          </a:p>
        </p:txBody>
      </p:sp>
      <p:sp>
        <p:nvSpPr>
          <p:cNvPr id="3" name="Subtitle 2"/>
          <p:cNvSpPr>
            <a:spLocks noGrp="1"/>
          </p:cNvSpPr>
          <p:nvPr>
            <p:ph type="subTitle" idx="1"/>
          </p:nvPr>
        </p:nvSpPr>
        <p:spPr>
          <a:xfrm>
            <a:off x="4678948" y="3112532"/>
            <a:ext cx="7149258" cy="1619859"/>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648700" y="6046792"/>
            <a:ext cx="3150010" cy="359380"/>
          </a:xfrm>
          <a:prstGeom prst="rect">
            <a:avLst/>
          </a:prstGeom>
        </p:spPr>
      </p:pic>
      <p:sp>
        <p:nvSpPr>
          <p:cNvPr id="5" name="Freeform 4"/>
          <p:cNvSpPr/>
          <p:nvPr userDrawn="1"/>
        </p:nvSpPr>
        <p:spPr>
          <a:xfrm>
            <a:off x="0" y="-5976"/>
            <a:ext cx="4189506" cy="4309035"/>
          </a:xfrm>
          <a:custGeom>
            <a:avLst/>
            <a:gdLst>
              <a:gd name="connsiteX0" fmla="*/ 0 w 4189506"/>
              <a:gd name="connsiteY0" fmla="*/ 0 h 4309035"/>
              <a:gd name="connsiteX1" fmla="*/ 5976 w 4189506"/>
              <a:gd name="connsiteY1" fmla="*/ 4004235 h 4309035"/>
              <a:gd name="connsiteX2" fmla="*/ 4189506 w 4189506"/>
              <a:gd name="connsiteY2" fmla="*/ 4309035 h 4309035"/>
              <a:gd name="connsiteX3" fmla="*/ 4075953 w 4189506"/>
              <a:gd name="connsiteY3" fmla="*/ 5976 h 4309035"/>
              <a:gd name="connsiteX4" fmla="*/ 0 w 4189506"/>
              <a:gd name="connsiteY4" fmla="*/ 0 h 4309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9506" h="4309035">
                <a:moveTo>
                  <a:pt x="0" y="0"/>
                </a:moveTo>
                <a:lnTo>
                  <a:pt x="5976" y="4004235"/>
                </a:lnTo>
                <a:lnTo>
                  <a:pt x="4189506" y="4309035"/>
                </a:lnTo>
                <a:lnTo>
                  <a:pt x="4075953" y="5976"/>
                </a:lnTo>
                <a:lnTo>
                  <a:pt x="0" y="0"/>
                </a:lnTo>
                <a:close/>
              </a:path>
            </a:pathLst>
          </a:custGeom>
          <a:blipFill>
            <a:blip r:embed="rId3"/>
            <a:srcRect/>
            <a:stretch>
              <a:fillRect l="-22574" t="-9522" r="-68305" b="-212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eeform 6"/>
          <p:cNvSpPr/>
          <p:nvPr userDrawn="1"/>
        </p:nvSpPr>
        <p:spPr>
          <a:xfrm>
            <a:off x="-4549" y="4003343"/>
            <a:ext cx="4271749" cy="2856932"/>
          </a:xfrm>
          <a:custGeom>
            <a:avLst/>
            <a:gdLst>
              <a:gd name="connsiteX0" fmla="*/ 0 w 4271749"/>
              <a:gd name="connsiteY0" fmla="*/ 0 h 2856932"/>
              <a:gd name="connsiteX1" fmla="*/ 9098 w 4271749"/>
              <a:gd name="connsiteY1" fmla="*/ 2852382 h 2856932"/>
              <a:gd name="connsiteX2" fmla="*/ 4271749 w 4271749"/>
              <a:gd name="connsiteY2" fmla="*/ 2856932 h 2856932"/>
              <a:gd name="connsiteX3" fmla="*/ 4194412 w 4271749"/>
              <a:gd name="connsiteY3" fmla="*/ 295702 h 2856932"/>
              <a:gd name="connsiteX4" fmla="*/ 0 w 4271749"/>
              <a:gd name="connsiteY4" fmla="*/ 0 h 2856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71749" h="2856932">
                <a:moveTo>
                  <a:pt x="0" y="0"/>
                </a:moveTo>
                <a:cubicBezTo>
                  <a:pt x="3033" y="950794"/>
                  <a:pt x="6065" y="1901588"/>
                  <a:pt x="9098" y="2852382"/>
                </a:cubicBezTo>
                <a:lnTo>
                  <a:pt x="4271749" y="2856932"/>
                </a:lnTo>
                <a:lnTo>
                  <a:pt x="4194412" y="295702"/>
                </a:lnTo>
                <a:lnTo>
                  <a:pt x="0" y="0"/>
                </a:lnTo>
                <a:close/>
              </a:path>
            </a:pathLst>
          </a:custGeom>
          <a:blipFill>
            <a:blip r:embed="rId4"/>
            <a:srcRect/>
            <a:stretch>
              <a:fillRect l="-5686" t="-11" r="-9038" b="-365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Line 19"/>
          <p:cNvSpPr>
            <a:spLocks noChangeShapeType="1"/>
          </p:cNvSpPr>
          <p:nvPr userDrawn="1"/>
        </p:nvSpPr>
        <p:spPr bwMode="auto">
          <a:xfrm flipH="1">
            <a:off x="2702695" y="0"/>
            <a:ext cx="1804517" cy="6858001"/>
          </a:xfrm>
          <a:prstGeom prst="line">
            <a:avLst/>
          </a:prstGeom>
          <a:noFill/>
          <a:ln w="95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6" name="Line 20"/>
          <p:cNvSpPr>
            <a:spLocks noChangeShapeType="1"/>
          </p:cNvSpPr>
          <p:nvPr userDrawn="1"/>
        </p:nvSpPr>
        <p:spPr bwMode="auto">
          <a:xfrm>
            <a:off x="4068624" y="0"/>
            <a:ext cx="194550" cy="6858001"/>
          </a:xfrm>
          <a:prstGeom prst="line">
            <a:avLst/>
          </a:prstGeom>
          <a:noFill/>
          <a:ln w="95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Line 21"/>
          <p:cNvSpPr>
            <a:spLocks noChangeShapeType="1"/>
          </p:cNvSpPr>
          <p:nvPr userDrawn="1"/>
        </p:nvSpPr>
        <p:spPr bwMode="auto">
          <a:xfrm flipH="1" flipV="1">
            <a:off x="0" y="4001508"/>
            <a:ext cx="12188952" cy="863327"/>
          </a:xfrm>
          <a:prstGeom prst="line">
            <a:avLst/>
          </a:prstGeom>
          <a:noFill/>
          <a:ln w="95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390232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buClr>
                <a:schemeClr val="accent4"/>
              </a:buCl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62136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ntent Page - Numbered 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16571B8-7CE9-624C-BA17-3902B53B1635}"/>
              </a:ext>
            </a:extLst>
          </p:cNvPr>
          <p:cNvSpPr/>
          <p:nvPr userDrawn="1"/>
        </p:nvSpPr>
        <p:spPr>
          <a:xfrm>
            <a:off x="0" y="-40751"/>
            <a:ext cx="12192001" cy="972000"/>
          </a:xfrm>
          <a:prstGeom prst="rect">
            <a:avLst/>
          </a:prstGeom>
          <a:solidFill>
            <a:schemeClr val="bg1"/>
          </a:solidFill>
          <a:ln>
            <a:noFill/>
          </a:ln>
          <a:effectLst>
            <a:outerShdw blurRad="50800" dist="38100" dir="54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0" name="Title 1"/>
          <p:cNvSpPr>
            <a:spLocks noGrp="1"/>
          </p:cNvSpPr>
          <p:nvPr>
            <p:ph type="title"/>
          </p:nvPr>
        </p:nvSpPr>
        <p:spPr>
          <a:xfrm>
            <a:off x="623392" y="332656"/>
            <a:ext cx="10944375" cy="540643"/>
          </a:xfrm>
          <a:prstGeom prst="rect">
            <a:avLst/>
          </a:prstGeom>
        </p:spPr>
        <p:txBody>
          <a:bodyPr anchor="b"/>
          <a:lstStyle>
            <a:lvl1pPr algn="l">
              <a:lnSpc>
                <a:spcPts val="2400"/>
              </a:lnSpc>
              <a:defRPr sz="2800">
                <a:solidFill>
                  <a:schemeClr val="accent1"/>
                </a:solidFill>
                <a:latin typeface="Arial" panose="020B0604020202020204" pitchFamily="34" charset="0"/>
                <a:cs typeface="Arial" panose="020B0604020202020204" pitchFamily="34" charset="0"/>
              </a:defRPr>
            </a:lvl1pPr>
          </a:lstStyle>
          <a:p>
            <a:r>
              <a:rPr lang="en-US"/>
              <a:t>Click to edit Master title style</a:t>
            </a:r>
            <a:endParaRPr lang="en-AU"/>
          </a:p>
        </p:txBody>
      </p:sp>
      <p:sp>
        <p:nvSpPr>
          <p:cNvPr id="17" name="Content Placeholder 2"/>
          <p:cNvSpPr>
            <a:spLocks noGrp="1"/>
          </p:cNvSpPr>
          <p:nvPr>
            <p:ph idx="1"/>
          </p:nvPr>
        </p:nvSpPr>
        <p:spPr>
          <a:xfrm>
            <a:off x="617512" y="1130676"/>
            <a:ext cx="10944191" cy="4793704"/>
          </a:xfrm>
          <a:prstGeom prst="rect">
            <a:avLst/>
          </a:prstGeom>
        </p:spPr>
        <p:txBody>
          <a:bodyPr numCol="1"/>
          <a:lstStyle>
            <a:lvl1pPr marL="252000" indent="-252000">
              <a:lnSpc>
                <a:spcPct val="100000"/>
              </a:lnSpc>
              <a:spcBef>
                <a:spcPts val="0"/>
              </a:spcBef>
              <a:spcAft>
                <a:spcPts val="900"/>
              </a:spcAft>
              <a:buClr>
                <a:schemeClr val="accent4"/>
              </a:buClr>
              <a:buFont typeface="Arial" pitchFamily="34" charset="0"/>
              <a:buChar char="&gt;"/>
              <a:defRPr sz="1800" spc="-20" baseline="0">
                <a:solidFill>
                  <a:srgbClr val="5C6266"/>
                </a:solidFill>
                <a:latin typeface="Arial" pitchFamily="34" charset="0"/>
                <a:cs typeface="Arial" pitchFamily="34" charset="0"/>
              </a:defRPr>
            </a:lvl1pPr>
            <a:lvl2pPr marL="504000" indent="-252000">
              <a:lnSpc>
                <a:spcPct val="100000"/>
              </a:lnSpc>
              <a:spcBef>
                <a:spcPts val="0"/>
              </a:spcBef>
              <a:spcAft>
                <a:spcPts val="900"/>
              </a:spcAft>
              <a:buClr>
                <a:schemeClr val="tx2"/>
              </a:buClr>
              <a:buFont typeface="Arial" panose="020B0604020202020204" pitchFamily="34" charset="0"/>
              <a:buChar char="–"/>
              <a:defRPr sz="1600" spc="-20" baseline="0">
                <a:solidFill>
                  <a:srgbClr val="5C6266"/>
                </a:solidFill>
                <a:latin typeface="Arial" pitchFamily="34" charset="0"/>
                <a:cs typeface="Arial" pitchFamily="34" charset="0"/>
              </a:defRPr>
            </a:lvl2pPr>
            <a:lvl3pPr marL="756000" indent="-252000">
              <a:lnSpc>
                <a:spcPct val="100000"/>
              </a:lnSpc>
              <a:spcBef>
                <a:spcPts val="0"/>
              </a:spcBef>
              <a:spcAft>
                <a:spcPts val="900"/>
              </a:spcAft>
              <a:buClr>
                <a:schemeClr val="tx2"/>
              </a:buClr>
              <a:defRPr sz="1600" spc="-20" baseline="0">
                <a:solidFill>
                  <a:srgbClr val="5C6266"/>
                </a:solidFill>
                <a:latin typeface="Arial" pitchFamily="34" charset="0"/>
                <a:cs typeface="Arial" pitchFamily="34" charset="0"/>
              </a:defRPr>
            </a:lvl3pPr>
            <a:lvl4pPr>
              <a:lnSpc>
                <a:spcPts val="1600"/>
              </a:lnSpc>
              <a:spcAft>
                <a:spcPts val="600"/>
              </a:spcAft>
              <a:defRPr sz="1400">
                <a:latin typeface="Arial" pitchFamily="34" charset="0"/>
                <a:cs typeface="Arial" pitchFamily="34" charset="0"/>
              </a:defRPr>
            </a:lvl4pPr>
            <a:lvl5pPr>
              <a:lnSpc>
                <a:spcPts val="1600"/>
              </a:lnSpc>
              <a:spcAft>
                <a:spcPts val="600"/>
              </a:spcAft>
              <a:defRPr sz="1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11" name="Date Placeholder 2"/>
          <p:cNvSpPr txBox="1">
            <a:spLocks/>
          </p:cNvSpPr>
          <p:nvPr userDrawn="1"/>
        </p:nvSpPr>
        <p:spPr>
          <a:xfrm>
            <a:off x="11511958" y="6237312"/>
            <a:ext cx="573617" cy="207963"/>
          </a:xfrm>
          <a:prstGeom prst="rect">
            <a:avLst/>
          </a:prstGeom>
        </p:spPr>
        <p:txBody>
          <a:bodyPr/>
          <a:lstStyle>
            <a:defPPr>
              <a:defRPr lang="en-US"/>
            </a:defPPr>
            <a:lvl1pPr marL="0" algn="l" defTabSz="914400" rtl="0" eaLnBrk="1" latinLnBrk="0" hangingPunct="1">
              <a:defRPr sz="1000" kern="1200">
                <a:solidFill>
                  <a:srgbClr val="565A5C"/>
                </a:solidFill>
                <a:latin typeface="Arial Narrow"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03DD02DE-0619-4707-8092-99D1B7D3892D}" type="slidenum">
              <a:rPr lang="en-AU" sz="1600" smtClean="0">
                <a:solidFill>
                  <a:schemeClr val="tx1"/>
                </a:solidFill>
                <a:latin typeface="Arial" pitchFamily="34" charset="0"/>
              </a:rPr>
              <a:pPr fontAlgn="auto">
                <a:spcBef>
                  <a:spcPts val="0"/>
                </a:spcBef>
                <a:spcAft>
                  <a:spcPts val="0"/>
                </a:spcAft>
                <a:defRPr/>
              </a:pPr>
              <a:t>‹#›</a:t>
            </a:fld>
            <a:endParaRPr lang="en-AU" sz="1600" dirty="0">
              <a:solidFill>
                <a:schemeClr val="tx1"/>
              </a:solidFill>
            </a:endParaRPr>
          </a:p>
        </p:txBody>
      </p:sp>
      <p:pic>
        <p:nvPicPr>
          <p:cNvPr id="9" name="Picture 8">
            <a:extLst>
              <a:ext uri="{FF2B5EF4-FFF2-40B4-BE49-F238E27FC236}">
                <a16:creationId xmlns:a16="http://schemas.microsoft.com/office/drawing/2014/main" id="{83C5DA95-33E6-48AA-A831-01096269FE2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290734" y="6309320"/>
            <a:ext cx="1943375" cy="222486"/>
          </a:xfrm>
          <a:prstGeom prst="rect">
            <a:avLst/>
          </a:prstGeom>
        </p:spPr>
      </p:pic>
    </p:spTree>
    <p:extLst>
      <p:ext uri="{BB962C8B-B14F-4D97-AF65-F5344CB8AC3E}">
        <p14:creationId xmlns:p14="http://schemas.microsoft.com/office/powerpoint/2010/main" val="16977253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51505" y="800099"/>
            <a:ext cx="1991515" cy="227209"/>
          </a:xfrm>
          <a:prstGeom prst="rect">
            <a:avLst/>
          </a:prstGeom>
        </p:spPr>
      </p:pic>
      <p:sp>
        <p:nvSpPr>
          <p:cNvPr id="5" name="Rectangle 4"/>
          <p:cNvSpPr/>
          <p:nvPr userDrawn="1"/>
        </p:nvSpPr>
        <p:spPr>
          <a:xfrm>
            <a:off x="9588500" y="6176963"/>
            <a:ext cx="2603500" cy="681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518436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ectangle 8"/>
          <p:cNvSpPr>
            <a:spLocks noChangeArrowheads="1"/>
          </p:cNvSpPr>
          <p:nvPr userDrawn="1"/>
        </p:nvSpPr>
        <p:spPr bwMode="auto">
          <a:xfrm>
            <a:off x="1" y="1266473"/>
            <a:ext cx="3685091" cy="3667117"/>
          </a:xfrm>
          <a:prstGeom prst="rect">
            <a:avLst/>
          </a:prstGeom>
          <a:solidFill>
            <a:srgbClr val="333C4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5" name="Rectangle 9"/>
          <p:cNvSpPr>
            <a:spLocks noChangeArrowheads="1"/>
          </p:cNvSpPr>
          <p:nvPr userDrawn="1"/>
        </p:nvSpPr>
        <p:spPr bwMode="auto">
          <a:xfrm>
            <a:off x="3685092" y="1266473"/>
            <a:ext cx="8503860" cy="3667117"/>
          </a:xfrm>
          <a:prstGeom prst="rect">
            <a:avLst/>
          </a:prstGeom>
          <a:solidFill>
            <a:srgbClr val="3CB4E7"/>
          </a:solidFill>
          <a:ln>
            <a:noFill/>
          </a:ln>
        </p:spPr>
        <p:txBody>
          <a:bodyPr vert="horz" wrap="square" lIns="91440" tIns="45720" rIns="91440" bIns="45720" numCol="1" anchor="t" anchorCtr="0" compatLnSpc="1">
            <a:prstTxWarp prst="textNoShape">
              <a:avLst/>
            </a:prstTxWarp>
          </a:bodyPr>
          <a:lstStyle/>
          <a:p>
            <a:endParaRPr lang="en-US" sz="1600" dirty="0"/>
          </a:p>
        </p:txBody>
      </p:sp>
      <p:sp>
        <p:nvSpPr>
          <p:cNvPr id="16" name="Freeform 10"/>
          <p:cNvSpPr>
            <a:spLocks noEditPoints="1"/>
          </p:cNvSpPr>
          <p:nvPr userDrawn="1"/>
        </p:nvSpPr>
        <p:spPr bwMode="auto">
          <a:xfrm>
            <a:off x="3171555" y="1130964"/>
            <a:ext cx="1027070" cy="3846341"/>
          </a:xfrm>
          <a:custGeom>
            <a:avLst/>
            <a:gdLst>
              <a:gd name="T0" fmla="*/ 391 w 876"/>
              <a:gd name="T1" fmla="*/ 0 h 3282"/>
              <a:gd name="T2" fmla="*/ 440 w 876"/>
              <a:gd name="T3" fmla="*/ 1641 h 3282"/>
              <a:gd name="T4" fmla="*/ 876 w 876"/>
              <a:gd name="T5" fmla="*/ 0 h 3282"/>
              <a:gd name="T6" fmla="*/ 391 w 876"/>
              <a:gd name="T7" fmla="*/ 0 h 3282"/>
              <a:gd name="T8" fmla="*/ 485 w 876"/>
              <a:gd name="T9" fmla="*/ 3282 h 3282"/>
              <a:gd name="T10" fmla="*/ 436 w 876"/>
              <a:gd name="T11" fmla="*/ 1641 h 3282"/>
              <a:gd name="T12" fmla="*/ 0 w 876"/>
              <a:gd name="T13" fmla="*/ 3282 h 3282"/>
              <a:gd name="T14" fmla="*/ 485 w 876"/>
              <a:gd name="T15" fmla="*/ 3282 h 32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6" h="3282">
                <a:moveTo>
                  <a:pt x="391" y="0"/>
                </a:moveTo>
                <a:lnTo>
                  <a:pt x="440" y="1641"/>
                </a:lnTo>
                <a:lnTo>
                  <a:pt x="876" y="0"/>
                </a:lnTo>
                <a:lnTo>
                  <a:pt x="391" y="0"/>
                </a:lnTo>
                <a:close/>
                <a:moveTo>
                  <a:pt x="485" y="3282"/>
                </a:moveTo>
                <a:lnTo>
                  <a:pt x="436" y="1641"/>
                </a:lnTo>
                <a:lnTo>
                  <a:pt x="0" y="3282"/>
                </a:lnTo>
                <a:lnTo>
                  <a:pt x="485" y="32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 name="Title 1"/>
          <p:cNvSpPr>
            <a:spLocks noGrp="1"/>
          </p:cNvSpPr>
          <p:nvPr userDrawn="1">
            <p:ph type="title"/>
          </p:nvPr>
        </p:nvSpPr>
        <p:spPr>
          <a:xfrm>
            <a:off x="4302124" y="1507826"/>
            <a:ext cx="5934952" cy="1669563"/>
          </a:xfrm>
        </p:spPr>
        <p:txBody>
          <a:bodyPr anchor="b">
            <a:normAutofit/>
          </a:bodyPr>
          <a:lstStyle>
            <a:lvl1pPr>
              <a:defRPr sz="4000">
                <a:solidFill>
                  <a:schemeClr val="bg1"/>
                </a:solidFill>
              </a:defRPr>
            </a:lvl1pPr>
          </a:lstStyle>
          <a:p>
            <a:r>
              <a:rPr lang="en-US"/>
              <a:t>Click to edit Master title style</a:t>
            </a:r>
          </a:p>
        </p:txBody>
      </p:sp>
      <p:sp>
        <p:nvSpPr>
          <p:cNvPr id="3" name="Text Placeholder 2"/>
          <p:cNvSpPr>
            <a:spLocks noGrp="1"/>
          </p:cNvSpPr>
          <p:nvPr userDrawn="1">
            <p:ph type="body" idx="1"/>
          </p:nvPr>
        </p:nvSpPr>
        <p:spPr>
          <a:xfrm>
            <a:off x="4333654" y="3177389"/>
            <a:ext cx="5934952" cy="903941"/>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770608" y="6438458"/>
            <a:ext cx="2093976" cy="239727"/>
          </a:xfrm>
          <a:prstGeom prst="rect">
            <a:avLst/>
          </a:prstGeom>
        </p:spPr>
      </p:pic>
    </p:spTree>
    <p:extLst>
      <p:ext uri="{BB962C8B-B14F-4D97-AF65-F5344CB8AC3E}">
        <p14:creationId xmlns:p14="http://schemas.microsoft.com/office/powerpoint/2010/main" val="42910032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7175" y="1455821"/>
            <a:ext cx="5762625" cy="47211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68681" y="1455821"/>
            <a:ext cx="5762625" cy="47211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61140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p:cNvSpPr/>
          <p:nvPr userDrawn="1"/>
        </p:nvSpPr>
        <p:spPr>
          <a:xfrm>
            <a:off x="0" y="0"/>
            <a:ext cx="4965290" cy="6858000"/>
          </a:xfrm>
          <a:prstGeom prst="rect">
            <a:avLst/>
          </a:prstGeom>
          <a:solidFill>
            <a:srgbClr val="333C4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reeform 17"/>
          <p:cNvSpPr>
            <a:spLocks/>
          </p:cNvSpPr>
          <p:nvPr userDrawn="1"/>
        </p:nvSpPr>
        <p:spPr bwMode="auto">
          <a:xfrm>
            <a:off x="4068624" y="0"/>
            <a:ext cx="8120328" cy="6858001"/>
          </a:xfrm>
          <a:custGeom>
            <a:avLst/>
            <a:gdLst>
              <a:gd name="T0" fmla="*/ 0 w 16918"/>
              <a:gd name="T1" fmla="*/ 0 h 14301"/>
              <a:gd name="T2" fmla="*/ 16918 w 16918"/>
              <a:gd name="T3" fmla="*/ 0 h 14301"/>
              <a:gd name="T4" fmla="*/ 16918 w 16918"/>
              <a:gd name="T5" fmla="*/ 14301 h 14301"/>
              <a:gd name="T6" fmla="*/ 406 w 16918"/>
              <a:gd name="T7" fmla="*/ 14301 h 14301"/>
              <a:gd name="T8" fmla="*/ 0 w 16918"/>
              <a:gd name="T9" fmla="*/ 0 h 14301"/>
            </a:gdLst>
            <a:ahLst/>
            <a:cxnLst>
              <a:cxn ang="0">
                <a:pos x="T0" y="T1"/>
              </a:cxn>
              <a:cxn ang="0">
                <a:pos x="T2" y="T3"/>
              </a:cxn>
              <a:cxn ang="0">
                <a:pos x="T4" y="T5"/>
              </a:cxn>
              <a:cxn ang="0">
                <a:pos x="T6" y="T7"/>
              </a:cxn>
              <a:cxn ang="0">
                <a:pos x="T8" y="T9"/>
              </a:cxn>
            </a:cxnLst>
            <a:rect l="0" t="0" r="r" b="b"/>
            <a:pathLst>
              <a:path w="16918" h="14301">
                <a:moveTo>
                  <a:pt x="0" y="0"/>
                </a:moveTo>
                <a:lnTo>
                  <a:pt x="16918" y="0"/>
                </a:lnTo>
                <a:lnTo>
                  <a:pt x="16918" y="14301"/>
                </a:lnTo>
                <a:lnTo>
                  <a:pt x="406" y="14301"/>
                </a:lnTo>
                <a:lnTo>
                  <a:pt x="0" y="0"/>
                </a:lnTo>
                <a:close/>
              </a:path>
            </a:pathLst>
          </a:custGeom>
          <a:solidFill>
            <a:srgbClr val="333C4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2" name="Text Placeholder 11"/>
          <p:cNvSpPr>
            <a:spLocks noGrp="1"/>
          </p:cNvSpPr>
          <p:nvPr>
            <p:ph type="body" sz="quarter" idx="10" hasCustomPrompt="1"/>
          </p:nvPr>
        </p:nvSpPr>
        <p:spPr>
          <a:xfrm>
            <a:off x="4649452" y="1156077"/>
            <a:ext cx="7158037" cy="1370813"/>
          </a:xfrm>
        </p:spPr>
        <p:txBody>
          <a:bodyPr anchor="b" anchorCtr="0">
            <a:normAutofit/>
          </a:bodyPr>
          <a:lstStyle>
            <a:lvl1pPr marL="0" indent="0">
              <a:buNone/>
              <a:defRPr sz="4400" b="1" baseline="0">
                <a:solidFill>
                  <a:schemeClr val="bg1"/>
                </a:solidFill>
              </a:defRPr>
            </a:lvl1pPr>
          </a:lstStyle>
          <a:p>
            <a:pPr lvl="0"/>
            <a:r>
              <a:rPr lang="en-US"/>
              <a:t>Divider Title</a:t>
            </a:r>
          </a:p>
        </p:txBody>
      </p:sp>
      <p:sp>
        <p:nvSpPr>
          <p:cNvPr id="13" name="Text Placeholder 11"/>
          <p:cNvSpPr>
            <a:spLocks noGrp="1"/>
          </p:cNvSpPr>
          <p:nvPr>
            <p:ph type="body" sz="quarter" idx="11" hasCustomPrompt="1"/>
          </p:nvPr>
        </p:nvSpPr>
        <p:spPr>
          <a:xfrm>
            <a:off x="4649452" y="2976968"/>
            <a:ext cx="7158037" cy="2363502"/>
          </a:xfrm>
        </p:spPr>
        <p:txBody>
          <a:bodyPr>
            <a:normAutofit/>
          </a:bodyPr>
          <a:lstStyle>
            <a:lvl1pPr marL="0" indent="0">
              <a:buNone/>
              <a:defRPr sz="2400" baseline="0">
                <a:solidFill>
                  <a:schemeClr val="bg1"/>
                </a:solidFill>
              </a:defRPr>
            </a:lvl1pPr>
          </a:lstStyle>
          <a:p>
            <a:pPr lvl="0"/>
            <a:r>
              <a:rPr lang="en-US"/>
              <a:t>Subtitle</a:t>
            </a:r>
          </a:p>
        </p:txBody>
      </p:sp>
      <p:sp>
        <p:nvSpPr>
          <p:cNvPr id="2" name="Freeform 1"/>
          <p:cNvSpPr/>
          <p:nvPr userDrawn="1"/>
        </p:nvSpPr>
        <p:spPr>
          <a:xfrm>
            <a:off x="-9939" y="4810539"/>
            <a:ext cx="12215191" cy="2057400"/>
          </a:xfrm>
          <a:custGeom>
            <a:avLst/>
            <a:gdLst>
              <a:gd name="connsiteX0" fmla="*/ 0 w 12215191"/>
              <a:gd name="connsiteY0" fmla="*/ 0 h 2057400"/>
              <a:gd name="connsiteX1" fmla="*/ 9939 w 12215191"/>
              <a:gd name="connsiteY1" fmla="*/ 2057400 h 2057400"/>
              <a:gd name="connsiteX2" fmla="*/ 12215191 w 12215191"/>
              <a:gd name="connsiteY2" fmla="*/ 2037522 h 2057400"/>
              <a:gd name="connsiteX3" fmla="*/ 12195313 w 12215191"/>
              <a:gd name="connsiteY3" fmla="*/ 655983 h 2057400"/>
              <a:gd name="connsiteX4" fmla="*/ 0 w 12215191"/>
              <a:gd name="connsiteY4" fmla="*/ 0 h 2057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5191" h="2057400">
                <a:moveTo>
                  <a:pt x="0" y="0"/>
                </a:moveTo>
                <a:lnTo>
                  <a:pt x="9939" y="2057400"/>
                </a:lnTo>
                <a:lnTo>
                  <a:pt x="12215191" y="2037522"/>
                </a:lnTo>
                <a:lnTo>
                  <a:pt x="12195313" y="655983"/>
                </a:lnTo>
                <a:lnTo>
                  <a:pt x="0" y="0"/>
                </a:lnTo>
                <a:close/>
              </a:path>
            </a:pathLst>
          </a:custGeom>
          <a:solidFill>
            <a:srgbClr val="3C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Line 19"/>
          <p:cNvSpPr>
            <a:spLocks noChangeShapeType="1"/>
          </p:cNvSpPr>
          <p:nvPr userDrawn="1"/>
        </p:nvSpPr>
        <p:spPr bwMode="auto">
          <a:xfrm flipH="1" flipV="1">
            <a:off x="-3" y="4810536"/>
            <a:ext cx="12192002" cy="652057"/>
          </a:xfrm>
          <a:prstGeom prst="line">
            <a:avLst/>
          </a:prstGeom>
          <a:noFill/>
          <a:ln w="95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Line 19"/>
          <p:cNvSpPr>
            <a:spLocks noChangeShapeType="1"/>
          </p:cNvSpPr>
          <p:nvPr userDrawn="1"/>
        </p:nvSpPr>
        <p:spPr bwMode="auto">
          <a:xfrm flipH="1">
            <a:off x="2844935" y="0"/>
            <a:ext cx="1804517" cy="6858001"/>
          </a:xfrm>
          <a:prstGeom prst="line">
            <a:avLst/>
          </a:prstGeom>
          <a:noFill/>
          <a:ln w="95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 name="Line 20"/>
          <p:cNvSpPr>
            <a:spLocks noChangeShapeType="1"/>
          </p:cNvSpPr>
          <p:nvPr userDrawn="1"/>
        </p:nvSpPr>
        <p:spPr bwMode="auto">
          <a:xfrm>
            <a:off x="4068624" y="0"/>
            <a:ext cx="194550" cy="6858001"/>
          </a:xfrm>
          <a:prstGeom prst="line">
            <a:avLst/>
          </a:prstGeom>
          <a:noFill/>
          <a:ln w="95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0807" y="5462593"/>
            <a:ext cx="2639329" cy="301117"/>
          </a:xfrm>
          <a:prstGeom prst="rect">
            <a:avLst/>
          </a:prstGeom>
        </p:spPr>
      </p:pic>
    </p:spTree>
    <p:extLst>
      <p:ext uri="{BB962C8B-B14F-4D97-AF65-F5344CB8AC3E}">
        <p14:creationId xmlns:p14="http://schemas.microsoft.com/office/powerpoint/2010/main" val="19637819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6" name="Rectangle 5"/>
          <p:cNvSpPr/>
          <p:nvPr userDrawn="1"/>
        </p:nvSpPr>
        <p:spPr>
          <a:xfrm>
            <a:off x="0" y="2942897"/>
            <a:ext cx="12192000" cy="3915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955800" y="223728"/>
            <a:ext cx="4053902" cy="875018"/>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reeform 4"/>
          <p:cNvSpPr/>
          <p:nvPr userDrawn="1"/>
        </p:nvSpPr>
        <p:spPr>
          <a:xfrm>
            <a:off x="6009702" y="0"/>
            <a:ext cx="6199734" cy="1174173"/>
          </a:xfrm>
          <a:custGeom>
            <a:avLst/>
            <a:gdLst>
              <a:gd name="connsiteX0" fmla="*/ 7289223 w 7294418"/>
              <a:gd name="connsiteY0" fmla="*/ 0 h 1174173"/>
              <a:gd name="connsiteX1" fmla="*/ 311727 w 7294418"/>
              <a:gd name="connsiteY1" fmla="*/ 0 h 1174173"/>
              <a:gd name="connsiteX2" fmla="*/ 0 w 7294418"/>
              <a:gd name="connsiteY2" fmla="*/ 1174173 h 1174173"/>
              <a:gd name="connsiteX3" fmla="*/ 7294418 w 7294418"/>
              <a:gd name="connsiteY3" fmla="*/ 1174173 h 1174173"/>
              <a:gd name="connsiteX4" fmla="*/ 7289223 w 7294418"/>
              <a:gd name="connsiteY4" fmla="*/ 0 h 1174173"/>
              <a:gd name="connsiteX0" fmla="*/ 7289223 w 7289226"/>
              <a:gd name="connsiteY0" fmla="*/ 0 h 1174173"/>
              <a:gd name="connsiteX1" fmla="*/ 311727 w 7289226"/>
              <a:gd name="connsiteY1" fmla="*/ 0 h 1174173"/>
              <a:gd name="connsiteX2" fmla="*/ 0 w 7289226"/>
              <a:gd name="connsiteY2" fmla="*/ 1174173 h 1174173"/>
              <a:gd name="connsiteX3" fmla="*/ 6726859 w 7289226"/>
              <a:gd name="connsiteY3" fmla="*/ 1163663 h 1174173"/>
              <a:gd name="connsiteX4" fmla="*/ 7289223 w 7289226"/>
              <a:gd name="connsiteY4" fmla="*/ 0 h 1174173"/>
              <a:gd name="connsiteX0" fmla="*/ 6732174 w 6732401"/>
              <a:gd name="connsiteY0" fmla="*/ 21021 h 1174173"/>
              <a:gd name="connsiteX1" fmla="*/ 311727 w 6732401"/>
              <a:gd name="connsiteY1" fmla="*/ 0 h 1174173"/>
              <a:gd name="connsiteX2" fmla="*/ 0 w 6732401"/>
              <a:gd name="connsiteY2" fmla="*/ 1174173 h 1174173"/>
              <a:gd name="connsiteX3" fmla="*/ 6726859 w 6732401"/>
              <a:gd name="connsiteY3" fmla="*/ 1163663 h 1174173"/>
              <a:gd name="connsiteX4" fmla="*/ 6732174 w 6732401"/>
              <a:gd name="connsiteY4" fmla="*/ 21021 h 1174173"/>
              <a:gd name="connsiteX0" fmla="*/ 6183534 w 6726859"/>
              <a:gd name="connsiteY0" fmla="*/ 21021 h 1174173"/>
              <a:gd name="connsiteX1" fmla="*/ 311727 w 6726859"/>
              <a:gd name="connsiteY1" fmla="*/ 0 h 1174173"/>
              <a:gd name="connsiteX2" fmla="*/ 0 w 6726859"/>
              <a:gd name="connsiteY2" fmla="*/ 1174173 h 1174173"/>
              <a:gd name="connsiteX3" fmla="*/ 6726859 w 6726859"/>
              <a:gd name="connsiteY3" fmla="*/ 1163663 h 1174173"/>
              <a:gd name="connsiteX4" fmla="*/ 6183534 w 6726859"/>
              <a:gd name="connsiteY4" fmla="*/ 21021 h 1174173"/>
              <a:gd name="connsiteX0" fmla="*/ 6183534 w 6199734"/>
              <a:gd name="connsiteY0" fmla="*/ 21021 h 1174173"/>
              <a:gd name="connsiteX1" fmla="*/ 311727 w 6199734"/>
              <a:gd name="connsiteY1" fmla="*/ 0 h 1174173"/>
              <a:gd name="connsiteX2" fmla="*/ 0 w 6199734"/>
              <a:gd name="connsiteY2" fmla="*/ 1174173 h 1174173"/>
              <a:gd name="connsiteX3" fmla="*/ 6199734 w 6199734"/>
              <a:gd name="connsiteY3" fmla="*/ 1163663 h 1174173"/>
              <a:gd name="connsiteX4" fmla="*/ 6183534 w 6199734"/>
              <a:gd name="connsiteY4" fmla="*/ 21021 h 1174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9734" h="1174173">
                <a:moveTo>
                  <a:pt x="6183534" y="21021"/>
                </a:moveTo>
                <a:lnTo>
                  <a:pt x="311727" y="0"/>
                </a:lnTo>
                <a:lnTo>
                  <a:pt x="0" y="1174173"/>
                </a:lnTo>
                <a:lnTo>
                  <a:pt x="6199734" y="1163663"/>
                </a:lnTo>
                <a:cubicBezTo>
                  <a:pt x="6198002" y="770540"/>
                  <a:pt x="6185266" y="408949"/>
                  <a:pt x="6183534" y="2102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770608" y="6438458"/>
            <a:ext cx="2093976" cy="239727"/>
          </a:xfrm>
          <a:prstGeom prst="rect">
            <a:avLst/>
          </a:prstGeom>
        </p:spPr>
      </p:pic>
    </p:spTree>
    <p:extLst>
      <p:ext uri="{BB962C8B-B14F-4D97-AF65-F5344CB8AC3E}">
        <p14:creationId xmlns:p14="http://schemas.microsoft.com/office/powerpoint/2010/main" val="38765890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2">
            <a:lumMod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223DAC94-2113-B042-8D2D-869DD39A66A3}"/>
              </a:ext>
            </a:extLst>
          </p:cNvPr>
          <p:cNvSpPr>
            <a:spLocks noGrp="1"/>
          </p:cNvSpPr>
          <p:nvPr>
            <p:ph type="pic" sz="quarter" idx="13"/>
          </p:nvPr>
        </p:nvSpPr>
        <p:spPr>
          <a:xfrm>
            <a:off x="6150224" y="0"/>
            <a:ext cx="6041776" cy="6869017"/>
          </a:xfrm>
          <a:custGeom>
            <a:avLst/>
            <a:gdLst>
              <a:gd name="connsiteX0" fmla="*/ 0 w 4367212"/>
              <a:gd name="connsiteY0" fmla="*/ 0 h 6858000"/>
              <a:gd name="connsiteX1" fmla="*/ 4367212 w 4367212"/>
              <a:gd name="connsiteY1" fmla="*/ 0 h 6858000"/>
              <a:gd name="connsiteX2" fmla="*/ 4367212 w 4367212"/>
              <a:gd name="connsiteY2" fmla="*/ 6858000 h 6858000"/>
              <a:gd name="connsiteX3" fmla="*/ 0 w 4367212"/>
              <a:gd name="connsiteY3" fmla="*/ 6858000 h 6858000"/>
              <a:gd name="connsiteX4" fmla="*/ 0 w 4367212"/>
              <a:gd name="connsiteY4" fmla="*/ 0 h 6858000"/>
              <a:gd name="connsiteX0" fmla="*/ 1674564 w 6041776"/>
              <a:gd name="connsiteY0" fmla="*/ 0 h 6869017"/>
              <a:gd name="connsiteX1" fmla="*/ 6041776 w 6041776"/>
              <a:gd name="connsiteY1" fmla="*/ 0 h 6869017"/>
              <a:gd name="connsiteX2" fmla="*/ 6041776 w 6041776"/>
              <a:gd name="connsiteY2" fmla="*/ 6858000 h 6869017"/>
              <a:gd name="connsiteX3" fmla="*/ 0 w 6041776"/>
              <a:gd name="connsiteY3" fmla="*/ 6869017 h 6869017"/>
              <a:gd name="connsiteX4" fmla="*/ 1674564 w 6041776"/>
              <a:gd name="connsiteY4" fmla="*/ 0 h 6869017"/>
              <a:gd name="connsiteX0" fmla="*/ 1724745 w 6041776"/>
              <a:gd name="connsiteY0" fmla="*/ 5575 h 6869017"/>
              <a:gd name="connsiteX1" fmla="*/ 6041776 w 6041776"/>
              <a:gd name="connsiteY1" fmla="*/ 0 h 6869017"/>
              <a:gd name="connsiteX2" fmla="*/ 6041776 w 6041776"/>
              <a:gd name="connsiteY2" fmla="*/ 6858000 h 6869017"/>
              <a:gd name="connsiteX3" fmla="*/ 0 w 6041776"/>
              <a:gd name="connsiteY3" fmla="*/ 6869017 h 6869017"/>
              <a:gd name="connsiteX4" fmla="*/ 1724745 w 6041776"/>
              <a:gd name="connsiteY4" fmla="*/ 5575 h 6869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1776" h="6869017">
                <a:moveTo>
                  <a:pt x="1724745" y="5575"/>
                </a:moveTo>
                <a:lnTo>
                  <a:pt x="6041776" y="0"/>
                </a:lnTo>
                <a:lnTo>
                  <a:pt x="6041776" y="6858000"/>
                </a:lnTo>
                <a:lnTo>
                  <a:pt x="0" y="6869017"/>
                </a:lnTo>
                <a:lnTo>
                  <a:pt x="1724745" y="5575"/>
                </a:lnTo>
                <a:close/>
              </a:path>
            </a:pathLst>
          </a:custGeom>
          <a:solidFill>
            <a:schemeClr val="accent3">
              <a:lumMod val="20000"/>
              <a:lumOff val="80000"/>
            </a:schemeClr>
          </a:solidFill>
        </p:spPr>
        <p:txBody>
          <a:bodyPr anchor="ctr"/>
          <a:lstStyle>
            <a:lvl1pPr marL="0" indent="0" algn="ctr">
              <a:buNone/>
              <a:defRPr/>
            </a:lvl1pPr>
          </a:lstStyle>
          <a:p>
            <a:endParaRPr lang="en-US" dirty="0"/>
          </a:p>
        </p:txBody>
      </p:sp>
      <p:pic>
        <p:nvPicPr>
          <p:cNvPr id="12" name="Picture 11">
            <a:extLst>
              <a:ext uri="{FF2B5EF4-FFF2-40B4-BE49-F238E27FC236}">
                <a16:creationId xmlns:a16="http://schemas.microsoft.com/office/drawing/2014/main" id="{15C4BED4-52FC-9D47-B130-3E6480FAE01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3433" y="683960"/>
            <a:ext cx="3168351" cy="512791"/>
          </a:xfrm>
          <a:prstGeom prst="rect">
            <a:avLst/>
          </a:prstGeom>
        </p:spPr>
      </p:pic>
      <p:sp>
        <p:nvSpPr>
          <p:cNvPr id="9" name="Freeform 7">
            <a:extLst>
              <a:ext uri="{FF2B5EF4-FFF2-40B4-BE49-F238E27FC236}">
                <a16:creationId xmlns:a16="http://schemas.microsoft.com/office/drawing/2014/main" id="{AADC7BEB-DE4A-F645-BF70-DE8FCA7F39E7}"/>
              </a:ext>
            </a:extLst>
          </p:cNvPr>
          <p:cNvSpPr>
            <a:spLocks/>
          </p:cNvSpPr>
          <p:nvPr userDrawn="1"/>
        </p:nvSpPr>
        <p:spPr bwMode="auto">
          <a:xfrm>
            <a:off x="11231562" y="1735137"/>
            <a:ext cx="960438" cy="3675063"/>
          </a:xfrm>
          <a:custGeom>
            <a:avLst/>
            <a:gdLst>
              <a:gd name="T0" fmla="*/ 0 w 605"/>
              <a:gd name="T1" fmla="*/ 2315 h 2315"/>
              <a:gd name="T2" fmla="*/ 605 w 605"/>
              <a:gd name="T3" fmla="*/ 2315 h 2315"/>
              <a:gd name="T4" fmla="*/ 605 w 605"/>
              <a:gd name="T5" fmla="*/ 0 h 2315"/>
              <a:gd name="T6" fmla="*/ 0 w 605"/>
              <a:gd name="T7" fmla="*/ 2315 h 2315"/>
            </a:gdLst>
            <a:ahLst/>
            <a:cxnLst>
              <a:cxn ang="0">
                <a:pos x="T0" y="T1"/>
              </a:cxn>
              <a:cxn ang="0">
                <a:pos x="T2" y="T3"/>
              </a:cxn>
              <a:cxn ang="0">
                <a:pos x="T4" y="T5"/>
              </a:cxn>
              <a:cxn ang="0">
                <a:pos x="T6" y="T7"/>
              </a:cxn>
            </a:cxnLst>
            <a:rect l="0" t="0" r="r" b="b"/>
            <a:pathLst>
              <a:path w="605" h="2315">
                <a:moveTo>
                  <a:pt x="0" y="2315"/>
                </a:moveTo>
                <a:lnTo>
                  <a:pt x="605" y="2315"/>
                </a:lnTo>
                <a:lnTo>
                  <a:pt x="605" y="0"/>
                </a:lnTo>
                <a:lnTo>
                  <a:pt x="0" y="2315"/>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lvl="0"/>
            <a:endParaRPr lang="en-AU" dirty="0"/>
          </a:p>
        </p:txBody>
      </p:sp>
      <p:sp>
        <p:nvSpPr>
          <p:cNvPr id="11" name="Freeform 10">
            <a:extLst>
              <a:ext uri="{FF2B5EF4-FFF2-40B4-BE49-F238E27FC236}">
                <a16:creationId xmlns:a16="http://schemas.microsoft.com/office/drawing/2014/main" id="{50EBB79D-E49D-C144-BAB8-DE504A63E1DB}"/>
              </a:ext>
            </a:extLst>
          </p:cNvPr>
          <p:cNvSpPr/>
          <p:nvPr userDrawn="1"/>
        </p:nvSpPr>
        <p:spPr>
          <a:xfrm>
            <a:off x="1099457" y="1698171"/>
            <a:ext cx="11103429" cy="3712029"/>
          </a:xfrm>
          <a:custGeom>
            <a:avLst/>
            <a:gdLst>
              <a:gd name="connsiteX0" fmla="*/ 11103429 w 11103429"/>
              <a:gd name="connsiteY0" fmla="*/ 0 h 3712029"/>
              <a:gd name="connsiteX1" fmla="*/ 6357257 w 11103429"/>
              <a:gd name="connsiteY1" fmla="*/ 0 h 3712029"/>
              <a:gd name="connsiteX2" fmla="*/ 5421086 w 11103429"/>
              <a:gd name="connsiteY2" fmla="*/ 3712029 h 3712029"/>
              <a:gd name="connsiteX3" fmla="*/ 0 w 11103429"/>
              <a:gd name="connsiteY3" fmla="*/ 3712029 h 3712029"/>
              <a:gd name="connsiteX4" fmla="*/ 0 w 11103429"/>
              <a:gd name="connsiteY4" fmla="*/ 21772 h 3712029"/>
              <a:gd name="connsiteX5" fmla="*/ 5878286 w 11103429"/>
              <a:gd name="connsiteY5" fmla="*/ 21772 h 3712029"/>
              <a:gd name="connsiteX6" fmla="*/ 5998029 w 11103429"/>
              <a:gd name="connsiteY6" fmla="*/ 3712029 h 3712029"/>
              <a:gd name="connsiteX7" fmla="*/ 11092543 w 11103429"/>
              <a:gd name="connsiteY7" fmla="*/ 3712029 h 371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03429" h="3712029">
                <a:moveTo>
                  <a:pt x="11103429" y="0"/>
                </a:moveTo>
                <a:lnTo>
                  <a:pt x="6357257" y="0"/>
                </a:lnTo>
                <a:lnTo>
                  <a:pt x="5421086" y="3712029"/>
                </a:lnTo>
                <a:lnTo>
                  <a:pt x="0" y="3712029"/>
                </a:lnTo>
                <a:lnTo>
                  <a:pt x="0" y="21772"/>
                </a:lnTo>
                <a:lnTo>
                  <a:pt x="5878286" y="21772"/>
                </a:lnTo>
                <a:lnTo>
                  <a:pt x="5998029" y="3712029"/>
                </a:lnTo>
                <a:lnTo>
                  <a:pt x="11092543" y="3712029"/>
                </a:lnTo>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 Placeholder 17"/>
          <p:cNvSpPr>
            <a:spLocks noGrp="1"/>
          </p:cNvSpPr>
          <p:nvPr>
            <p:ph type="body" sz="quarter" idx="11" hasCustomPrompt="1"/>
          </p:nvPr>
        </p:nvSpPr>
        <p:spPr>
          <a:xfrm>
            <a:off x="1344835" y="3914020"/>
            <a:ext cx="5355685" cy="1426621"/>
          </a:xfrm>
          <a:prstGeom prst="rect">
            <a:avLst/>
          </a:prstGeom>
        </p:spPr>
        <p:txBody>
          <a:bodyPr/>
          <a:lstStyle>
            <a:lvl1pPr marL="0" marR="0" indent="0" algn="l" defTabSz="914400" rtl="0" eaLnBrk="1" fontAlgn="auto" latinLnBrk="0" hangingPunct="1">
              <a:lnSpc>
                <a:spcPct val="100000"/>
              </a:lnSpc>
              <a:spcBef>
                <a:spcPts val="0"/>
              </a:spcBef>
              <a:spcAft>
                <a:spcPts val="300"/>
              </a:spcAft>
              <a:buClrTx/>
              <a:buSzTx/>
              <a:buFontTx/>
              <a:buNone/>
              <a:tabLst/>
              <a:defRPr sz="2000" baseline="0">
                <a:solidFill>
                  <a:srgbClr val="EBE9E7"/>
                </a:solidFill>
              </a:defRPr>
            </a:lvl1pPr>
            <a:lvl2pPr marL="457200" indent="0">
              <a:spcBef>
                <a:spcPts val="0"/>
              </a:spcBef>
              <a:spcAft>
                <a:spcPts val="300"/>
              </a:spcAft>
              <a:buNone/>
              <a:defRPr sz="1400"/>
            </a:lvl2pPr>
            <a:lvl3pPr marL="914400" indent="0">
              <a:spcBef>
                <a:spcPts val="0"/>
              </a:spcBef>
              <a:spcAft>
                <a:spcPts val="300"/>
              </a:spcAft>
              <a:buNone/>
              <a:defRPr sz="1400"/>
            </a:lvl3pPr>
            <a:lvl4pPr marL="1371600" indent="0">
              <a:spcBef>
                <a:spcPts val="0"/>
              </a:spcBef>
              <a:spcAft>
                <a:spcPts val="300"/>
              </a:spcAft>
              <a:buNone/>
              <a:defRPr sz="1400"/>
            </a:lvl4pPr>
            <a:lvl5pPr marL="1828800" indent="0">
              <a:spcBef>
                <a:spcPts val="0"/>
              </a:spcBef>
              <a:spcAft>
                <a:spcPts val="300"/>
              </a:spcAft>
              <a:buNone/>
              <a:defRPr sz="1400"/>
            </a:lvl5pPr>
          </a:lstStyle>
          <a:p>
            <a:pPr marL="0" marR="0" lvl="0" indent="0" algn="l" defTabSz="914400" rtl="0" eaLnBrk="1" fontAlgn="auto" latinLnBrk="0" hangingPunct="1">
              <a:lnSpc>
                <a:spcPct val="100000"/>
              </a:lnSpc>
              <a:spcBef>
                <a:spcPts val="0"/>
              </a:spcBef>
              <a:spcAft>
                <a:spcPts val="300"/>
              </a:spcAft>
              <a:buClrTx/>
              <a:buSzTx/>
              <a:buFontTx/>
              <a:buNone/>
              <a:tabLst/>
              <a:defRPr/>
            </a:pPr>
            <a:r>
              <a:rPr lang="en-US"/>
              <a:t>PRESENTERS:</a:t>
            </a:r>
          </a:p>
          <a:p>
            <a:pPr marL="0" marR="0" lvl="0" indent="0" algn="l" defTabSz="914400" rtl="0" eaLnBrk="1" fontAlgn="auto" latinLnBrk="0" hangingPunct="1">
              <a:lnSpc>
                <a:spcPct val="100000"/>
              </a:lnSpc>
              <a:spcBef>
                <a:spcPts val="0"/>
              </a:spcBef>
              <a:spcAft>
                <a:spcPts val="300"/>
              </a:spcAft>
              <a:buClrTx/>
              <a:buSzTx/>
              <a:buFontTx/>
              <a:buNone/>
              <a:tabLst/>
              <a:defRPr/>
            </a:pPr>
            <a:r>
              <a:rPr lang="en-US"/>
              <a:t>Name one</a:t>
            </a:r>
          </a:p>
          <a:p>
            <a:pPr marL="0" marR="0" lvl="0" indent="0" algn="l" defTabSz="914400" rtl="0" eaLnBrk="1" fontAlgn="auto" latinLnBrk="0" hangingPunct="1">
              <a:lnSpc>
                <a:spcPct val="100000"/>
              </a:lnSpc>
              <a:spcBef>
                <a:spcPts val="0"/>
              </a:spcBef>
              <a:spcAft>
                <a:spcPts val="300"/>
              </a:spcAft>
              <a:buClrTx/>
              <a:buSzTx/>
              <a:buFontTx/>
              <a:buNone/>
              <a:tabLst/>
              <a:defRPr/>
            </a:pPr>
            <a:r>
              <a:rPr lang="en-US"/>
              <a:t>Name two</a:t>
            </a:r>
            <a:endParaRPr kumimoji="0" lang="en-US" sz="1400" b="0" i="0" u="none" strike="noStrike" kern="1200" cap="none" spc="0" normalizeH="0" baseline="0" noProof="0">
              <a:ln>
                <a:noFill/>
              </a:ln>
              <a:solidFill>
                <a:srgbClr val="AAACAD"/>
              </a:solidFill>
              <a:effectLst/>
              <a:uLnTx/>
              <a:uFillTx/>
              <a:latin typeface="Arial" panose="020B0604020202020204" pitchFamily="34" charset="0"/>
              <a:ea typeface="+mn-ea"/>
              <a:cs typeface="Arial" panose="020B0604020202020204" pitchFamily="34" charset="0"/>
            </a:endParaRPr>
          </a:p>
        </p:txBody>
      </p:sp>
      <p:sp>
        <p:nvSpPr>
          <p:cNvPr id="16" name="Text Placeholder 15"/>
          <p:cNvSpPr>
            <a:spLocks noGrp="1"/>
          </p:cNvSpPr>
          <p:nvPr>
            <p:ph type="body" sz="quarter" idx="10" hasCustomPrompt="1"/>
          </p:nvPr>
        </p:nvSpPr>
        <p:spPr>
          <a:xfrm>
            <a:off x="695400" y="2060848"/>
            <a:ext cx="5606195" cy="1584176"/>
          </a:xfrm>
          <a:prstGeom prst="rect">
            <a:avLst/>
          </a:prstGeom>
          <a:solidFill>
            <a:schemeClr val="tx2">
              <a:lumMod val="25000"/>
            </a:schemeClr>
          </a:solidFill>
        </p:spPr>
        <p:txBody>
          <a:bodyPr anchor="ctr"/>
          <a:lstStyle>
            <a:lvl1pPr marL="0" indent="0">
              <a:lnSpc>
                <a:spcPct val="100000"/>
              </a:lnSpc>
              <a:spcBef>
                <a:spcPts val="0"/>
              </a:spcBef>
              <a:buNone/>
              <a:defRPr sz="4000">
                <a:solidFill>
                  <a:schemeClr val="tx1"/>
                </a:solidFill>
              </a:defRPr>
            </a:lvl1pPr>
            <a:lvl2pPr marL="457200" indent="0">
              <a:lnSpc>
                <a:spcPts val="2900"/>
              </a:lnSpc>
              <a:spcBef>
                <a:spcPts val="0"/>
              </a:spcBef>
              <a:buNone/>
              <a:defRPr sz="2800"/>
            </a:lvl2pPr>
            <a:lvl3pPr marL="914400" indent="0">
              <a:lnSpc>
                <a:spcPts val="2900"/>
              </a:lnSpc>
              <a:spcBef>
                <a:spcPts val="0"/>
              </a:spcBef>
              <a:buNone/>
              <a:defRPr sz="2800"/>
            </a:lvl3pPr>
            <a:lvl4pPr marL="1371600" indent="0">
              <a:lnSpc>
                <a:spcPts val="2900"/>
              </a:lnSpc>
              <a:spcBef>
                <a:spcPts val="0"/>
              </a:spcBef>
              <a:buNone/>
              <a:defRPr sz="2800"/>
            </a:lvl4pPr>
            <a:lvl5pPr marL="1828800" indent="0">
              <a:lnSpc>
                <a:spcPts val="2900"/>
              </a:lnSpc>
              <a:spcBef>
                <a:spcPts val="0"/>
              </a:spcBef>
              <a:buNone/>
              <a:defRPr sz="2800"/>
            </a:lvl5pPr>
          </a:lstStyle>
          <a:p>
            <a:pPr lvl="0"/>
            <a:r>
              <a:rPr lang="en-US"/>
              <a:t>Click to edit </a:t>
            </a:r>
            <a:br>
              <a:rPr lang="en-US"/>
            </a:br>
            <a:r>
              <a:rPr lang="en-US"/>
              <a:t>Master text styles</a:t>
            </a:r>
          </a:p>
        </p:txBody>
      </p:sp>
    </p:spTree>
    <p:extLst>
      <p:ext uri="{BB962C8B-B14F-4D97-AF65-F5344CB8AC3E}">
        <p14:creationId xmlns:p14="http://schemas.microsoft.com/office/powerpoint/2010/main" val="3265340423"/>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ontent Page - Numbered 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16571B8-7CE9-624C-BA17-3902B53B1635}"/>
              </a:ext>
            </a:extLst>
          </p:cNvPr>
          <p:cNvSpPr/>
          <p:nvPr userDrawn="1"/>
        </p:nvSpPr>
        <p:spPr>
          <a:xfrm>
            <a:off x="0" y="-40751"/>
            <a:ext cx="12192001" cy="972000"/>
          </a:xfrm>
          <a:prstGeom prst="rect">
            <a:avLst/>
          </a:prstGeom>
          <a:solidFill>
            <a:schemeClr val="bg1"/>
          </a:solidFill>
          <a:ln>
            <a:noFill/>
          </a:ln>
          <a:effectLst>
            <a:outerShdw blurRad="50800" dist="38100" dir="54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0" name="Title 1"/>
          <p:cNvSpPr>
            <a:spLocks noGrp="1"/>
          </p:cNvSpPr>
          <p:nvPr>
            <p:ph type="title"/>
          </p:nvPr>
        </p:nvSpPr>
        <p:spPr>
          <a:xfrm>
            <a:off x="623392" y="332656"/>
            <a:ext cx="10944375" cy="540643"/>
          </a:xfrm>
          <a:prstGeom prst="rect">
            <a:avLst/>
          </a:prstGeom>
        </p:spPr>
        <p:txBody>
          <a:bodyPr anchor="b"/>
          <a:lstStyle>
            <a:lvl1pPr algn="l">
              <a:lnSpc>
                <a:spcPts val="2400"/>
              </a:lnSpc>
              <a:defRPr sz="2800">
                <a:solidFill>
                  <a:schemeClr val="accent1"/>
                </a:solidFill>
                <a:latin typeface="Arial" panose="020B0604020202020204" pitchFamily="34" charset="0"/>
                <a:cs typeface="Arial" panose="020B0604020202020204" pitchFamily="34" charset="0"/>
              </a:defRPr>
            </a:lvl1pPr>
          </a:lstStyle>
          <a:p>
            <a:r>
              <a:rPr lang="en-US"/>
              <a:t>Click to edit Master title style</a:t>
            </a:r>
            <a:endParaRPr lang="en-AU"/>
          </a:p>
        </p:txBody>
      </p:sp>
      <p:sp>
        <p:nvSpPr>
          <p:cNvPr id="17" name="Content Placeholder 2"/>
          <p:cNvSpPr>
            <a:spLocks noGrp="1"/>
          </p:cNvSpPr>
          <p:nvPr>
            <p:ph idx="1"/>
          </p:nvPr>
        </p:nvSpPr>
        <p:spPr>
          <a:xfrm>
            <a:off x="617512" y="1130676"/>
            <a:ext cx="10944191" cy="4793704"/>
          </a:xfrm>
          <a:prstGeom prst="rect">
            <a:avLst/>
          </a:prstGeom>
        </p:spPr>
        <p:txBody>
          <a:bodyPr numCol="1"/>
          <a:lstStyle>
            <a:lvl1pPr marL="252000" indent="-252000">
              <a:lnSpc>
                <a:spcPct val="100000"/>
              </a:lnSpc>
              <a:spcBef>
                <a:spcPts val="0"/>
              </a:spcBef>
              <a:spcAft>
                <a:spcPts val="900"/>
              </a:spcAft>
              <a:buClr>
                <a:schemeClr val="accent4"/>
              </a:buClr>
              <a:buFont typeface="Arial" pitchFamily="34" charset="0"/>
              <a:buChar char="&gt;"/>
              <a:defRPr sz="1800" spc="-20" baseline="0">
                <a:solidFill>
                  <a:srgbClr val="5C6266"/>
                </a:solidFill>
                <a:latin typeface="Arial" pitchFamily="34" charset="0"/>
                <a:cs typeface="Arial" pitchFamily="34" charset="0"/>
              </a:defRPr>
            </a:lvl1pPr>
            <a:lvl2pPr marL="504000" indent="-252000">
              <a:lnSpc>
                <a:spcPct val="100000"/>
              </a:lnSpc>
              <a:spcBef>
                <a:spcPts val="0"/>
              </a:spcBef>
              <a:spcAft>
                <a:spcPts val="900"/>
              </a:spcAft>
              <a:buClr>
                <a:schemeClr val="tx2"/>
              </a:buClr>
              <a:buFont typeface="Arial" panose="020B0604020202020204" pitchFamily="34" charset="0"/>
              <a:buChar char="–"/>
              <a:defRPr sz="1600" spc="-20" baseline="0">
                <a:solidFill>
                  <a:srgbClr val="5C6266"/>
                </a:solidFill>
                <a:latin typeface="Arial" pitchFamily="34" charset="0"/>
                <a:cs typeface="Arial" pitchFamily="34" charset="0"/>
              </a:defRPr>
            </a:lvl2pPr>
            <a:lvl3pPr marL="756000" indent="-252000">
              <a:lnSpc>
                <a:spcPct val="100000"/>
              </a:lnSpc>
              <a:spcBef>
                <a:spcPts val="0"/>
              </a:spcBef>
              <a:spcAft>
                <a:spcPts val="900"/>
              </a:spcAft>
              <a:buClr>
                <a:schemeClr val="tx2"/>
              </a:buClr>
              <a:defRPr sz="1600" spc="-20" baseline="0">
                <a:solidFill>
                  <a:srgbClr val="5C6266"/>
                </a:solidFill>
                <a:latin typeface="Arial" pitchFamily="34" charset="0"/>
                <a:cs typeface="Arial" pitchFamily="34" charset="0"/>
              </a:defRPr>
            </a:lvl3pPr>
            <a:lvl4pPr>
              <a:lnSpc>
                <a:spcPts val="1600"/>
              </a:lnSpc>
              <a:spcAft>
                <a:spcPts val="600"/>
              </a:spcAft>
              <a:defRPr sz="1400">
                <a:latin typeface="Arial" pitchFamily="34" charset="0"/>
                <a:cs typeface="Arial" pitchFamily="34" charset="0"/>
              </a:defRPr>
            </a:lvl4pPr>
            <a:lvl5pPr>
              <a:lnSpc>
                <a:spcPts val="1600"/>
              </a:lnSpc>
              <a:spcAft>
                <a:spcPts val="600"/>
              </a:spcAft>
              <a:defRPr sz="1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11" name="Date Placeholder 2"/>
          <p:cNvSpPr txBox="1">
            <a:spLocks/>
          </p:cNvSpPr>
          <p:nvPr userDrawn="1"/>
        </p:nvSpPr>
        <p:spPr>
          <a:xfrm>
            <a:off x="11511958" y="6237312"/>
            <a:ext cx="573617" cy="207963"/>
          </a:xfrm>
          <a:prstGeom prst="rect">
            <a:avLst/>
          </a:prstGeom>
        </p:spPr>
        <p:txBody>
          <a:bodyPr/>
          <a:lstStyle>
            <a:defPPr>
              <a:defRPr lang="en-US"/>
            </a:defPPr>
            <a:lvl1pPr marL="0" algn="l" defTabSz="914400" rtl="0" eaLnBrk="1" latinLnBrk="0" hangingPunct="1">
              <a:defRPr sz="1000" kern="1200">
                <a:solidFill>
                  <a:srgbClr val="565A5C"/>
                </a:solidFill>
                <a:latin typeface="Arial Narrow"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03DD02DE-0619-4707-8092-99D1B7D3892D}" type="slidenum">
              <a:rPr lang="en-AU" sz="1600" smtClean="0">
                <a:solidFill>
                  <a:schemeClr val="tx1"/>
                </a:solidFill>
                <a:latin typeface="Arial" pitchFamily="34" charset="0"/>
              </a:rPr>
              <a:pPr fontAlgn="auto">
                <a:spcBef>
                  <a:spcPts val="0"/>
                </a:spcBef>
                <a:spcAft>
                  <a:spcPts val="0"/>
                </a:spcAft>
                <a:defRPr/>
              </a:pPr>
              <a:t>‹#›</a:t>
            </a:fld>
            <a:endParaRPr lang="en-AU" sz="1600" dirty="0">
              <a:solidFill>
                <a:schemeClr val="tx1"/>
              </a:solidFill>
            </a:endParaRPr>
          </a:p>
        </p:txBody>
      </p:sp>
      <p:pic>
        <p:nvPicPr>
          <p:cNvPr id="9" name="Picture 8">
            <a:extLst>
              <a:ext uri="{FF2B5EF4-FFF2-40B4-BE49-F238E27FC236}">
                <a16:creationId xmlns:a16="http://schemas.microsoft.com/office/drawing/2014/main" id="{83C5DA95-33E6-48AA-A831-01096269FE2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290734" y="6309320"/>
            <a:ext cx="1943375" cy="222486"/>
          </a:xfrm>
          <a:prstGeom prst="rect">
            <a:avLst/>
          </a:prstGeom>
        </p:spPr>
      </p:pic>
    </p:spTree>
    <p:extLst>
      <p:ext uri="{BB962C8B-B14F-4D97-AF65-F5344CB8AC3E}">
        <p14:creationId xmlns:p14="http://schemas.microsoft.com/office/powerpoint/2010/main" val="40184738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ontent Page - with two side image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8B12924-751F-304B-9A23-40320CBA460B}"/>
              </a:ext>
            </a:extLst>
          </p:cNvPr>
          <p:cNvSpPr/>
          <p:nvPr userDrawn="1"/>
        </p:nvSpPr>
        <p:spPr>
          <a:xfrm>
            <a:off x="0" y="-40751"/>
            <a:ext cx="12192001" cy="972000"/>
          </a:xfrm>
          <a:prstGeom prst="rect">
            <a:avLst/>
          </a:prstGeom>
          <a:solidFill>
            <a:schemeClr val="bg1"/>
          </a:solidFill>
          <a:ln>
            <a:noFill/>
          </a:ln>
          <a:effectLst>
            <a:outerShdw blurRad="50800" dist="38100" dir="54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7" name="Content Placeholder 2"/>
          <p:cNvSpPr>
            <a:spLocks noGrp="1"/>
          </p:cNvSpPr>
          <p:nvPr>
            <p:ph idx="1"/>
          </p:nvPr>
        </p:nvSpPr>
        <p:spPr>
          <a:xfrm>
            <a:off x="3791745" y="1155576"/>
            <a:ext cx="7776866" cy="4793704"/>
          </a:xfrm>
          <a:prstGeom prst="rect">
            <a:avLst/>
          </a:prstGeom>
        </p:spPr>
        <p:txBody>
          <a:bodyPr/>
          <a:lstStyle>
            <a:lvl1pPr marL="252000" indent="-252000">
              <a:lnSpc>
                <a:spcPct val="100000"/>
              </a:lnSpc>
              <a:spcBef>
                <a:spcPts val="0"/>
              </a:spcBef>
              <a:spcAft>
                <a:spcPts val="1200"/>
              </a:spcAft>
              <a:buClr>
                <a:schemeClr val="accent4"/>
              </a:buClr>
              <a:buFont typeface="Arial" pitchFamily="34" charset="0"/>
              <a:buChar char="&gt;"/>
              <a:defRPr sz="1800" spc="-20" baseline="0">
                <a:solidFill>
                  <a:srgbClr val="5C6266"/>
                </a:solidFill>
                <a:latin typeface="Arial" pitchFamily="34" charset="0"/>
                <a:cs typeface="Arial" pitchFamily="34" charset="0"/>
              </a:defRPr>
            </a:lvl1pPr>
            <a:lvl2pPr marL="504000" indent="-252000">
              <a:lnSpc>
                <a:spcPct val="100000"/>
              </a:lnSpc>
              <a:spcBef>
                <a:spcPts val="0"/>
              </a:spcBef>
              <a:spcAft>
                <a:spcPts val="1200"/>
              </a:spcAft>
              <a:buClr>
                <a:schemeClr val="tx2"/>
              </a:buClr>
              <a:buFont typeface="Arial" panose="020B0604020202020204" pitchFamily="34" charset="0"/>
              <a:buChar char="–"/>
              <a:defRPr sz="1600" spc="-20" baseline="0">
                <a:solidFill>
                  <a:srgbClr val="5C6266"/>
                </a:solidFill>
                <a:latin typeface="Arial" pitchFamily="34" charset="0"/>
                <a:cs typeface="Arial" pitchFamily="34" charset="0"/>
              </a:defRPr>
            </a:lvl2pPr>
            <a:lvl3pPr marL="685800" indent="-180975">
              <a:lnSpc>
                <a:spcPct val="100000"/>
              </a:lnSpc>
              <a:spcBef>
                <a:spcPts val="0"/>
              </a:spcBef>
              <a:spcAft>
                <a:spcPts val="1200"/>
              </a:spcAft>
              <a:buClr>
                <a:schemeClr val="tx2"/>
              </a:buClr>
              <a:defRPr sz="1600" spc="-20" baseline="0">
                <a:solidFill>
                  <a:srgbClr val="5C6266"/>
                </a:solidFill>
                <a:latin typeface="Arial" pitchFamily="34" charset="0"/>
                <a:cs typeface="Arial" pitchFamily="34" charset="0"/>
              </a:defRPr>
            </a:lvl3pPr>
            <a:lvl4pPr>
              <a:lnSpc>
                <a:spcPts val="1600"/>
              </a:lnSpc>
              <a:spcAft>
                <a:spcPts val="600"/>
              </a:spcAft>
              <a:defRPr sz="1400">
                <a:latin typeface="Arial" pitchFamily="34" charset="0"/>
                <a:cs typeface="Arial" pitchFamily="34" charset="0"/>
              </a:defRPr>
            </a:lvl4pPr>
            <a:lvl5pPr>
              <a:lnSpc>
                <a:spcPts val="1600"/>
              </a:lnSpc>
              <a:spcAft>
                <a:spcPts val="600"/>
              </a:spcAft>
              <a:defRPr sz="1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41" name="Title 1"/>
          <p:cNvSpPr>
            <a:spLocks noGrp="1"/>
          </p:cNvSpPr>
          <p:nvPr>
            <p:ph type="title"/>
          </p:nvPr>
        </p:nvSpPr>
        <p:spPr>
          <a:xfrm>
            <a:off x="623392" y="332656"/>
            <a:ext cx="10944375" cy="540643"/>
          </a:xfrm>
          <a:prstGeom prst="rect">
            <a:avLst/>
          </a:prstGeom>
        </p:spPr>
        <p:txBody>
          <a:bodyPr anchor="b"/>
          <a:lstStyle>
            <a:lvl1pPr algn="l">
              <a:lnSpc>
                <a:spcPts val="2400"/>
              </a:lnSpc>
              <a:defRPr sz="2800">
                <a:solidFill>
                  <a:schemeClr val="accent1"/>
                </a:solidFill>
                <a:latin typeface="Arial" panose="020B0604020202020204" pitchFamily="34" charset="0"/>
                <a:cs typeface="Arial" panose="020B0604020202020204" pitchFamily="34" charset="0"/>
              </a:defRPr>
            </a:lvl1pPr>
          </a:lstStyle>
          <a:p>
            <a:r>
              <a:rPr lang="en-US"/>
              <a:t>Click to edit Master title style</a:t>
            </a:r>
            <a:endParaRPr lang="en-AU"/>
          </a:p>
        </p:txBody>
      </p:sp>
      <p:sp>
        <p:nvSpPr>
          <p:cNvPr id="73" name="Picture Placeholder 46"/>
          <p:cNvSpPr>
            <a:spLocks noGrp="1" noChangeAspect="1"/>
          </p:cNvSpPr>
          <p:nvPr>
            <p:ph type="pic" sz="quarter" idx="12"/>
          </p:nvPr>
        </p:nvSpPr>
        <p:spPr>
          <a:xfrm>
            <a:off x="-5" y="3356992"/>
            <a:ext cx="2885993" cy="1908000"/>
          </a:xfrm>
          <a:custGeom>
            <a:avLst/>
            <a:gdLst>
              <a:gd name="connsiteX0" fmla="*/ 0 w 2285065"/>
              <a:gd name="connsiteY0" fmla="*/ 0 h 1510714"/>
              <a:gd name="connsiteX1" fmla="*/ 2285065 w 2285065"/>
              <a:gd name="connsiteY1" fmla="*/ 0 h 1510714"/>
              <a:gd name="connsiteX2" fmla="*/ 1908117 w 2285065"/>
              <a:gd name="connsiteY2" fmla="*/ 1510714 h 1510714"/>
              <a:gd name="connsiteX3" fmla="*/ 0 w 2285065"/>
              <a:gd name="connsiteY3" fmla="*/ 1510714 h 1510714"/>
            </a:gdLst>
            <a:ahLst/>
            <a:cxnLst>
              <a:cxn ang="0">
                <a:pos x="connsiteX0" y="connsiteY0"/>
              </a:cxn>
              <a:cxn ang="0">
                <a:pos x="connsiteX1" y="connsiteY1"/>
              </a:cxn>
              <a:cxn ang="0">
                <a:pos x="connsiteX2" y="connsiteY2"/>
              </a:cxn>
              <a:cxn ang="0">
                <a:pos x="connsiteX3" y="connsiteY3"/>
              </a:cxn>
            </a:cxnLst>
            <a:rect l="l" t="t" r="r" b="b"/>
            <a:pathLst>
              <a:path w="2285065" h="1510714">
                <a:moveTo>
                  <a:pt x="0" y="0"/>
                </a:moveTo>
                <a:lnTo>
                  <a:pt x="2285065" y="0"/>
                </a:lnTo>
                <a:lnTo>
                  <a:pt x="1908117" y="1510714"/>
                </a:lnTo>
                <a:lnTo>
                  <a:pt x="0" y="1510714"/>
                </a:lnTo>
                <a:close/>
              </a:path>
            </a:pathLst>
          </a:custGeom>
          <a:solidFill>
            <a:schemeClr val="tx1">
              <a:lumMod val="40000"/>
              <a:lumOff val="60000"/>
            </a:schemeClr>
          </a:solidFill>
        </p:spPr>
        <p:txBody>
          <a:bodyPr wrap="square" anchor="ctr">
            <a:noAutofit/>
          </a:bodyPr>
          <a:lstStyle>
            <a:lvl1pPr marL="0" indent="0" algn="ctr">
              <a:buFontTx/>
              <a:buNone/>
              <a:defRPr sz="1600"/>
            </a:lvl1pPr>
          </a:lstStyle>
          <a:p>
            <a:endParaRPr lang="en-AU" dirty="0"/>
          </a:p>
        </p:txBody>
      </p:sp>
      <p:sp>
        <p:nvSpPr>
          <p:cNvPr id="74" name="Picture Placeholder 45"/>
          <p:cNvSpPr>
            <a:spLocks noGrp="1" noChangeAspect="1"/>
          </p:cNvSpPr>
          <p:nvPr>
            <p:ph type="pic" sz="quarter" idx="11"/>
          </p:nvPr>
        </p:nvSpPr>
        <p:spPr>
          <a:xfrm>
            <a:off x="0" y="1268760"/>
            <a:ext cx="3410038" cy="1908000"/>
          </a:xfrm>
          <a:custGeom>
            <a:avLst/>
            <a:gdLst>
              <a:gd name="connsiteX0" fmla="*/ 0 w 2700000"/>
              <a:gd name="connsiteY0" fmla="*/ 0 h 1510714"/>
              <a:gd name="connsiteX1" fmla="*/ 2700000 w 2700000"/>
              <a:gd name="connsiteY1" fmla="*/ 0 h 1510714"/>
              <a:gd name="connsiteX2" fmla="*/ 2323052 w 2700000"/>
              <a:gd name="connsiteY2" fmla="*/ 1510714 h 1510714"/>
              <a:gd name="connsiteX3" fmla="*/ 0 w 2700000"/>
              <a:gd name="connsiteY3" fmla="*/ 1510714 h 1510714"/>
            </a:gdLst>
            <a:ahLst/>
            <a:cxnLst>
              <a:cxn ang="0">
                <a:pos x="connsiteX0" y="connsiteY0"/>
              </a:cxn>
              <a:cxn ang="0">
                <a:pos x="connsiteX1" y="connsiteY1"/>
              </a:cxn>
              <a:cxn ang="0">
                <a:pos x="connsiteX2" y="connsiteY2"/>
              </a:cxn>
              <a:cxn ang="0">
                <a:pos x="connsiteX3" y="connsiteY3"/>
              </a:cxn>
            </a:cxnLst>
            <a:rect l="l" t="t" r="r" b="b"/>
            <a:pathLst>
              <a:path w="2700000" h="1510714">
                <a:moveTo>
                  <a:pt x="0" y="0"/>
                </a:moveTo>
                <a:lnTo>
                  <a:pt x="2700000" y="0"/>
                </a:lnTo>
                <a:lnTo>
                  <a:pt x="2323052" y="1510714"/>
                </a:lnTo>
                <a:lnTo>
                  <a:pt x="0" y="1510714"/>
                </a:lnTo>
                <a:close/>
              </a:path>
            </a:pathLst>
          </a:custGeom>
          <a:solidFill>
            <a:schemeClr val="tx1">
              <a:lumMod val="40000"/>
              <a:lumOff val="60000"/>
            </a:schemeClr>
          </a:solidFill>
        </p:spPr>
        <p:txBody>
          <a:bodyPr wrap="square" anchor="ctr">
            <a:noAutofit/>
          </a:bodyPr>
          <a:lstStyle>
            <a:lvl1pPr marL="0" indent="0" algn="ctr">
              <a:buFontTx/>
              <a:buNone/>
              <a:defRPr sz="1600"/>
            </a:lvl1pPr>
          </a:lstStyle>
          <a:p>
            <a:endParaRPr lang="en-AU" dirty="0"/>
          </a:p>
        </p:txBody>
      </p:sp>
      <p:sp>
        <p:nvSpPr>
          <p:cNvPr id="9" name="Date Placeholder 2">
            <a:extLst>
              <a:ext uri="{FF2B5EF4-FFF2-40B4-BE49-F238E27FC236}">
                <a16:creationId xmlns:a16="http://schemas.microsoft.com/office/drawing/2014/main" id="{DB82F695-A45A-604A-A649-6E9A252069A5}"/>
              </a:ext>
            </a:extLst>
          </p:cNvPr>
          <p:cNvSpPr txBox="1">
            <a:spLocks/>
          </p:cNvSpPr>
          <p:nvPr userDrawn="1"/>
        </p:nvSpPr>
        <p:spPr>
          <a:xfrm>
            <a:off x="11511958" y="6237312"/>
            <a:ext cx="573617" cy="207963"/>
          </a:xfrm>
          <a:prstGeom prst="rect">
            <a:avLst/>
          </a:prstGeom>
        </p:spPr>
        <p:txBody>
          <a:bodyPr/>
          <a:lstStyle>
            <a:defPPr>
              <a:defRPr lang="en-US"/>
            </a:defPPr>
            <a:lvl1pPr marL="0" algn="l" defTabSz="914400" rtl="0" eaLnBrk="1" latinLnBrk="0" hangingPunct="1">
              <a:defRPr sz="1000" kern="1200">
                <a:solidFill>
                  <a:srgbClr val="565A5C"/>
                </a:solidFill>
                <a:latin typeface="Arial Narrow"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03DD02DE-0619-4707-8092-99D1B7D3892D}" type="slidenum">
              <a:rPr lang="en-AU" sz="1600" smtClean="0">
                <a:solidFill>
                  <a:schemeClr val="tx1"/>
                </a:solidFill>
                <a:latin typeface="Arial" pitchFamily="34" charset="0"/>
              </a:rPr>
              <a:pPr fontAlgn="auto">
                <a:spcBef>
                  <a:spcPts val="0"/>
                </a:spcBef>
                <a:spcAft>
                  <a:spcPts val="0"/>
                </a:spcAft>
                <a:defRPr/>
              </a:pPr>
              <a:t>‹#›</a:t>
            </a:fld>
            <a:endParaRPr lang="en-AU" sz="1600" dirty="0">
              <a:solidFill>
                <a:schemeClr val="tx1"/>
              </a:solidFill>
            </a:endParaRPr>
          </a:p>
        </p:txBody>
      </p:sp>
      <p:pic>
        <p:nvPicPr>
          <p:cNvPr id="11" name="Picture 10">
            <a:extLst>
              <a:ext uri="{FF2B5EF4-FFF2-40B4-BE49-F238E27FC236}">
                <a16:creationId xmlns:a16="http://schemas.microsoft.com/office/drawing/2014/main" id="{DBEDAE07-B71E-49F8-80B9-F2E05F7CC78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290734" y="6309320"/>
            <a:ext cx="1943375" cy="222486"/>
          </a:xfrm>
          <a:prstGeom prst="rect">
            <a:avLst/>
          </a:prstGeom>
        </p:spPr>
      </p:pic>
    </p:spTree>
    <p:extLst>
      <p:ext uri="{BB962C8B-B14F-4D97-AF65-F5344CB8AC3E}">
        <p14:creationId xmlns:p14="http://schemas.microsoft.com/office/powerpoint/2010/main" val="35585770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ontent Page - with one left imag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AD7A550-F135-FB4F-AC33-4AAB15159CA2}"/>
              </a:ext>
            </a:extLst>
          </p:cNvPr>
          <p:cNvSpPr/>
          <p:nvPr userDrawn="1"/>
        </p:nvSpPr>
        <p:spPr>
          <a:xfrm>
            <a:off x="0" y="-40751"/>
            <a:ext cx="12192001" cy="972000"/>
          </a:xfrm>
          <a:prstGeom prst="rect">
            <a:avLst/>
          </a:prstGeom>
          <a:solidFill>
            <a:schemeClr val="bg1"/>
          </a:solidFill>
          <a:ln>
            <a:noFill/>
          </a:ln>
          <a:effectLst>
            <a:outerShdw blurRad="50800" dist="38100" dir="54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7" name="Content Placeholder 2"/>
          <p:cNvSpPr>
            <a:spLocks noGrp="1"/>
          </p:cNvSpPr>
          <p:nvPr>
            <p:ph idx="1"/>
          </p:nvPr>
        </p:nvSpPr>
        <p:spPr>
          <a:xfrm>
            <a:off x="624419" y="1155576"/>
            <a:ext cx="7910111" cy="4931376"/>
          </a:xfrm>
          <a:custGeom>
            <a:avLst/>
            <a:gdLst>
              <a:gd name="connsiteX0" fmla="*/ 0 w 4967783"/>
              <a:gd name="connsiteY0" fmla="*/ 0 h 4931376"/>
              <a:gd name="connsiteX1" fmla="*/ 4967783 w 4967783"/>
              <a:gd name="connsiteY1" fmla="*/ 0 h 4931376"/>
              <a:gd name="connsiteX2" fmla="*/ 4967783 w 4967783"/>
              <a:gd name="connsiteY2" fmla="*/ 4931376 h 4931376"/>
              <a:gd name="connsiteX3" fmla="*/ 0 w 4967783"/>
              <a:gd name="connsiteY3" fmla="*/ 4931376 h 4931376"/>
              <a:gd name="connsiteX4" fmla="*/ 0 w 4967783"/>
              <a:gd name="connsiteY4" fmla="*/ 0 h 4931376"/>
              <a:gd name="connsiteX0" fmla="*/ 0 w 6148583"/>
              <a:gd name="connsiteY0" fmla="*/ 0 h 4931376"/>
              <a:gd name="connsiteX1" fmla="*/ 6148583 w 6148583"/>
              <a:gd name="connsiteY1" fmla="*/ 0 h 4931376"/>
              <a:gd name="connsiteX2" fmla="*/ 4967783 w 6148583"/>
              <a:gd name="connsiteY2" fmla="*/ 4931376 h 4931376"/>
              <a:gd name="connsiteX3" fmla="*/ 0 w 6148583"/>
              <a:gd name="connsiteY3" fmla="*/ 4931376 h 4931376"/>
              <a:gd name="connsiteX4" fmla="*/ 0 w 6148583"/>
              <a:gd name="connsiteY4" fmla="*/ 0 h 4931376"/>
              <a:gd name="connsiteX0" fmla="*/ 0 w 5932583"/>
              <a:gd name="connsiteY0" fmla="*/ 0 h 4931376"/>
              <a:gd name="connsiteX1" fmla="*/ 5932583 w 5932583"/>
              <a:gd name="connsiteY1" fmla="*/ 0 h 4931376"/>
              <a:gd name="connsiteX2" fmla="*/ 4967783 w 5932583"/>
              <a:gd name="connsiteY2" fmla="*/ 4931376 h 4931376"/>
              <a:gd name="connsiteX3" fmla="*/ 0 w 5932583"/>
              <a:gd name="connsiteY3" fmla="*/ 4931376 h 4931376"/>
              <a:gd name="connsiteX4" fmla="*/ 0 w 5932583"/>
              <a:gd name="connsiteY4" fmla="*/ 0 h 4931376"/>
              <a:gd name="connsiteX0" fmla="*/ 0 w 5932583"/>
              <a:gd name="connsiteY0" fmla="*/ 0 h 4931376"/>
              <a:gd name="connsiteX1" fmla="*/ 5932583 w 5932583"/>
              <a:gd name="connsiteY1" fmla="*/ 0 h 4931376"/>
              <a:gd name="connsiteX2" fmla="*/ 4744583 w 5932583"/>
              <a:gd name="connsiteY2" fmla="*/ 4931376 h 4931376"/>
              <a:gd name="connsiteX3" fmla="*/ 0 w 5932583"/>
              <a:gd name="connsiteY3" fmla="*/ 4931376 h 4931376"/>
              <a:gd name="connsiteX4" fmla="*/ 0 w 5932583"/>
              <a:gd name="connsiteY4" fmla="*/ 0 h 4931376"/>
              <a:gd name="connsiteX0" fmla="*/ 0 w 5932583"/>
              <a:gd name="connsiteY0" fmla="*/ 0 h 4931376"/>
              <a:gd name="connsiteX1" fmla="*/ 5932583 w 5932583"/>
              <a:gd name="connsiteY1" fmla="*/ 0 h 4931376"/>
              <a:gd name="connsiteX2" fmla="*/ 4679783 w 5932583"/>
              <a:gd name="connsiteY2" fmla="*/ 4931376 h 4931376"/>
              <a:gd name="connsiteX3" fmla="*/ 0 w 5932583"/>
              <a:gd name="connsiteY3" fmla="*/ 4931376 h 4931376"/>
              <a:gd name="connsiteX4" fmla="*/ 0 w 5932583"/>
              <a:gd name="connsiteY4" fmla="*/ 0 h 4931376"/>
              <a:gd name="connsiteX0" fmla="*/ 0 w 5932583"/>
              <a:gd name="connsiteY0" fmla="*/ 0 h 4931376"/>
              <a:gd name="connsiteX1" fmla="*/ 5932583 w 5932583"/>
              <a:gd name="connsiteY1" fmla="*/ 0 h 4931376"/>
              <a:gd name="connsiteX2" fmla="*/ 4593383 w 5932583"/>
              <a:gd name="connsiteY2" fmla="*/ 4931376 h 4931376"/>
              <a:gd name="connsiteX3" fmla="*/ 0 w 5932583"/>
              <a:gd name="connsiteY3" fmla="*/ 4931376 h 4931376"/>
              <a:gd name="connsiteX4" fmla="*/ 0 w 5932583"/>
              <a:gd name="connsiteY4" fmla="*/ 0 h 4931376"/>
              <a:gd name="connsiteX0" fmla="*/ 0 w 5932583"/>
              <a:gd name="connsiteY0" fmla="*/ 0 h 4931376"/>
              <a:gd name="connsiteX1" fmla="*/ 5932583 w 5932583"/>
              <a:gd name="connsiteY1" fmla="*/ 0 h 4931376"/>
              <a:gd name="connsiteX2" fmla="*/ 5925134 w 5932583"/>
              <a:gd name="connsiteY2" fmla="*/ 4925184 h 4931376"/>
              <a:gd name="connsiteX3" fmla="*/ 0 w 5932583"/>
              <a:gd name="connsiteY3" fmla="*/ 4931376 h 4931376"/>
              <a:gd name="connsiteX4" fmla="*/ 0 w 5932583"/>
              <a:gd name="connsiteY4" fmla="*/ 0 h 4931376"/>
              <a:gd name="connsiteX0" fmla="*/ 0 w 5932583"/>
              <a:gd name="connsiteY0" fmla="*/ 0 h 4934328"/>
              <a:gd name="connsiteX1" fmla="*/ 5932583 w 5932583"/>
              <a:gd name="connsiteY1" fmla="*/ 0 h 4934328"/>
              <a:gd name="connsiteX2" fmla="*/ 4867210 w 5932583"/>
              <a:gd name="connsiteY2" fmla="*/ 4934328 h 4934328"/>
              <a:gd name="connsiteX3" fmla="*/ 0 w 5932583"/>
              <a:gd name="connsiteY3" fmla="*/ 4931376 h 4934328"/>
              <a:gd name="connsiteX4" fmla="*/ 0 w 5932583"/>
              <a:gd name="connsiteY4" fmla="*/ 0 h 4934328"/>
              <a:gd name="connsiteX0" fmla="*/ 0 w 5932583"/>
              <a:gd name="connsiteY0" fmla="*/ 0 h 4931376"/>
              <a:gd name="connsiteX1" fmla="*/ 5932583 w 5932583"/>
              <a:gd name="connsiteY1" fmla="*/ 0 h 4931376"/>
              <a:gd name="connsiteX2" fmla="*/ 4949506 w 5932583"/>
              <a:gd name="connsiteY2" fmla="*/ 4925184 h 4931376"/>
              <a:gd name="connsiteX3" fmla="*/ 0 w 5932583"/>
              <a:gd name="connsiteY3" fmla="*/ 4931376 h 4931376"/>
              <a:gd name="connsiteX4" fmla="*/ 0 w 5932583"/>
              <a:gd name="connsiteY4" fmla="*/ 0 h 4931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2583" h="4931376">
                <a:moveTo>
                  <a:pt x="0" y="0"/>
                </a:moveTo>
                <a:lnTo>
                  <a:pt x="5932583" y="0"/>
                </a:lnTo>
                <a:lnTo>
                  <a:pt x="4949506" y="4925184"/>
                </a:lnTo>
                <a:lnTo>
                  <a:pt x="0" y="4931376"/>
                </a:lnTo>
                <a:lnTo>
                  <a:pt x="0" y="0"/>
                </a:lnTo>
                <a:close/>
              </a:path>
            </a:pathLst>
          </a:custGeom>
        </p:spPr>
        <p:txBody>
          <a:bodyPr/>
          <a:lstStyle>
            <a:lvl1pPr marL="252000" indent="-252000">
              <a:lnSpc>
                <a:spcPct val="100000"/>
              </a:lnSpc>
              <a:spcBef>
                <a:spcPts val="0"/>
              </a:spcBef>
              <a:spcAft>
                <a:spcPts val="900"/>
              </a:spcAft>
              <a:buClr>
                <a:schemeClr val="accent4"/>
              </a:buClr>
              <a:buFont typeface="Arial" pitchFamily="34" charset="0"/>
              <a:buChar char="&gt;"/>
              <a:defRPr sz="1800" spc="-20" baseline="0">
                <a:solidFill>
                  <a:srgbClr val="5C6266"/>
                </a:solidFill>
                <a:latin typeface="Arial" pitchFamily="34" charset="0"/>
                <a:cs typeface="Arial" pitchFamily="34" charset="0"/>
              </a:defRPr>
            </a:lvl1pPr>
            <a:lvl2pPr marL="504000" indent="-252000">
              <a:lnSpc>
                <a:spcPct val="100000"/>
              </a:lnSpc>
              <a:spcBef>
                <a:spcPts val="0"/>
              </a:spcBef>
              <a:spcAft>
                <a:spcPts val="900"/>
              </a:spcAft>
              <a:buClr>
                <a:schemeClr val="tx2"/>
              </a:buClr>
              <a:buFont typeface="Arial" panose="020B0604020202020204" pitchFamily="34" charset="0"/>
              <a:buChar char="–"/>
              <a:defRPr sz="1600" spc="-20" baseline="0">
                <a:solidFill>
                  <a:srgbClr val="5C6266"/>
                </a:solidFill>
                <a:latin typeface="Arial" pitchFamily="34" charset="0"/>
                <a:cs typeface="Arial" pitchFamily="34" charset="0"/>
              </a:defRPr>
            </a:lvl2pPr>
            <a:lvl3pPr marL="685800" indent="-180975">
              <a:lnSpc>
                <a:spcPct val="100000"/>
              </a:lnSpc>
              <a:spcBef>
                <a:spcPts val="0"/>
              </a:spcBef>
              <a:spcAft>
                <a:spcPts val="900"/>
              </a:spcAft>
              <a:buClr>
                <a:schemeClr val="tx2"/>
              </a:buClr>
              <a:defRPr sz="1600" spc="-20" baseline="0">
                <a:solidFill>
                  <a:srgbClr val="5C6266"/>
                </a:solidFill>
                <a:latin typeface="Arial" pitchFamily="34" charset="0"/>
                <a:cs typeface="Arial" pitchFamily="34" charset="0"/>
              </a:defRPr>
            </a:lvl3pPr>
            <a:lvl4pPr>
              <a:lnSpc>
                <a:spcPts val="1600"/>
              </a:lnSpc>
              <a:spcAft>
                <a:spcPts val="600"/>
              </a:spcAft>
              <a:defRPr sz="1400">
                <a:latin typeface="Arial" pitchFamily="34" charset="0"/>
                <a:cs typeface="Arial" pitchFamily="34" charset="0"/>
              </a:defRPr>
            </a:lvl4pPr>
            <a:lvl5pPr>
              <a:lnSpc>
                <a:spcPts val="1600"/>
              </a:lnSpc>
              <a:spcAft>
                <a:spcPts val="600"/>
              </a:spcAft>
              <a:defRPr sz="1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41" name="Title 1"/>
          <p:cNvSpPr>
            <a:spLocks noGrp="1"/>
          </p:cNvSpPr>
          <p:nvPr>
            <p:ph type="title"/>
          </p:nvPr>
        </p:nvSpPr>
        <p:spPr>
          <a:xfrm>
            <a:off x="623392" y="332656"/>
            <a:ext cx="10944375" cy="540643"/>
          </a:xfrm>
          <a:prstGeom prst="rect">
            <a:avLst/>
          </a:prstGeom>
        </p:spPr>
        <p:txBody>
          <a:bodyPr anchor="b"/>
          <a:lstStyle>
            <a:lvl1pPr algn="l">
              <a:lnSpc>
                <a:spcPts val="2400"/>
              </a:lnSpc>
              <a:defRPr sz="2800">
                <a:solidFill>
                  <a:schemeClr val="accent1"/>
                </a:solidFill>
                <a:latin typeface="Arial" panose="020B0604020202020204" pitchFamily="34" charset="0"/>
                <a:cs typeface="Arial" panose="020B0604020202020204" pitchFamily="34" charset="0"/>
              </a:defRPr>
            </a:lvl1pPr>
          </a:lstStyle>
          <a:p>
            <a:r>
              <a:rPr lang="en-US"/>
              <a:t>Click to edit Master title style</a:t>
            </a:r>
            <a:endParaRPr lang="en-AU"/>
          </a:p>
        </p:txBody>
      </p:sp>
      <p:sp>
        <p:nvSpPr>
          <p:cNvPr id="77" name="Picture Placeholder 76"/>
          <p:cNvSpPr>
            <a:spLocks noGrp="1"/>
          </p:cNvSpPr>
          <p:nvPr>
            <p:ph type="pic" sz="quarter" idx="13"/>
          </p:nvPr>
        </p:nvSpPr>
        <p:spPr>
          <a:xfrm>
            <a:off x="8102600" y="1268414"/>
            <a:ext cx="4089400" cy="4752975"/>
          </a:xfrm>
          <a:custGeom>
            <a:avLst/>
            <a:gdLst>
              <a:gd name="connsiteX0" fmla="*/ 1185862 w 4089400"/>
              <a:gd name="connsiteY0" fmla="*/ 0 h 4752975"/>
              <a:gd name="connsiteX1" fmla="*/ 4089400 w 4089400"/>
              <a:gd name="connsiteY1" fmla="*/ 0 h 4752975"/>
              <a:gd name="connsiteX2" fmla="*/ 4089400 w 4089400"/>
              <a:gd name="connsiteY2" fmla="*/ 4752975 h 4752975"/>
              <a:gd name="connsiteX3" fmla="*/ 0 w 4089400"/>
              <a:gd name="connsiteY3" fmla="*/ 4752975 h 4752975"/>
            </a:gdLst>
            <a:ahLst/>
            <a:cxnLst>
              <a:cxn ang="0">
                <a:pos x="connsiteX0" y="connsiteY0"/>
              </a:cxn>
              <a:cxn ang="0">
                <a:pos x="connsiteX1" y="connsiteY1"/>
              </a:cxn>
              <a:cxn ang="0">
                <a:pos x="connsiteX2" y="connsiteY2"/>
              </a:cxn>
              <a:cxn ang="0">
                <a:pos x="connsiteX3" y="connsiteY3"/>
              </a:cxn>
            </a:cxnLst>
            <a:rect l="l" t="t" r="r" b="b"/>
            <a:pathLst>
              <a:path w="4089400" h="4752975">
                <a:moveTo>
                  <a:pt x="1185862" y="0"/>
                </a:moveTo>
                <a:lnTo>
                  <a:pt x="4089400" y="0"/>
                </a:lnTo>
                <a:lnTo>
                  <a:pt x="4089400" y="4752975"/>
                </a:lnTo>
                <a:lnTo>
                  <a:pt x="0" y="4752975"/>
                </a:lnTo>
                <a:close/>
              </a:path>
            </a:pathLst>
          </a:custGeom>
          <a:solidFill>
            <a:schemeClr val="tx1">
              <a:lumMod val="40000"/>
              <a:lumOff val="60000"/>
            </a:schemeClr>
          </a:solidFill>
        </p:spPr>
        <p:txBody>
          <a:bodyPr wrap="square" anchor="ctr">
            <a:noAutofit/>
          </a:bodyPr>
          <a:lstStyle>
            <a:lvl1pPr marL="0" indent="0" algn="ctr">
              <a:buNone/>
              <a:defRPr sz="2400"/>
            </a:lvl1pPr>
          </a:lstStyle>
          <a:p>
            <a:endParaRPr lang="en-AU" dirty="0"/>
          </a:p>
        </p:txBody>
      </p:sp>
      <p:sp>
        <p:nvSpPr>
          <p:cNvPr id="8" name="Date Placeholder 2">
            <a:extLst>
              <a:ext uri="{FF2B5EF4-FFF2-40B4-BE49-F238E27FC236}">
                <a16:creationId xmlns:a16="http://schemas.microsoft.com/office/drawing/2014/main" id="{E7DBCBBD-8539-AA4F-997E-6F6810B48E89}"/>
              </a:ext>
            </a:extLst>
          </p:cNvPr>
          <p:cNvSpPr txBox="1">
            <a:spLocks/>
          </p:cNvSpPr>
          <p:nvPr userDrawn="1"/>
        </p:nvSpPr>
        <p:spPr>
          <a:xfrm>
            <a:off x="11511958" y="6237312"/>
            <a:ext cx="573617" cy="207963"/>
          </a:xfrm>
          <a:prstGeom prst="rect">
            <a:avLst/>
          </a:prstGeom>
        </p:spPr>
        <p:txBody>
          <a:bodyPr/>
          <a:lstStyle>
            <a:defPPr>
              <a:defRPr lang="en-US"/>
            </a:defPPr>
            <a:lvl1pPr marL="0" algn="l" defTabSz="914400" rtl="0" eaLnBrk="1" latinLnBrk="0" hangingPunct="1">
              <a:defRPr sz="1000" kern="1200">
                <a:solidFill>
                  <a:srgbClr val="565A5C"/>
                </a:solidFill>
                <a:latin typeface="Arial Narrow"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03DD02DE-0619-4707-8092-99D1B7D3892D}" type="slidenum">
              <a:rPr lang="en-AU" sz="1600" smtClean="0">
                <a:solidFill>
                  <a:schemeClr val="tx1"/>
                </a:solidFill>
                <a:latin typeface="Arial" pitchFamily="34" charset="0"/>
              </a:rPr>
              <a:pPr fontAlgn="auto">
                <a:spcBef>
                  <a:spcPts val="0"/>
                </a:spcBef>
                <a:spcAft>
                  <a:spcPts val="0"/>
                </a:spcAft>
                <a:defRPr/>
              </a:pPr>
              <a:t>‹#›</a:t>
            </a:fld>
            <a:endParaRPr lang="en-AU" sz="1600" dirty="0">
              <a:solidFill>
                <a:schemeClr val="tx1"/>
              </a:solidFill>
            </a:endParaRPr>
          </a:p>
        </p:txBody>
      </p:sp>
      <p:pic>
        <p:nvPicPr>
          <p:cNvPr id="9" name="Picture 8">
            <a:extLst>
              <a:ext uri="{FF2B5EF4-FFF2-40B4-BE49-F238E27FC236}">
                <a16:creationId xmlns:a16="http://schemas.microsoft.com/office/drawing/2014/main" id="{D13F8AE5-7C84-4348-BBC9-8967A4D80F3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290734" y="6309320"/>
            <a:ext cx="1943375" cy="222486"/>
          </a:xfrm>
          <a:prstGeom prst="rect">
            <a:avLst/>
          </a:prstGeom>
        </p:spPr>
      </p:pic>
    </p:spTree>
    <p:extLst>
      <p:ext uri="{BB962C8B-B14F-4D97-AF65-F5344CB8AC3E}">
        <p14:creationId xmlns:p14="http://schemas.microsoft.com/office/powerpoint/2010/main" val="22657090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Page - Title Only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CE03989-AE51-A246-9A7A-448C5FB2259C}"/>
              </a:ext>
            </a:extLst>
          </p:cNvPr>
          <p:cNvSpPr/>
          <p:nvPr userDrawn="1"/>
        </p:nvSpPr>
        <p:spPr>
          <a:xfrm>
            <a:off x="0" y="-40751"/>
            <a:ext cx="12192001" cy="972000"/>
          </a:xfrm>
          <a:prstGeom prst="rect">
            <a:avLst/>
          </a:prstGeom>
          <a:solidFill>
            <a:schemeClr val="bg1"/>
          </a:solidFill>
          <a:ln>
            <a:noFill/>
          </a:ln>
          <a:effectLst>
            <a:outerShdw blurRad="50800" dist="38100" dir="54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7" name="Content Placeholder 2"/>
          <p:cNvSpPr>
            <a:spLocks noGrp="1"/>
          </p:cNvSpPr>
          <p:nvPr>
            <p:ph idx="1"/>
          </p:nvPr>
        </p:nvSpPr>
        <p:spPr>
          <a:xfrm>
            <a:off x="624419" y="1155576"/>
            <a:ext cx="10944191" cy="4865712"/>
          </a:xfrm>
          <a:prstGeom prst="rect">
            <a:avLst/>
          </a:prstGeom>
        </p:spPr>
        <p:txBody>
          <a:bodyPr/>
          <a:lstStyle>
            <a:lvl1pPr marL="252000" indent="-252000">
              <a:lnSpc>
                <a:spcPct val="100000"/>
              </a:lnSpc>
              <a:spcBef>
                <a:spcPts val="0"/>
              </a:spcBef>
              <a:spcAft>
                <a:spcPts val="900"/>
              </a:spcAft>
              <a:buClr>
                <a:schemeClr val="accent3"/>
              </a:buClr>
              <a:buFont typeface="Arial" pitchFamily="34" charset="0"/>
              <a:buChar char="&gt;"/>
              <a:defRPr sz="1800" spc="-20" baseline="0">
                <a:solidFill>
                  <a:srgbClr val="5C6266"/>
                </a:solidFill>
                <a:latin typeface="Arial" pitchFamily="34" charset="0"/>
                <a:cs typeface="Arial" pitchFamily="34" charset="0"/>
              </a:defRPr>
            </a:lvl1pPr>
            <a:lvl2pPr marL="504000" indent="-252000">
              <a:lnSpc>
                <a:spcPct val="100000"/>
              </a:lnSpc>
              <a:spcBef>
                <a:spcPts val="0"/>
              </a:spcBef>
              <a:spcAft>
                <a:spcPts val="900"/>
              </a:spcAft>
              <a:buClr>
                <a:schemeClr val="tx2"/>
              </a:buClr>
              <a:buFont typeface="Arial" panose="020B0604020202020204" pitchFamily="34" charset="0"/>
              <a:buChar char="–"/>
              <a:defRPr sz="1600" spc="-20" baseline="0">
                <a:solidFill>
                  <a:srgbClr val="5C6266"/>
                </a:solidFill>
                <a:latin typeface="Arial" pitchFamily="34" charset="0"/>
                <a:cs typeface="Arial" pitchFamily="34" charset="0"/>
              </a:defRPr>
            </a:lvl2pPr>
            <a:lvl3pPr marL="685800" indent="-180975">
              <a:lnSpc>
                <a:spcPct val="100000"/>
              </a:lnSpc>
              <a:spcBef>
                <a:spcPts val="0"/>
              </a:spcBef>
              <a:spcAft>
                <a:spcPts val="900"/>
              </a:spcAft>
              <a:buClr>
                <a:schemeClr val="tx2"/>
              </a:buClr>
              <a:buFont typeface="Arial" panose="020B0604020202020204" pitchFamily="34" charset="0"/>
              <a:buChar char="•"/>
              <a:defRPr sz="1600" spc="-20" baseline="0">
                <a:solidFill>
                  <a:srgbClr val="5C6266"/>
                </a:solidFill>
                <a:latin typeface="Arial" pitchFamily="34" charset="0"/>
                <a:cs typeface="Arial" pitchFamily="34" charset="0"/>
              </a:defRPr>
            </a:lvl3pPr>
            <a:lvl4pPr>
              <a:lnSpc>
                <a:spcPts val="1600"/>
              </a:lnSpc>
              <a:spcAft>
                <a:spcPts val="600"/>
              </a:spcAft>
              <a:defRPr sz="1400">
                <a:latin typeface="Arial" pitchFamily="34" charset="0"/>
                <a:cs typeface="Arial" pitchFamily="34" charset="0"/>
              </a:defRPr>
            </a:lvl4pPr>
            <a:lvl5pPr>
              <a:lnSpc>
                <a:spcPts val="1600"/>
              </a:lnSpc>
              <a:spcAft>
                <a:spcPts val="600"/>
              </a:spcAft>
              <a:defRPr sz="1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38" name="Title 1"/>
          <p:cNvSpPr>
            <a:spLocks noGrp="1"/>
          </p:cNvSpPr>
          <p:nvPr>
            <p:ph type="title"/>
          </p:nvPr>
        </p:nvSpPr>
        <p:spPr>
          <a:xfrm>
            <a:off x="624420" y="332656"/>
            <a:ext cx="10943348" cy="540643"/>
          </a:xfrm>
          <a:prstGeom prst="rect">
            <a:avLst/>
          </a:prstGeom>
        </p:spPr>
        <p:txBody>
          <a:bodyPr anchor="b"/>
          <a:lstStyle>
            <a:lvl1pPr algn="l">
              <a:lnSpc>
                <a:spcPts val="2400"/>
              </a:lnSpc>
              <a:defRPr sz="2800">
                <a:solidFill>
                  <a:schemeClr val="accent1"/>
                </a:solidFill>
                <a:latin typeface="Arial" panose="020B0604020202020204" pitchFamily="34" charset="0"/>
                <a:cs typeface="Arial" panose="020B0604020202020204" pitchFamily="34" charset="0"/>
              </a:defRPr>
            </a:lvl1pPr>
          </a:lstStyle>
          <a:p>
            <a:r>
              <a:rPr lang="en-US"/>
              <a:t>Click to edit Master title style</a:t>
            </a:r>
            <a:endParaRPr lang="en-AU"/>
          </a:p>
        </p:txBody>
      </p:sp>
      <p:sp>
        <p:nvSpPr>
          <p:cNvPr id="7" name="Date Placeholder 2">
            <a:extLst>
              <a:ext uri="{FF2B5EF4-FFF2-40B4-BE49-F238E27FC236}">
                <a16:creationId xmlns:a16="http://schemas.microsoft.com/office/drawing/2014/main" id="{7164CBBF-CDAC-C847-A9BE-52E8B079DF70}"/>
              </a:ext>
            </a:extLst>
          </p:cNvPr>
          <p:cNvSpPr txBox="1">
            <a:spLocks/>
          </p:cNvSpPr>
          <p:nvPr userDrawn="1"/>
        </p:nvSpPr>
        <p:spPr>
          <a:xfrm>
            <a:off x="11511958" y="6237312"/>
            <a:ext cx="573617" cy="207963"/>
          </a:xfrm>
          <a:prstGeom prst="rect">
            <a:avLst/>
          </a:prstGeom>
        </p:spPr>
        <p:txBody>
          <a:bodyPr/>
          <a:lstStyle>
            <a:defPPr>
              <a:defRPr lang="en-US"/>
            </a:defPPr>
            <a:lvl1pPr marL="0" algn="l" defTabSz="914400" rtl="0" eaLnBrk="1" latinLnBrk="0" hangingPunct="1">
              <a:defRPr sz="1000" kern="1200">
                <a:solidFill>
                  <a:srgbClr val="565A5C"/>
                </a:solidFill>
                <a:latin typeface="Arial Narrow"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03DD02DE-0619-4707-8092-99D1B7D3892D}" type="slidenum">
              <a:rPr lang="en-AU" sz="1600" smtClean="0">
                <a:solidFill>
                  <a:schemeClr val="tx1"/>
                </a:solidFill>
                <a:latin typeface="Arial" pitchFamily="34" charset="0"/>
              </a:rPr>
              <a:pPr fontAlgn="auto">
                <a:spcBef>
                  <a:spcPts val="0"/>
                </a:spcBef>
                <a:spcAft>
                  <a:spcPts val="0"/>
                </a:spcAft>
                <a:defRPr/>
              </a:pPr>
              <a:t>‹#›</a:t>
            </a:fld>
            <a:endParaRPr lang="en-AU" sz="1600" dirty="0">
              <a:solidFill>
                <a:schemeClr val="tx1"/>
              </a:solidFill>
            </a:endParaRPr>
          </a:p>
        </p:txBody>
      </p:sp>
      <p:pic>
        <p:nvPicPr>
          <p:cNvPr id="11" name="Picture 10">
            <a:extLst>
              <a:ext uri="{FF2B5EF4-FFF2-40B4-BE49-F238E27FC236}">
                <a16:creationId xmlns:a16="http://schemas.microsoft.com/office/drawing/2014/main" id="{CC5F6BF8-5165-4B42-A343-20736A95E57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290734" y="6309320"/>
            <a:ext cx="1943375" cy="222486"/>
          </a:xfrm>
          <a:prstGeom prst="rect">
            <a:avLst/>
          </a:prstGeom>
        </p:spPr>
      </p:pic>
    </p:spTree>
    <p:extLst>
      <p:ext uri="{BB962C8B-B14F-4D97-AF65-F5344CB8AC3E}">
        <p14:creationId xmlns:p14="http://schemas.microsoft.com/office/powerpoint/2010/main" val="41176534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Page - with two side image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8B12924-751F-304B-9A23-40320CBA460B}"/>
              </a:ext>
            </a:extLst>
          </p:cNvPr>
          <p:cNvSpPr/>
          <p:nvPr userDrawn="1"/>
        </p:nvSpPr>
        <p:spPr>
          <a:xfrm>
            <a:off x="0" y="-40751"/>
            <a:ext cx="12192001" cy="972000"/>
          </a:xfrm>
          <a:prstGeom prst="rect">
            <a:avLst/>
          </a:prstGeom>
          <a:solidFill>
            <a:schemeClr val="bg1"/>
          </a:solidFill>
          <a:ln>
            <a:noFill/>
          </a:ln>
          <a:effectLst>
            <a:outerShdw blurRad="50800" dist="38100" dir="54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7" name="Content Placeholder 2"/>
          <p:cNvSpPr>
            <a:spLocks noGrp="1"/>
          </p:cNvSpPr>
          <p:nvPr>
            <p:ph idx="1"/>
          </p:nvPr>
        </p:nvSpPr>
        <p:spPr>
          <a:xfrm>
            <a:off x="3791745" y="1155576"/>
            <a:ext cx="7776866" cy="4793704"/>
          </a:xfrm>
          <a:prstGeom prst="rect">
            <a:avLst/>
          </a:prstGeom>
        </p:spPr>
        <p:txBody>
          <a:bodyPr/>
          <a:lstStyle>
            <a:lvl1pPr marL="252000" indent="-252000">
              <a:lnSpc>
                <a:spcPct val="100000"/>
              </a:lnSpc>
              <a:spcBef>
                <a:spcPts val="0"/>
              </a:spcBef>
              <a:spcAft>
                <a:spcPts val="1200"/>
              </a:spcAft>
              <a:buClr>
                <a:schemeClr val="accent4"/>
              </a:buClr>
              <a:buFont typeface="Arial" pitchFamily="34" charset="0"/>
              <a:buChar char="&gt;"/>
              <a:defRPr sz="1800" spc="-20" baseline="0">
                <a:solidFill>
                  <a:srgbClr val="5C6266"/>
                </a:solidFill>
                <a:latin typeface="Arial" pitchFamily="34" charset="0"/>
                <a:cs typeface="Arial" pitchFamily="34" charset="0"/>
              </a:defRPr>
            </a:lvl1pPr>
            <a:lvl2pPr marL="504000" indent="-252000">
              <a:lnSpc>
                <a:spcPct val="100000"/>
              </a:lnSpc>
              <a:spcBef>
                <a:spcPts val="0"/>
              </a:spcBef>
              <a:spcAft>
                <a:spcPts val="1200"/>
              </a:spcAft>
              <a:buClr>
                <a:schemeClr val="tx2"/>
              </a:buClr>
              <a:buFont typeface="Arial" panose="020B0604020202020204" pitchFamily="34" charset="0"/>
              <a:buChar char="–"/>
              <a:defRPr sz="1600" spc="-20" baseline="0">
                <a:solidFill>
                  <a:srgbClr val="5C6266"/>
                </a:solidFill>
                <a:latin typeface="Arial" pitchFamily="34" charset="0"/>
                <a:cs typeface="Arial" pitchFamily="34" charset="0"/>
              </a:defRPr>
            </a:lvl2pPr>
            <a:lvl3pPr marL="685800" indent="-180975">
              <a:lnSpc>
                <a:spcPct val="100000"/>
              </a:lnSpc>
              <a:spcBef>
                <a:spcPts val="0"/>
              </a:spcBef>
              <a:spcAft>
                <a:spcPts val="1200"/>
              </a:spcAft>
              <a:buClr>
                <a:schemeClr val="tx2"/>
              </a:buClr>
              <a:defRPr sz="1600" spc="-20" baseline="0">
                <a:solidFill>
                  <a:srgbClr val="5C6266"/>
                </a:solidFill>
                <a:latin typeface="Arial" pitchFamily="34" charset="0"/>
                <a:cs typeface="Arial" pitchFamily="34" charset="0"/>
              </a:defRPr>
            </a:lvl3pPr>
            <a:lvl4pPr>
              <a:lnSpc>
                <a:spcPts val="1600"/>
              </a:lnSpc>
              <a:spcAft>
                <a:spcPts val="600"/>
              </a:spcAft>
              <a:defRPr sz="1400">
                <a:latin typeface="Arial" pitchFamily="34" charset="0"/>
                <a:cs typeface="Arial" pitchFamily="34" charset="0"/>
              </a:defRPr>
            </a:lvl4pPr>
            <a:lvl5pPr>
              <a:lnSpc>
                <a:spcPts val="1600"/>
              </a:lnSpc>
              <a:spcAft>
                <a:spcPts val="600"/>
              </a:spcAft>
              <a:defRPr sz="1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41" name="Title 1"/>
          <p:cNvSpPr>
            <a:spLocks noGrp="1"/>
          </p:cNvSpPr>
          <p:nvPr>
            <p:ph type="title"/>
          </p:nvPr>
        </p:nvSpPr>
        <p:spPr>
          <a:xfrm>
            <a:off x="623392" y="332656"/>
            <a:ext cx="10944375" cy="540643"/>
          </a:xfrm>
          <a:prstGeom prst="rect">
            <a:avLst/>
          </a:prstGeom>
        </p:spPr>
        <p:txBody>
          <a:bodyPr anchor="b"/>
          <a:lstStyle>
            <a:lvl1pPr algn="l">
              <a:lnSpc>
                <a:spcPts val="2400"/>
              </a:lnSpc>
              <a:defRPr sz="2800">
                <a:solidFill>
                  <a:schemeClr val="accent1"/>
                </a:solidFill>
                <a:latin typeface="Arial" panose="020B0604020202020204" pitchFamily="34" charset="0"/>
                <a:cs typeface="Arial" panose="020B0604020202020204" pitchFamily="34" charset="0"/>
              </a:defRPr>
            </a:lvl1pPr>
          </a:lstStyle>
          <a:p>
            <a:r>
              <a:rPr lang="en-US"/>
              <a:t>Click to edit Master title style</a:t>
            </a:r>
            <a:endParaRPr lang="en-AU"/>
          </a:p>
        </p:txBody>
      </p:sp>
      <p:sp>
        <p:nvSpPr>
          <p:cNvPr id="73" name="Picture Placeholder 46"/>
          <p:cNvSpPr>
            <a:spLocks noGrp="1" noChangeAspect="1"/>
          </p:cNvSpPr>
          <p:nvPr>
            <p:ph type="pic" sz="quarter" idx="12"/>
          </p:nvPr>
        </p:nvSpPr>
        <p:spPr>
          <a:xfrm>
            <a:off x="-5" y="3356992"/>
            <a:ext cx="2885993" cy="1908000"/>
          </a:xfrm>
          <a:custGeom>
            <a:avLst/>
            <a:gdLst>
              <a:gd name="connsiteX0" fmla="*/ 0 w 2285065"/>
              <a:gd name="connsiteY0" fmla="*/ 0 h 1510714"/>
              <a:gd name="connsiteX1" fmla="*/ 2285065 w 2285065"/>
              <a:gd name="connsiteY1" fmla="*/ 0 h 1510714"/>
              <a:gd name="connsiteX2" fmla="*/ 1908117 w 2285065"/>
              <a:gd name="connsiteY2" fmla="*/ 1510714 h 1510714"/>
              <a:gd name="connsiteX3" fmla="*/ 0 w 2285065"/>
              <a:gd name="connsiteY3" fmla="*/ 1510714 h 1510714"/>
            </a:gdLst>
            <a:ahLst/>
            <a:cxnLst>
              <a:cxn ang="0">
                <a:pos x="connsiteX0" y="connsiteY0"/>
              </a:cxn>
              <a:cxn ang="0">
                <a:pos x="connsiteX1" y="connsiteY1"/>
              </a:cxn>
              <a:cxn ang="0">
                <a:pos x="connsiteX2" y="connsiteY2"/>
              </a:cxn>
              <a:cxn ang="0">
                <a:pos x="connsiteX3" y="connsiteY3"/>
              </a:cxn>
            </a:cxnLst>
            <a:rect l="l" t="t" r="r" b="b"/>
            <a:pathLst>
              <a:path w="2285065" h="1510714">
                <a:moveTo>
                  <a:pt x="0" y="0"/>
                </a:moveTo>
                <a:lnTo>
                  <a:pt x="2285065" y="0"/>
                </a:lnTo>
                <a:lnTo>
                  <a:pt x="1908117" y="1510714"/>
                </a:lnTo>
                <a:lnTo>
                  <a:pt x="0" y="1510714"/>
                </a:lnTo>
                <a:close/>
              </a:path>
            </a:pathLst>
          </a:custGeom>
          <a:solidFill>
            <a:schemeClr val="tx1">
              <a:lumMod val="40000"/>
              <a:lumOff val="60000"/>
            </a:schemeClr>
          </a:solidFill>
        </p:spPr>
        <p:txBody>
          <a:bodyPr wrap="square" anchor="ctr">
            <a:noAutofit/>
          </a:bodyPr>
          <a:lstStyle>
            <a:lvl1pPr marL="0" indent="0" algn="ctr">
              <a:buFontTx/>
              <a:buNone/>
              <a:defRPr sz="1600"/>
            </a:lvl1pPr>
          </a:lstStyle>
          <a:p>
            <a:endParaRPr lang="en-AU" dirty="0"/>
          </a:p>
        </p:txBody>
      </p:sp>
      <p:sp>
        <p:nvSpPr>
          <p:cNvPr id="74" name="Picture Placeholder 45"/>
          <p:cNvSpPr>
            <a:spLocks noGrp="1" noChangeAspect="1"/>
          </p:cNvSpPr>
          <p:nvPr>
            <p:ph type="pic" sz="quarter" idx="11"/>
          </p:nvPr>
        </p:nvSpPr>
        <p:spPr>
          <a:xfrm>
            <a:off x="0" y="1268760"/>
            <a:ext cx="3410038" cy="1908000"/>
          </a:xfrm>
          <a:custGeom>
            <a:avLst/>
            <a:gdLst>
              <a:gd name="connsiteX0" fmla="*/ 0 w 2700000"/>
              <a:gd name="connsiteY0" fmla="*/ 0 h 1510714"/>
              <a:gd name="connsiteX1" fmla="*/ 2700000 w 2700000"/>
              <a:gd name="connsiteY1" fmla="*/ 0 h 1510714"/>
              <a:gd name="connsiteX2" fmla="*/ 2323052 w 2700000"/>
              <a:gd name="connsiteY2" fmla="*/ 1510714 h 1510714"/>
              <a:gd name="connsiteX3" fmla="*/ 0 w 2700000"/>
              <a:gd name="connsiteY3" fmla="*/ 1510714 h 1510714"/>
            </a:gdLst>
            <a:ahLst/>
            <a:cxnLst>
              <a:cxn ang="0">
                <a:pos x="connsiteX0" y="connsiteY0"/>
              </a:cxn>
              <a:cxn ang="0">
                <a:pos x="connsiteX1" y="connsiteY1"/>
              </a:cxn>
              <a:cxn ang="0">
                <a:pos x="connsiteX2" y="connsiteY2"/>
              </a:cxn>
              <a:cxn ang="0">
                <a:pos x="connsiteX3" y="connsiteY3"/>
              </a:cxn>
            </a:cxnLst>
            <a:rect l="l" t="t" r="r" b="b"/>
            <a:pathLst>
              <a:path w="2700000" h="1510714">
                <a:moveTo>
                  <a:pt x="0" y="0"/>
                </a:moveTo>
                <a:lnTo>
                  <a:pt x="2700000" y="0"/>
                </a:lnTo>
                <a:lnTo>
                  <a:pt x="2323052" y="1510714"/>
                </a:lnTo>
                <a:lnTo>
                  <a:pt x="0" y="1510714"/>
                </a:lnTo>
                <a:close/>
              </a:path>
            </a:pathLst>
          </a:custGeom>
          <a:solidFill>
            <a:schemeClr val="tx1">
              <a:lumMod val="40000"/>
              <a:lumOff val="60000"/>
            </a:schemeClr>
          </a:solidFill>
        </p:spPr>
        <p:txBody>
          <a:bodyPr wrap="square" anchor="ctr">
            <a:noAutofit/>
          </a:bodyPr>
          <a:lstStyle>
            <a:lvl1pPr marL="0" indent="0" algn="ctr">
              <a:buFontTx/>
              <a:buNone/>
              <a:defRPr sz="1600"/>
            </a:lvl1pPr>
          </a:lstStyle>
          <a:p>
            <a:endParaRPr lang="en-AU" dirty="0"/>
          </a:p>
        </p:txBody>
      </p:sp>
      <p:sp>
        <p:nvSpPr>
          <p:cNvPr id="9" name="Date Placeholder 2">
            <a:extLst>
              <a:ext uri="{FF2B5EF4-FFF2-40B4-BE49-F238E27FC236}">
                <a16:creationId xmlns:a16="http://schemas.microsoft.com/office/drawing/2014/main" id="{DB82F695-A45A-604A-A649-6E9A252069A5}"/>
              </a:ext>
            </a:extLst>
          </p:cNvPr>
          <p:cNvSpPr txBox="1">
            <a:spLocks/>
          </p:cNvSpPr>
          <p:nvPr userDrawn="1"/>
        </p:nvSpPr>
        <p:spPr>
          <a:xfrm>
            <a:off x="11511958" y="6237312"/>
            <a:ext cx="573617" cy="207963"/>
          </a:xfrm>
          <a:prstGeom prst="rect">
            <a:avLst/>
          </a:prstGeom>
        </p:spPr>
        <p:txBody>
          <a:bodyPr/>
          <a:lstStyle>
            <a:defPPr>
              <a:defRPr lang="en-US"/>
            </a:defPPr>
            <a:lvl1pPr marL="0" algn="l" defTabSz="914400" rtl="0" eaLnBrk="1" latinLnBrk="0" hangingPunct="1">
              <a:defRPr sz="1000" kern="1200">
                <a:solidFill>
                  <a:srgbClr val="565A5C"/>
                </a:solidFill>
                <a:latin typeface="Arial Narrow"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03DD02DE-0619-4707-8092-99D1B7D3892D}" type="slidenum">
              <a:rPr lang="en-AU" sz="1600" smtClean="0">
                <a:solidFill>
                  <a:schemeClr val="tx1"/>
                </a:solidFill>
                <a:latin typeface="Arial" pitchFamily="34" charset="0"/>
              </a:rPr>
              <a:pPr fontAlgn="auto">
                <a:spcBef>
                  <a:spcPts val="0"/>
                </a:spcBef>
                <a:spcAft>
                  <a:spcPts val="0"/>
                </a:spcAft>
                <a:defRPr/>
              </a:pPr>
              <a:t>‹#›</a:t>
            </a:fld>
            <a:endParaRPr lang="en-AU" sz="1600" dirty="0">
              <a:solidFill>
                <a:schemeClr val="tx1"/>
              </a:solidFill>
            </a:endParaRPr>
          </a:p>
        </p:txBody>
      </p:sp>
      <p:pic>
        <p:nvPicPr>
          <p:cNvPr id="11" name="Picture 10">
            <a:extLst>
              <a:ext uri="{FF2B5EF4-FFF2-40B4-BE49-F238E27FC236}">
                <a16:creationId xmlns:a16="http://schemas.microsoft.com/office/drawing/2014/main" id="{DBEDAE07-B71E-49F8-80B9-F2E05F7CC78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290734" y="6309320"/>
            <a:ext cx="1943375" cy="222486"/>
          </a:xfrm>
          <a:prstGeom prst="rect">
            <a:avLst/>
          </a:prstGeom>
        </p:spPr>
      </p:pic>
    </p:spTree>
    <p:extLst>
      <p:ext uri="{BB962C8B-B14F-4D97-AF65-F5344CB8AC3E}">
        <p14:creationId xmlns:p14="http://schemas.microsoft.com/office/powerpoint/2010/main" val="234590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Page - NO Title Header">
    <p:spTree>
      <p:nvGrpSpPr>
        <p:cNvPr id="1" name=""/>
        <p:cNvGrpSpPr/>
        <p:nvPr/>
      </p:nvGrpSpPr>
      <p:grpSpPr>
        <a:xfrm>
          <a:off x="0" y="0"/>
          <a:ext cx="0" cy="0"/>
          <a:chOff x="0" y="0"/>
          <a:chExt cx="0" cy="0"/>
        </a:xfrm>
      </p:grpSpPr>
      <p:sp>
        <p:nvSpPr>
          <p:cNvPr id="17" name="Content Placeholder 2"/>
          <p:cNvSpPr>
            <a:spLocks noGrp="1"/>
          </p:cNvSpPr>
          <p:nvPr>
            <p:ph idx="1"/>
          </p:nvPr>
        </p:nvSpPr>
        <p:spPr>
          <a:xfrm>
            <a:off x="624419" y="1155576"/>
            <a:ext cx="10944191" cy="4865712"/>
          </a:xfrm>
          <a:prstGeom prst="rect">
            <a:avLst/>
          </a:prstGeom>
        </p:spPr>
        <p:txBody>
          <a:bodyPr/>
          <a:lstStyle>
            <a:lvl1pPr marL="252000" indent="-252000">
              <a:lnSpc>
                <a:spcPct val="100000"/>
              </a:lnSpc>
              <a:spcBef>
                <a:spcPts val="0"/>
              </a:spcBef>
              <a:spcAft>
                <a:spcPts val="900"/>
              </a:spcAft>
              <a:buClr>
                <a:schemeClr val="accent4"/>
              </a:buClr>
              <a:buFont typeface="Arial" pitchFamily="34" charset="0"/>
              <a:buChar char="&gt;"/>
              <a:defRPr sz="1800" spc="-20" baseline="0">
                <a:solidFill>
                  <a:srgbClr val="5C6266"/>
                </a:solidFill>
                <a:latin typeface="Arial" pitchFamily="34" charset="0"/>
                <a:cs typeface="Arial" pitchFamily="34" charset="0"/>
              </a:defRPr>
            </a:lvl1pPr>
            <a:lvl2pPr marL="504000" indent="-252000">
              <a:lnSpc>
                <a:spcPct val="100000"/>
              </a:lnSpc>
              <a:spcBef>
                <a:spcPts val="0"/>
              </a:spcBef>
              <a:spcAft>
                <a:spcPts val="900"/>
              </a:spcAft>
              <a:buClr>
                <a:schemeClr val="tx2"/>
              </a:buClr>
              <a:buFont typeface="Arial" panose="020B0604020202020204" pitchFamily="34" charset="0"/>
              <a:buChar char="–"/>
              <a:defRPr sz="1600" spc="-20" baseline="0">
                <a:solidFill>
                  <a:srgbClr val="5C6266"/>
                </a:solidFill>
                <a:latin typeface="Arial" pitchFamily="34" charset="0"/>
                <a:cs typeface="Arial" pitchFamily="34" charset="0"/>
              </a:defRPr>
            </a:lvl2pPr>
            <a:lvl3pPr marL="685800" indent="-180975">
              <a:lnSpc>
                <a:spcPct val="100000"/>
              </a:lnSpc>
              <a:spcBef>
                <a:spcPts val="0"/>
              </a:spcBef>
              <a:spcAft>
                <a:spcPts val="900"/>
              </a:spcAft>
              <a:buClr>
                <a:schemeClr val="tx2"/>
              </a:buClr>
              <a:defRPr sz="1600" spc="-20" baseline="0">
                <a:solidFill>
                  <a:srgbClr val="5C6266"/>
                </a:solidFill>
                <a:latin typeface="Arial" pitchFamily="34" charset="0"/>
                <a:cs typeface="Arial" pitchFamily="34" charset="0"/>
              </a:defRPr>
            </a:lvl3pPr>
            <a:lvl4pPr>
              <a:lnSpc>
                <a:spcPts val="1600"/>
              </a:lnSpc>
              <a:spcAft>
                <a:spcPts val="600"/>
              </a:spcAft>
              <a:defRPr sz="1400">
                <a:latin typeface="Arial" pitchFamily="34" charset="0"/>
                <a:cs typeface="Arial" pitchFamily="34" charset="0"/>
              </a:defRPr>
            </a:lvl4pPr>
            <a:lvl5pPr>
              <a:lnSpc>
                <a:spcPts val="1600"/>
              </a:lnSpc>
              <a:spcAft>
                <a:spcPts val="600"/>
              </a:spcAft>
              <a:defRPr sz="1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5" name="Date Placeholder 2">
            <a:extLst>
              <a:ext uri="{FF2B5EF4-FFF2-40B4-BE49-F238E27FC236}">
                <a16:creationId xmlns:a16="http://schemas.microsoft.com/office/drawing/2014/main" id="{1B77903D-5B0E-7C49-9637-3D5524520397}"/>
              </a:ext>
            </a:extLst>
          </p:cNvPr>
          <p:cNvSpPr txBox="1">
            <a:spLocks/>
          </p:cNvSpPr>
          <p:nvPr userDrawn="1"/>
        </p:nvSpPr>
        <p:spPr>
          <a:xfrm>
            <a:off x="11511958" y="6237312"/>
            <a:ext cx="573617" cy="207963"/>
          </a:xfrm>
          <a:prstGeom prst="rect">
            <a:avLst/>
          </a:prstGeom>
        </p:spPr>
        <p:txBody>
          <a:bodyPr/>
          <a:lstStyle>
            <a:defPPr>
              <a:defRPr lang="en-US"/>
            </a:defPPr>
            <a:lvl1pPr marL="0" algn="l" defTabSz="914400" rtl="0" eaLnBrk="1" latinLnBrk="0" hangingPunct="1">
              <a:defRPr sz="1000" kern="1200">
                <a:solidFill>
                  <a:srgbClr val="565A5C"/>
                </a:solidFill>
                <a:latin typeface="Arial Narrow"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03DD02DE-0619-4707-8092-99D1B7D3892D}" type="slidenum">
              <a:rPr lang="en-AU" sz="1600" smtClean="0">
                <a:solidFill>
                  <a:schemeClr val="tx1"/>
                </a:solidFill>
                <a:latin typeface="Arial" pitchFamily="34" charset="0"/>
              </a:rPr>
              <a:pPr fontAlgn="auto">
                <a:spcBef>
                  <a:spcPts val="0"/>
                </a:spcBef>
                <a:spcAft>
                  <a:spcPts val="0"/>
                </a:spcAft>
                <a:defRPr/>
              </a:pPr>
              <a:t>‹#›</a:t>
            </a:fld>
            <a:endParaRPr lang="en-AU" sz="1600" dirty="0">
              <a:solidFill>
                <a:schemeClr val="tx1"/>
              </a:solidFill>
            </a:endParaRPr>
          </a:p>
        </p:txBody>
      </p:sp>
      <p:pic>
        <p:nvPicPr>
          <p:cNvPr id="7" name="Picture 6">
            <a:extLst>
              <a:ext uri="{FF2B5EF4-FFF2-40B4-BE49-F238E27FC236}">
                <a16:creationId xmlns:a16="http://schemas.microsoft.com/office/drawing/2014/main" id="{699A17DB-2F1C-4237-A531-570F51955C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290734" y="6309320"/>
            <a:ext cx="1943375" cy="222486"/>
          </a:xfrm>
          <a:prstGeom prst="rect">
            <a:avLst/>
          </a:prstGeom>
        </p:spPr>
      </p:pic>
    </p:spTree>
    <p:extLst>
      <p:ext uri="{BB962C8B-B14F-4D97-AF65-F5344CB8AC3E}">
        <p14:creationId xmlns:p14="http://schemas.microsoft.com/office/powerpoint/2010/main" val="29605568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54734CA-426E-1A4E-AF19-F0AEC8B59C6A}"/>
              </a:ext>
            </a:extLst>
          </p:cNvPr>
          <p:cNvSpPr/>
          <p:nvPr userDrawn="1"/>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645D06E6-9001-E740-99B2-A07B5810DE0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3433" y="637344"/>
            <a:ext cx="3456383" cy="559408"/>
          </a:xfrm>
          <a:prstGeom prst="rect">
            <a:avLst/>
          </a:prstGeom>
        </p:spPr>
      </p:pic>
      <p:sp>
        <p:nvSpPr>
          <p:cNvPr id="17" name="Date Placeholder 2">
            <a:extLst>
              <a:ext uri="{FF2B5EF4-FFF2-40B4-BE49-F238E27FC236}">
                <a16:creationId xmlns:a16="http://schemas.microsoft.com/office/drawing/2014/main" id="{9E06E618-EEC1-F84A-8098-2D7BEB225A45}"/>
              </a:ext>
            </a:extLst>
          </p:cNvPr>
          <p:cNvSpPr txBox="1">
            <a:spLocks/>
          </p:cNvSpPr>
          <p:nvPr userDrawn="1"/>
        </p:nvSpPr>
        <p:spPr>
          <a:xfrm>
            <a:off x="11444816" y="6237312"/>
            <a:ext cx="573617" cy="207963"/>
          </a:xfrm>
          <a:prstGeom prst="rect">
            <a:avLst/>
          </a:prstGeom>
        </p:spPr>
        <p:txBody>
          <a:bodyPr/>
          <a:lstStyle>
            <a:defPPr>
              <a:defRPr lang="en-US"/>
            </a:defPPr>
            <a:lvl1pPr marL="0" algn="l" defTabSz="914400" rtl="0" eaLnBrk="1" latinLnBrk="0" hangingPunct="1">
              <a:defRPr sz="1000" kern="1200">
                <a:solidFill>
                  <a:srgbClr val="565A5C"/>
                </a:solidFill>
                <a:latin typeface="Arial Narrow"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03DD02DE-0619-4707-8092-99D1B7D3892D}" type="slidenum">
              <a:rPr lang="en-AU" sz="1600" smtClean="0">
                <a:solidFill>
                  <a:schemeClr val="bg1"/>
                </a:solidFill>
                <a:latin typeface="Arial" pitchFamily="34" charset="0"/>
              </a:rPr>
              <a:pPr fontAlgn="auto">
                <a:spcBef>
                  <a:spcPts val="0"/>
                </a:spcBef>
                <a:spcAft>
                  <a:spcPts val="0"/>
                </a:spcAft>
                <a:defRPr/>
              </a:pPr>
              <a:t>‹#›</a:t>
            </a:fld>
            <a:endParaRPr lang="en-AU" sz="1600" dirty="0">
              <a:solidFill>
                <a:schemeClr val="bg1"/>
              </a:solidFill>
            </a:endParaRPr>
          </a:p>
        </p:txBody>
      </p:sp>
      <p:sp>
        <p:nvSpPr>
          <p:cNvPr id="9" name="Freeform 7">
            <a:extLst>
              <a:ext uri="{FF2B5EF4-FFF2-40B4-BE49-F238E27FC236}">
                <a16:creationId xmlns:a16="http://schemas.microsoft.com/office/drawing/2014/main" id="{5D09D118-54CF-3B47-BCA5-C89A59CC6406}"/>
              </a:ext>
            </a:extLst>
          </p:cNvPr>
          <p:cNvSpPr>
            <a:spLocks/>
          </p:cNvSpPr>
          <p:nvPr userDrawn="1"/>
        </p:nvSpPr>
        <p:spPr bwMode="auto">
          <a:xfrm>
            <a:off x="11231562" y="1735137"/>
            <a:ext cx="960438" cy="3675063"/>
          </a:xfrm>
          <a:custGeom>
            <a:avLst/>
            <a:gdLst>
              <a:gd name="T0" fmla="*/ 0 w 605"/>
              <a:gd name="T1" fmla="*/ 2315 h 2315"/>
              <a:gd name="T2" fmla="*/ 605 w 605"/>
              <a:gd name="T3" fmla="*/ 2315 h 2315"/>
              <a:gd name="T4" fmla="*/ 605 w 605"/>
              <a:gd name="T5" fmla="*/ 0 h 2315"/>
              <a:gd name="T6" fmla="*/ 0 w 605"/>
              <a:gd name="T7" fmla="*/ 2315 h 2315"/>
            </a:gdLst>
            <a:ahLst/>
            <a:cxnLst>
              <a:cxn ang="0">
                <a:pos x="T0" y="T1"/>
              </a:cxn>
              <a:cxn ang="0">
                <a:pos x="T2" y="T3"/>
              </a:cxn>
              <a:cxn ang="0">
                <a:pos x="T4" y="T5"/>
              </a:cxn>
              <a:cxn ang="0">
                <a:pos x="T6" y="T7"/>
              </a:cxn>
            </a:cxnLst>
            <a:rect l="0" t="0" r="r" b="b"/>
            <a:pathLst>
              <a:path w="605" h="2315">
                <a:moveTo>
                  <a:pt x="0" y="2315"/>
                </a:moveTo>
                <a:lnTo>
                  <a:pt x="605" y="2315"/>
                </a:lnTo>
                <a:lnTo>
                  <a:pt x="605" y="0"/>
                </a:lnTo>
                <a:lnTo>
                  <a:pt x="0" y="2315"/>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lvl="0"/>
            <a:endParaRPr lang="en-AU" dirty="0"/>
          </a:p>
        </p:txBody>
      </p:sp>
      <p:sp>
        <p:nvSpPr>
          <p:cNvPr id="13" name="Freeform 12">
            <a:extLst>
              <a:ext uri="{FF2B5EF4-FFF2-40B4-BE49-F238E27FC236}">
                <a16:creationId xmlns:a16="http://schemas.microsoft.com/office/drawing/2014/main" id="{FA463525-AFBD-0247-9CB9-A8A42D7EC0C9}"/>
              </a:ext>
            </a:extLst>
          </p:cNvPr>
          <p:cNvSpPr/>
          <p:nvPr userDrawn="1"/>
        </p:nvSpPr>
        <p:spPr>
          <a:xfrm>
            <a:off x="1099457" y="1698171"/>
            <a:ext cx="11103429" cy="3712029"/>
          </a:xfrm>
          <a:custGeom>
            <a:avLst/>
            <a:gdLst>
              <a:gd name="connsiteX0" fmla="*/ 11103429 w 11103429"/>
              <a:gd name="connsiteY0" fmla="*/ 0 h 3712029"/>
              <a:gd name="connsiteX1" fmla="*/ 6357257 w 11103429"/>
              <a:gd name="connsiteY1" fmla="*/ 0 h 3712029"/>
              <a:gd name="connsiteX2" fmla="*/ 5421086 w 11103429"/>
              <a:gd name="connsiteY2" fmla="*/ 3712029 h 3712029"/>
              <a:gd name="connsiteX3" fmla="*/ 0 w 11103429"/>
              <a:gd name="connsiteY3" fmla="*/ 3712029 h 3712029"/>
              <a:gd name="connsiteX4" fmla="*/ 0 w 11103429"/>
              <a:gd name="connsiteY4" fmla="*/ 21772 h 3712029"/>
              <a:gd name="connsiteX5" fmla="*/ 5878286 w 11103429"/>
              <a:gd name="connsiteY5" fmla="*/ 21772 h 3712029"/>
              <a:gd name="connsiteX6" fmla="*/ 5998029 w 11103429"/>
              <a:gd name="connsiteY6" fmla="*/ 3712029 h 3712029"/>
              <a:gd name="connsiteX7" fmla="*/ 11092543 w 11103429"/>
              <a:gd name="connsiteY7" fmla="*/ 3712029 h 371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03429" h="3712029">
                <a:moveTo>
                  <a:pt x="11103429" y="0"/>
                </a:moveTo>
                <a:lnTo>
                  <a:pt x="6357257" y="0"/>
                </a:lnTo>
                <a:lnTo>
                  <a:pt x="5421086" y="3712029"/>
                </a:lnTo>
                <a:lnTo>
                  <a:pt x="0" y="3712029"/>
                </a:lnTo>
                <a:lnTo>
                  <a:pt x="0" y="21772"/>
                </a:lnTo>
                <a:lnTo>
                  <a:pt x="5878286" y="21772"/>
                </a:lnTo>
                <a:lnTo>
                  <a:pt x="5998029" y="3712029"/>
                </a:lnTo>
                <a:lnTo>
                  <a:pt x="11092543" y="3712029"/>
                </a:lnTo>
              </a:path>
            </a:pathLst>
          </a:cu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p:cNvSpPr>
            <a:spLocks noGrp="1"/>
          </p:cNvSpPr>
          <p:nvPr>
            <p:ph type="title" hasCustomPrompt="1"/>
          </p:nvPr>
        </p:nvSpPr>
        <p:spPr>
          <a:xfrm>
            <a:off x="695401" y="2503212"/>
            <a:ext cx="5760639" cy="1961751"/>
          </a:xfrm>
          <a:prstGeom prst="rect">
            <a:avLst/>
          </a:prstGeom>
          <a:solidFill>
            <a:schemeClr val="tx1">
              <a:lumMod val="50000"/>
            </a:schemeClr>
          </a:solidFill>
        </p:spPr>
        <p:txBody>
          <a:bodyPr anchor="ctr"/>
          <a:lstStyle>
            <a:lvl1pPr algn="l">
              <a:lnSpc>
                <a:spcPct val="100000"/>
              </a:lnSpc>
              <a:spcBef>
                <a:spcPts val="0"/>
              </a:spcBef>
              <a:spcAft>
                <a:spcPts val="0"/>
              </a:spcAft>
              <a:defRPr sz="6500" spc="-20" baseline="0">
                <a:solidFill>
                  <a:schemeClr val="bg1"/>
                </a:solidFill>
                <a:latin typeface="Arial" panose="020B0604020202020204" pitchFamily="34" charset="0"/>
                <a:cs typeface="Arial" panose="020B0604020202020204" pitchFamily="34" charset="0"/>
              </a:defRPr>
            </a:lvl1pPr>
          </a:lstStyle>
          <a:p>
            <a:r>
              <a:rPr lang="en-US"/>
              <a:t>SECTION TITLE</a:t>
            </a:r>
            <a:endParaRPr lang="en-AU"/>
          </a:p>
        </p:txBody>
      </p:sp>
      <p:pic>
        <p:nvPicPr>
          <p:cNvPr id="11" name="Picture 10" descr="A black and white image of a person's face&#10;&#10;Description automatically generated with medium confidence">
            <a:extLst>
              <a:ext uri="{FF2B5EF4-FFF2-40B4-BE49-F238E27FC236}">
                <a16:creationId xmlns:a16="http://schemas.microsoft.com/office/drawing/2014/main" id="{FC3731B8-690A-924F-ADA7-49DB87888FB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256240" y="3077935"/>
            <a:ext cx="2540000" cy="952500"/>
          </a:xfrm>
          <a:prstGeom prst="rect">
            <a:avLst/>
          </a:prstGeom>
        </p:spPr>
      </p:pic>
    </p:spTree>
    <p:extLst>
      <p:ext uri="{BB962C8B-B14F-4D97-AF65-F5344CB8AC3E}">
        <p14:creationId xmlns:p14="http://schemas.microsoft.com/office/powerpoint/2010/main" val="16671844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Section Title Slide">
    <p:bg>
      <p:bgPr>
        <a:solidFill>
          <a:schemeClr val="accent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0094CBF-6C5F-8049-B336-B9653B539239}"/>
              </a:ext>
            </a:extLst>
          </p:cNvPr>
          <p:cNvSpPr/>
          <p:nvPr userDrawn="1"/>
        </p:nvSpPr>
        <p:spPr>
          <a:xfrm>
            <a:off x="1423987" y="1645598"/>
            <a:ext cx="10768013" cy="37122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reeform 7"/>
          <p:cNvSpPr>
            <a:spLocks/>
          </p:cNvSpPr>
          <p:nvPr userDrawn="1"/>
        </p:nvSpPr>
        <p:spPr bwMode="auto">
          <a:xfrm>
            <a:off x="11261725" y="1682750"/>
            <a:ext cx="960438" cy="3675063"/>
          </a:xfrm>
          <a:custGeom>
            <a:avLst/>
            <a:gdLst>
              <a:gd name="T0" fmla="*/ 0 w 605"/>
              <a:gd name="T1" fmla="*/ 2315 h 2315"/>
              <a:gd name="T2" fmla="*/ 605 w 605"/>
              <a:gd name="T3" fmla="*/ 2315 h 2315"/>
              <a:gd name="T4" fmla="*/ 605 w 605"/>
              <a:gd name="T5" fmla="*/ 0 h 2315"/>
              <a:gd name="T6" fmla="*/ 0 w 605"/>
              <a:gd name="T7" fmla="*/ 2315 h 2315"/>
            </a:gdLst>
            <a:ahLst/>
            <a:cxnLst>
              <a:cxn ang="0">
                <a:pos x="T0" y="T1"/>
              </a:cxn>
              <a:cxn ang="0">
                <a:pos x="T2" y="T3"/>
              </a:cxn>
              <a:cxn ang="0">
                <a:pos x="T4" y="T5"/>
              </a:cxn>
              <a:cxn ang="0">
                <a:pos x="T6" y="T7"/>
              </a:cxn>
            </a:cxnLst>
            <a:rect l="0" t="0" r="r" b="b"/>
            <a:pathLst>
              <a:path w="605" h="2315">
                <a:moveTo>
                  <a:pt x="0" y="2315"/>
                </a:moveTo>
                <a:lnTo>
                  <a:pt x="605" y="2315"/>
                </a:lnTo>
                <a:lnTo>
                  <a:pt x="605" y="0"/>
                </a:lnTo>
                <a:lnTo>
                  <a:pt x="0" y="2315"/>
                </a:lnTo>
                <a:close/>
              </a:path>
            </a:pathLst>
          </a:custGeom>
          <a:solidFill>
            <a:schemeClr val="bg2">
              <a:lumMod val="25000"/>
            </a:schemeClr>
          </a:solidFill>
          <a:ln>
            <a:noFill/>
          </a:ln>
        </p:spPr>
        <p:txBody>
          <a:bodyPr vert="horz" wrap="square" lIns="91440" tIns="45720" rIns="91440" bIns="45720" numCol="1" anchor="t" anchorCtr="0" compatLnSpc="1">
            <a:prstTxWarp prst="textNoShape">
              <a:avLst/>
            </a:prstTxWarp>
          </a:bodyPr>
          <a:lstStyle/>
          <a:p>
            <a:pPr lvl="0"/>
            <a:endParaRPr lang="en-AU" dirty="0"/>
          </a:p>
        </p:txBody>
      </p:sp>
      <p:sp>
        <p:nvSpPr>
          <p:cNvPr id="74" name="Rectangle 73"/>
          <p:cNvSpPr/>
          <p:nvPr userDrawn="1"/>
        </p:nvSpPr>
        <p:spPr>
          <a:xfrm>
            <a:off x="1415480" y="1645598"/>
            <a:ext cx="10873208" cy="3712215"/>
          </a:xfrm>
          <a:prstGeom prst="rect">
            <a:avLst/>
          </a:prstGeom>
          <a:noFill/>
          <a:ln w="76200" cap="sq">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0" name="Title 1"/>
          <p:cNvSpPr>
            <a:spLocks noGrp="1"/>
          </p:cNvSpPr>
          <p:nvPr>
            <p:ph type="title" hasCustomPrompt="1"/>
          </p:nvPr>
        </p:nvSpPr>
        <p:spPr>
          <a:xfrm>
            <a:off x="1769039" y="1675850"/>
            <a:ext cx="9295513" cy="3681963"/>
          </a:xfrm>
          <a:prstGeom prst="rect">
            <a:avLst/>
          </a:prstGeom>
        </p:spPr>
        <p:txBody>
          <a:bodyPr anchor="ctr"/>
          <a:lstStyle>
            <a:lvl1pPr algn="l">
              <a:lnSpc>
                <a:spcPct val="100000"/>
              </a:lnSpc>
              <a:spcBef>
                <a:spcPts val="1200"/>
              </a:spcBef>
              <a:spcAft>
                <a:spcPts val="1200"/>
              </a:spcAft>
              <a:defRPr sz="7000" spc="-20" baseline="0">
                <a:solidFill>
                  <a:schemeClr val="bg1"/>
                </a:solidFill>
                <a:latin typeface="Arial" panose="020B0604020202020204" pitchFamily="34" charset="0"/>
                <a:cs typeface="Arial" panose="020B0604020202020204" pitchFamily="34" charset="0"/>
              </a:defRPr>
            </a:lvl1pPr>
          </a:lstStyle>
          <a:p>
            <a:r>
              <a:rPr lang="en-US"/>
              <a:t>SECTION </a:t>
            </a:r>
            <a:br>
              <a:rPr lang="en-US"/>
            </a:br>
            <a:r>
              <a:rPr lang="en-US"/>
              <a:t>TITLE</a:t>
            </a:r>
            <a:endParaRPr lang="en-AU"/>
          </a:p>
        </p:txBody>
      </p:sp>
      <p:sp>
        <p:nvSpPr>
          <p:cNvPr id="67" name="Date Placeholder 2"/>
          <p:cNvSpPr txBox="1">
            <a:spLocks/>
          </p:cNvSpPr>
          <p:nvPr userDrawn="1"/>
        </p:nvSpPr>
        <p:spPr>
          <a:xfrm>
            <a:off x="11168327" y="6264000"/>
            <a:ext cx="573617" cy="207963"/>
          </a:xfrm>
          <a:prstGeom prst="rect">
            <a:avLst/>
          </a:prstGeom>
        </p:spPr>
        <p:txBody>
          <a:bodyPr/>
          <a:lstStyle>
            <a:defPPr>
              <a:defRPr lang="en-US"/>
            </a:defPPr>
            <a:lvl1pPr marL="0" algn="l" defTabSz="914400" rtl="0" eaLnBrk="1" latinLnBrk="0" hangingPunct="1">
              <a:defRPr sz="1000" kern="1200">
                <a:solidFill>
                  <a:srgbClr val="565A5C"/>
                </a:solidFill>
                <a:latin typeface="Arial Narrow"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03DD02DE-0619-4707-8092-99D1B7D3892D}" type="slidenum">
              <a:rPr lang="en-AU" sz="1600" smtClean="0">
                <a:solidFill>
                  <a:schemeClr val="bg1"/>
                </a:solidFill>
                <a:latin typeface="Arial" pitchFamily="34" charset="0"/>
              </a:rPr>
              <a:pPr algn="r" fontAlgn="auto">
                <a:spcBef>
                  <a:spcPts val="0"/>
                </a:spcBef>
                <a:spcAft>
                  <a:spcPts val="0"/>
                </a:spcAft>
                <a:defRPr/>
              </a:pPr>
              <a:t>‹#›</a:t>
            </a:fld>
            <a:endParaRPr lang="en-AU" sz="1600" dirty="0">
              <a:solidFill>
                <a:schemeClr val="bg1"/>
              </a:solidFill>
            </a:endParaRPr>
          </a:p>
        </p:txBody>
      </p:sp>
      <p:grpSp>
        <p:nvGrpSpPr>
          <p:cNvPr id="20" name="Group 19"/>
          <p:cNvGrpSpPr/>
          <p:nvPr userDrawn="1"/>
        </p:nvGrpSpPr>
        <p:grpSpPr>
          <a:xfrm>
            <a:off x="1423987" y="898110"/>
            <a:ext cx="2727797" cy="322736"/>
            <a:chOff x="2060575" y="1766888"/>
            <a:chExt cx="2522538" cy="298450"/>
          </a:xfrm>
          <a:solidFill>
            <a:srgbClr val="FFFFFF"/>
          </a:solidFill>
        </p:grpSpPr>
        <p:sp>
          <p:nvSpPr>
            <p:cNvPr id="21" name="Freeform 12"/>
            <p:cNvSpPr>
              <a:spLocks/>
            </p:cNvSpPr>
            <p:nvPr userDrawn="1"/>
          </p:nvSpPr>
          <p:spPr bwMode="auto">
            <a:xfrm>
              <a:off x="2373313" y="1766888"/>
              <a:ext cx="320675" cy="285750"/>
            </a:xfrm>
            <a:custGeom>
              <a:avLst/>
              <a:gdLst>
                <a:gd name="T0" fmla="*/ 88 w 296"/>
                <a:gd name="T1" fmla="*/ 262 h 262"/>
                <a:gd name="T2" fmla="*/ 240 w 296"/>
                <a:gd name="T3" fmla="*/ 158 h 262"/>
                <a:gd name="T4" fmla="*/ 25 w 296"/>
                <a:gd name="T5" fmla="*/ 52 h 262"/>
                <a:gd name="T6" fmla="*/ 3 w 296"/>
                <a:gd name="T7" fmla="*/ 137 h 262"/>
                <a:gd name="T8" fmla="*/ 0 w 296"/>
                <a:gd name="T9" fmla="*/ 4 h 262"/>
                <a:gd name="T10" fmla="*/ 294 w 296"/>
                <a:gd name="T11" fmla="*/ 129 h 262"/>
                <a:gd name="T12" fmla="*/ 88 w 296"/>
                <a:gd name="T13" fmla="*/ 262 h 262"/>
              </a:gdLst>
              <a:ahLst/>
              <a:cxnLst>
                <a:cxn ang="0">
                  <a:pos x="T0" y="T1"/>
                </a:cxn>
                <a:cxn ang="0">
                  <a:pos x="T2" y="T3"/>
                </a:cxn>
                <a:cxn ang="0">
                  <a:pos x="T4" y="T5"/>
                </a:cxn>
                <a:cxn ang="0">
                  <a:pos x="T6" y="T7"/>
                </a:cxn>
                <a:cxn ang="0">
                  <a:pos x="T8" y="T9"/>
                </a:cxn>
                <a:cxn ang="0">
                  <a:pos x="T10" y="T11"/>
                </a:cxn>
                <a:cxn ang="0">
                  <a:pos x="T12" y="T13"/>
                </a:cxn>
              </a:cxnLst>
              <a:rect l="0" t="0" r="r" b="b"/>
              <a:pathLst>
                <a:path w="296" h="262">
                  <a:moveTo>
                    <a:pt x="88" y="262"/>
                  </a:moveTo>
                  <a:cubicBezTo>
                    <a:pt x="177" y="241"/>
                    <a:pt x="241" y="204"/>
                    <a:pt x="240" y="158"/>
                  </a:cubicBezTo>
                  <a:cubicBezTo>
                    <a:pt x="238" y="100"/>
                    <a:pt x="144" y="54"/>
                    <a:pt x="25" y="52"/>
                  </a:cubicBezTo>
                  <a:cubicBezTo>
                    <a:pt x="3" y="137"/>
                    <a:pt x="3" y="137"/>
                    <a:pt x="3" y="137"/>
                  </a:cubicBezTo>
                  <a:cubicBezTo>
                    <a:pt x="0" y="4"/>
                    <a:pt x="0" y="4"/>
                    <a:pt x="0" y="4"/>
                  </a:cubicBezTo>
                  <a:cubicBezTo>
                    <a:pt x="160" y="0"/>
                    <a:pt x="292" y="56"/>
                    <a:pt x="294" y="129"/>
                  </a:cubicBezTo>
                  <a:cubicBezTo>
                    <a:pt x="296" y="189"/>
                    <a:pt x="209" y="242"/>
                    <a:pt x="88" y="26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2" name="Freeform 13"/>
            <p:cNvSpPr>
              <a:spLocks/>
            </p:cNvSpPr>
            <p:nvPr userDrawn="1"/>
          </p:nvSpPr>
          <p:spPr bwMode="auto">
            <a:xfrm>
              <a:off x="2060575" y="1778000"/>
              <a:ext cx="319088" cy="287338"/>
            </a:xfrm>
            <a:custGeom>
              <a:avLst/>
              <a:gdLst>
                <a:gd name="T0" fmla="*/ 296 w 296"/>
                <a:gd name="T1" fmla="*/ 258 h 262"/>
                <a:gd name="T2" fmla="*/ 2 w 296"/>
                <a:gd name="T3" fmla="*/ 133 h 262"/>
                <a:gd name="T4" fmla="*/ 208 w 296"/>
                <a:gd name="T5" fmla="*/ 0 h 262"/>
                <a:gd name="T6" fmla="*/ 56 w 296"/>
                <a:gd name="T7" fmla="*/ 104 h 262"/>
                <a:gd name="T8" fmla="*/ 271 w 296"/>
                <a:gd name="T9" fmla="*/ 211 h 262"/>
                <a:gd name="T10" fmla="*/ 293 w 296"/>
                <a:gd name="T11" fmla="*/ 126 h 262"/>
                <a:gd name="T12" fmla="*/ 296 w 296"/>
                <a:gd name="T13" fmla="*/ 258 h 262"/>
              </a:gdLst>
              <a:ahLst/>
              <a:cxnLst>
                <a:cxn ang="0">
                  <a:pos x="T0" y="T1"/>
                </a:cxn>
                <a:cxn ang="0">
                  <a:pos x="T2" y="T3"/>
                </a:cxn>
                <a:cxn ang="0">
                  <a:pos x="T4" y="T5"/>
                </a:cxn>
                <a:cxn ang="0">
                  <a:pos x="T6" y="T7"/>
                </a:cxn>
                <a:cxn ang="0">
                  <a:pos x="T8" y="T9"/>
                </a:cxn>
                <a:cxn ang="0">
                  <a:pos x="T10" y="T11"/>
                </a:cxn>
                <a:cxn ang="0">
                  <a:pos x="T12" y="T13"/>
                </a:cxn>
              </a:cxnLst>
              <a:rect l="0" t="0" r="r" b="b"/>
              <a:pathLst>
                <a:path w="296" h="262">
                  <a:moveTo>
                    <a:pt x="296" y="258"/>
                  </a:moveTo>
                  <a:cubicBezTo>
                    <a:pt x="136" y="262"/>
                    <a:pt x="4" y="206"/>
                    <a:pt x="2" y="133"/>
                  </a:cubicBezTo>
                  <a:cubicBezTo>
                    <a:pt x="0" y="73"/>
                    <a:pt x="87" y="20"/>
                    <a:pt x="208" y="0"/>
                  </a:cubicBezTo>
                  <a:cubicBezTo>
                    <a:pt x="119" y="22"/>
                    <a:pt x="55" y="58"/>
                    <a:pt x="56" y="104"/>
                  </a:cubicBezTo>
                  <a:cubicBezTo>
                    <a:pt x="58" y="163"/>
                    <a:pt x="152" y="208"/>
                    <a:pt x="271" y="211"/>
                  </a:cubicBezTo>
                  <a:cubicBezTo>
                    <a:pt x="293" y="126"/>
                    <a:pt x="293" y="126"/>
                    <a:pt x="293" y="126"/>
                  </a:cubicBezTo>
                  <a:lnTo>
                    <a:pt x="296" y="2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3" name="Freeform 14"/>
            <p:cNvSpPr>
              <a:spLocks/>
            </p:cNvSpPr>
            <p:nvPr userDrawn="1"/>
          </p:nvSpPr>
          <p:spPr bwMode="auto">
            <a:xfrm>
              <a:off x="2782888" y="1787525"/>
              <a:ext cx="398463" cy="254000"/>
            </a:xfrm>
            <a:custGeom>
              <a:avLst/>
              <a:gdLst>
                <a:gd name="T0" fmla="*/ 328 w 369"/>
                <a:gd name="T1" fmla="*/ 143 h 231"/>
                <a:gd name="T2" fmla="*/ 326 w 369"/>
                <a:gd name="T3" fmla="*/ 150 h 231"/>
                <a:gd name="T4" fmla="*/ 274 w 369"/>
                <a:gd name="T5" fmla="*/ 214 h 231"/>
                <a:gd name="T6" fmla="*/ 160 w 369"/>
                <a:gd name="T7" fmla="*/ 231 h 231"/>
                <a:gd name="T8" fmla="*/ 27 w 369"/>
                <a:gd name="T9" fmla="*/ 145 h 231"/>
                <a:gd name="T10" fmla="*/ 45 w 369"/>
                <a:gd name="T11" fmla="*/ 86 h 231"/>
                <a:gd name="T12" fmla="*/ 234 w 369"/>
                <a:gd name="T13" fmla="*/ 0 h 231"/>
                <a:gd name="T14" fmla="*/ 349 w 369"/>
                <a:gd name="T15" fmla="*/ 74 h 231"/>
                <a:gd name="T16" fmla="*/ 346 w 369"/>
                <a:gd name="T17" fmla="*/ 83 h 231"/>
                <a:gd name="T18" fmla="*/ 252 w 369"/>
                <a:gd name="T19" fmla="*/ 83 h 231"/>
                <a:gd name="T20" fmla="*/ 255 w 369"/>
                <a:gd name="T21" fmla="*/ 74 h 231"/>
                <a:gd name="T22" fmla="*/ 207 w 369"/>
                <a:gd name="T23" fmla="*/ 52 h 231"/>
                <a:gd name="T24" fmla="*/ 136 w 369"/>
                <a:gd name="T25" fmla="*/ 95 h 231"/>
                <a:gd name="T26" fmla="*/ 125 w 369"/>
                <a:gd name="T27" fmla="*/ 131 h 231"/>
                <a:gd name="T28" fmla="*/ 167 w 369"/>
                <a:gd name="T29" fmla="*/ 178 h 231"/>
                <a:gd name="T30" fmla="*/ 232 w 369"/>
                <a:gd name="T31" fmla="*/ 150 h 231"/>
                <a:gd name="T32" fmla="*/ 234 w 369"/>
                <a:gd name="T33" fmla="*/ 143 h 231"/>
                <a:gd name="T34" fmla="*/ 328 w 369"/>
                <a:gd name="T35" fmla="*/ 143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9" h="231">
                  <a:moveTo>
                    <a:pt x="328" y="143"/>
                  </a:moveTo>
                  <a:cubicBezTo>
                    <a:pt x="326" y="150"/>
                    <a:pt x="326" y="150"/>
                    <a:pt x="326" y="150"/>
                  </a:cubicBezTo>
                  <a:cubicBezTo>
                    <a:pt x="318" y="174"/>
                    <a:pt x="310" y="197"/>
                    <a:pt x="274" y="214"/>
                  </a:cubicBezTo>
                  <a:cubicBezTo>
                    <a:pt x="237" y="231"/>
                    <a:pt x="199" y="231"/>
                    <a:pt x="160" y="231"/>
                  </a:cubicBezTo>
                  <a:cubicBezTo>
                    <a:pt x="67" y="231"/>
                    <a:pt x="0" y="228"/>
                    <a:pt x="27" y="145"/>
                  </a:cubicBezTo>
                  <a:cubicBezTo>
                    <a:pt x="45" y="86"/>
                    <a:pt x="45" y="86"/>
                    <a:pt x="45" y="86"/>
                  </a:cubicBezTo>
                  <a:cubicBezTo>
                    <a:pt x="69" y="11"/>
                    <a:pt x="133" y="0"/>
                    <a:pt x="234" y="0"/>
                  </a:cubicBezTo>
                  <a:cubicBezTo>
                    <a:pt x="327" y="0"/>
                    <a:pt x="369" y="6"/>
                    <a:pt x="349" y="74"/>
                  </a:cubicBezTo>
                  <a:cubicBezTo>
                    <a:pt x="346" y="83"/>
                    <a:pt x="346" y="83"/>
                    <a:pt x="346" y="83"/>
                  </a:cubicBezTo>
                  <a:cubicBezTo>
                    <a:pt x="252" y="83"/>
                    <a:pt x="252" y="83"/>
                    <a:pt x="252" y="83"/>
                  </a:cubicBezTo>
                  <a:cubicBezTo>
                    <a:pt x="255" y="74"/>
                    <a:pt x="255" y="74"/>
                    <a:pt x="255" y="74"/>
                  </a:cubicBezTo>
                  <a:cubicBezTo>
                    <a:pt x="259" y="54"/>
                    <a:pt x="238" y="52"/>
                    <a:pt x="207" y="52"/>
                  </a:cubicBezTo>
                  <a:cubicBezTo>
                    <a:pt x="155" y="52"/>
                    <a:pt x="146" y="63"/>
                    <a:pt x="136" y="95"/>
                  </a:cubicBezTo>
                  <a:cubicBezTo>
                    <a:pt x="125" y="131"/>
                    <a:pt x="125" y="131"/>
                    <a:pt x="125" y="131"/>
                  </a:cubicBezTo>
                  <a:cubicBezTo>
                    <a:pt x="114" y="165"/>
                    <a:pt x="112" y="178"/>
                    <a:pt x="167" y="178"/>
                  </a:cubicBezTo>
                  <a:cubicBezTo>
                    <a:pt x="204" y="178"/>
                    <a:pt x="223" y="176"/>
                    <a:pt x="232" y="150"/>
                  </a:cubicBezTo>
                  <a:cubicBezTo>
                    <a:pt x="234" y="143"/>
                    <a:pt x="234" y="143"/>
                    <a:pt x="234" y="143"/>
                  </a:cubicBezTo>
                  <a:lnTo>
                    <a:pt x="328"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4" name="Freeform 15"/>
            <p:cNvSpPr>
              <a:spLocks noEditPoints="1"/>
            </p:cNvSpPr>
            <p:nvPr userDrawn="1"/>
          </p:nvSpPr>
          <p:spPr bwMode="auto">
            <a:xfrm>
              <a:off x="3132138" y="1862138"/>
              <a:ext cx="301625" cy="179388"/>
            </a:xfrm>
            <a:custGeom>
              <a:avLst/>
              <a:gdLst>
                <a:gd name="T0" fmla="*/ 91 w 280"/>
                <a:gd name="T1" fmla="*/ 112 h 163"/>
                <a:gd name="T2" fmla="*/ 120 w 280"/>
                <a:gd name="T3" fmla="*/ 129 h 163"/>
                <a:gd name="T4" fmla="*/ 169 w 280"/>
                <a:gd name="T5" fmla="*/ 110 h 163"/>
                <a:gd name="T6" fmla="*/ 131 w 280"/>
                <a:gd name="T7" fmla="*/ 95 h 163"/>
                <a:gd name="T8" fmla="*/ 91 w 280"/>
                <a:gd name="T9" fmla="*/ 112 h 163"/>
                <a:gd name="T10" fmla="*/ 163 w 280"/>
                <a:gd name="T11" fmla="*/ 137 h 163"/>
                <a:gd name="T12" fmla="*/ 160 w 280"/>
                <a:gd name="T13" fmla="*/ 137 h 163"/>
                <a:gd name="T14" fmla="*/ 83 w 280"/>
                <a:gd name="T15" fmla="*/ 163 h 163"/>
                <a:gd name="T16" fmla="*/ 13 w 280"/>
                <a:gd name="T17" fmla="*/ 113 h 163"/>
                <a:gd name="T18" fmla="*/ 115 w 280"/>
                <a:gd name="T19" fmla="*/ 63 h 163"/>
                <a:gd name="T20" fmla="*/ 174 w 280"/>
                <a:gd name="T21" fmla="*/ 81 h 163"/>
                <a:gd name="T22" fmla="*/ 178 w 280"/>
                <a:gd name="T23" fmla="*/ 81 h 163"/>
                <a:gd name="T24" fmla="*/ 186 w 280"/>
                <a:gd name="T25" fmla="*/ 56 h 163"/>
                <a:gd name="T26" fmla="*/ 158 w 280"/>
                <a:gd name="T27" fmla="*/ 32 h 163"/>
                <a:gd name="T28" fmla="*/ 121 w 280"/>
                <a:gd name="T29" fmla="*/ 49 h 163"/>
                <a:gd name="T30" fmla="*/ 43 w 280"/>
                <a:gd name="T31" fmla="*/ 49 h 163"/>
                <a:gd name="T32" fmla="*/ 168 w 280"/>
                <a:gd name="T33" fmla="*/ 0 h 163"/>
                <a:gd name="T34" fmla="*/ 263 w 280"/>
                <a:gd name="T35" fmla="*/ 61 h 163"/>
                <a:gd name="T36" fmla="*/ 231 w 280"/>
                <a:gd name="T37" fmla="*/ 161 h 163"/>
                <a:gd name="T38" fmla="*/ 153 w 280"/>
                <a:gd name="T39" fmla="*/ 161 h 163"/>
                <a:gd name="T40" fmla="*/ 163 w 280"/>
                <a:gd name="T41" fmla="*/ 13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0" h="163">
                  <a:moveTo>
                    <a:pt x="91" y="112"/>
                  </a:moveTo>
                  <a:cubicBezTo>
                    <a:pt x="86" y="129"/>
                    <a:pt x="108" y="129"/>
                    <a:pt x="120" y="129"/>
                  </a:cubicBezTo>
                  <a:cubicBezTo>
                    <a:pt x="153" y="129"/>
                    <a:pt x="164" y="126"/>
                    <a:pt x="169" y="110"/>
                  </a:cubicBezTo>
                  <a:cubicBezTo>
                    <a:pt x="173" y="96"/>
                    <a:pt x="156" y="95"/>
                    <a:pt x="131" y="95"/>
                  </a:cubicBezTo>
                  <a:cubicBezTo>
                    <a:pt x="112" y="95"/>
                    <a:pt x="96" y="97"/>
                    <a:pt x="91" y="112"/>
                  </a:cubicBezTo>
                  <a:moveTo>
                    <a:pt x="163" y="137"/>
                  </a:moveTo>
                  <a:cubicBezTo>
                    <a:pt x="160" y="137"/>
                    <a:pt x="160" y="137"/>
                    <a:pt x="160" y="137"/>
                  </a:cubicBezTo>
                  <a:cubicBezTo>
                    <a:pt x="147" y="159"/>
                    <a:pt x="111" y="163"/>
                    <a:pt x="83" y="163"/>
                  </a:cubicBezTo>
                  <a:cubicBezTo>
                    <a:pt x="29" y="163"/>
                    <a:pt x="0" y="154"/>
                    <a:pt x="13" y="113"/>
                  </a:cubicBezTo>
                  <a:cubicBezTo>
                    <a:pt x="25" y="75"/>
                    <a:pt x="59" y="63"/>
                    <a:pt x="115" y="63"/>
                  </a:cubicBezTo>
                  <a:cubicBezTo>
                    <a:pt x="137" y="63"/>
                    <a:pt x="172" y="63"/>
                    <a:pt x="174" y="81"/>
                  </a:cubicBezTo>
                  <a:cubicBezTo>
                    <a:pt x="178" y="81"/>
                    <a:pt x="178" y="81"/>
                    <a:pt x="178" y="81"/>
                  </a:cubicBezTo>
                  <a:cubicBezTo>
                    <a:pt x="186" y="56"/>
                    <a:pt x="186" y="56"/>
                    <a:pt x="186" y="56"/>
                  </a:cubicBezTo>
                  <a:cubicBezTo>
                    <a:pt x="191" y="41"/>
                    <a:pt x="192" y="32"/>
                    <a:pt x="158" y="32"/>
                  </a:cubicBezTo>
                  <a:cubicBezTo>
                    <a:pt x="139" y="32"/>
                    <a:pt x="125" y="35"/>
                    <a:pt x="121" y="49"/>
                  </a:cubicBezTo>
                  <a:cubicBezTo>
                    <a:pt x="43" y="49"/>
                    <a:pt x="43" y="49"/>
                    <a:pt x="43" y="49"/>
                  </a:cubicBezTo>
                  <a:cubicBezTo>
                    <a:pt x="58" y="0"/>
                    <a:pt x="112" y="0"/>
                    <a:pt x="168" y="0"/>
                  </a:cubicBezTo>
                  <a:cubicBezTo>
                    <a:pt x="249" y="0"/>
                    <a:pt x="280" y="7"/>
                    <a:pt x="263" y="61"/>
                  </a:cubicBezTo>
                  <a:cubicBezTo>
                    <a:pt x="231" y="161"/>
                    <a:pt x="231" y="161"/>
                    <a:pt x="231" y="161"/>
                  </a:cubicBezTo>
                  <a:cubicBezTo>
                    <a:pt x="153" y="161"/>
                    <a:pt x="153" y="161"/>
                    <a:pt x="153" y="161"/>
                  </a:cubicBezTo>
                  <a:lnTo>
                    <a:pt x="163" y="1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5" name="Freeform 16"/>
            <p:cNvSpPr>
              <a:spLocks/>
            </p:cNvSpPr>
            <p:nvPr userDrawn="1"/>
          </p:nvSpPr>
          <p:spPr bwMode="auto">
            <a:xfrm>
              <a:off x="3414713" y="1862138"/>
              <a:ext cx="265113" cy="176213"/>
            </a:xfrm>
            <a:custGeom>
              <a:avLst/>
              <a:gdLst>
                <a:gd name="T0" fmla="*/ 159 w 245"/>
                <a:gd name="T1" fmla="*/ 64 h 161"/>
                <a:gd name="T2" fmla="*/ 146 w 245"/>
                <a:gd name="T3" fmla="*/ 40 h 161"/>
                <a:gd name="T4" fmla="*/ 109 w 245"/>
                <a:gd name="T5" fmla="*/ 65 h 161"/>
                <a:gd name="T6" fmla="*/ 78 w 245"/>
                <a:gd name="T7" fmla="*/ 161 h 161"/>
                <a:gd name="T8" fmla="*/ 0 w 245"/>
                <a:gd name="T9" fmla="*/ 161 h 161"/>
                <a:gd name="T10" fmla="*/ 51 w 245"/>
                <a:gd name="T11" fmla="*/ 2 h 161"/>
                <a:gd name="T12" fmla="*/ 127 w 245"/>
                <a:gd name="T13" fmla="*/ 2 h 161"/>
                <a:gd name="T14" fmla="*/ 119 w 245"/>
                <a:gd name="T15" fmla="*/ 25 h 161"/>
                <a:gd name="T16" fmla="*/ 122 w 245"/>
                <a:gd name="T17" fmla="*/ 25 h 161"/>
                <a:gd name="T18" fmla="*/ 190 w 245"/>
                <a:gd name="T19" fmla="*/ 0 h 161"/>
                <a:gd name="T20" fmla="*/ 231 w 245"/>
                <a:gd name="T21" fmla="*/ 59 h 161"/>
                <a:gd name="T22" fmla="*/ 227 w 245"/>
                <a:gd name="T23" fmla="*/ 71 h 161"/>
                <a:gd name="T24" fmla="*/ 156 w 245"/>
                <a:gd name="T25" fmla="*/ 71 h 161"/>
                <a:gd name="T26" fmla="*/ 159 w 245"/>
                <a:gd name="T27" fmla="*/ 6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5" h="161">
                  <a:moveTo>
                    <a:pt x="159" y="64"/>
                  </a:moveTo>
                  <a:cubicBezTo>
                    <a:pt x="162" y="52"/>
                    <a:pt x="167" y="40"/>
                    <a:pt x="146" y="40"/>
                  </a:cubicBezTo>
                  <a:cubicBezTo>
                    <a:pt x="122" y="40"/>
                    <a:pt x="113" y="52"/>
                    <a:pt x="109" y="65"/>
                  </a:cubicBezTo>
                  <a:cubicBezTo>
                    <a:pt x="78" y="161"/>
                    <a:pt x="78" y="161"/>
                    <a:pt x="78" y="161"/>
                  </a:cubicBezTo>
                  <a:cubicBezTo>
                    <a:pt x="0" y="161"/>
                    <a:pt x="0" y="161"/>
                    <a:pt x="0" y="161"/>
                  </a:cubicBezTo>
                  <a:cubicBezTo>
                    <a:pt x="51" y="2"/>
                    <a:pt x="51" y="2"/>
                    <a:pt x="51" y="2"/>
                  </a:cubicBezTo>
                  <a:cubicBezTo>
                    <a:pt x="127" y="2"/>
                    <a:pt x="127" y="2"/>
                    <a:pt x="127" y="2"/>
                  </a:cubicBezTo>
                  <a:cubicBezTo>
                    <a:pt x="119" y="25"/>
                    <a:pt x="119" y="25"/>
                    <a:pt x="119" y="25"/>
                  </a:cubicBezTo>
                  <a:cubicBezTo>
                    <a:pt x="122" y="25"/>
                    <a:pt x="122" y="25"/>
                    <a:pt x="122" y="25"/>
                  </a:cubicBezTo>
                  <a:cubicBezTo>
                    <a:pt x="139" y="7"/>
                    <a:pt x="161" y="0"/>
                    <a:pt x="190" y="0"/>
                  </a:cubicBezTo>
                  <a:cubicBezTo>
                    <a:pt x="245" y="0"/>
                    <a:pt x="240" y="30"/>
                    <a:pt x="231" y="59"/>
                  </a:cubicBezTo>
                  <a:cubicBezTo>
                    <a:pt x="227" y="71"/>
                    <a:pt x="227" y="71"/>
                    <a:pt x="227" y="71"/>
                  </a:cubicBezTo>
                  <a:cubicBezTo>
                    <a:pt x="156" y="71"/>
                    <a:pt x="156" y="71"/>
                    <a:pt x="156" y="71"/>
                  </a:cubicBezTo>
                  <a:lnTo>
                    <a:pt x="159"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6" name="Freeform 17"/>
            <p:cNvSpPr>
              <a:spLocks noEditPoints="1"/>
            </p:cNvSpPr>
            <p:nvPr userDrawn="1"/>
          </p:nvSpPr>
          <p:spPr bwMode="auto">
            <a:xfrm>
              <a:off x="3652838" y="1789113"/>
              <a:ext cx="331788" cy="252413"/>
            </a:xfrm>
            <a:custGeom>
              <a:avLst/>
              <a:gdLst>
                <a:gd name="T0" fmla="*/ 126 w 307"/>
                <a:gd name="T1" fmla="*/ 190 h 230"/>
                <a:gd name="T2" fmla="*/ 181 w 307"/>
                <a:gd name="T3" fmla="*/ 149 h 230"/>
                <a:gd name="T4" fmla="*/ 152 w 307"/>
                <a:gd name="T5" fmla="*/ 107 h 230"/>
                <a:gd name="T6" fmla="*/ 99 w 307"/>
                <a:gd name="T7" fmla="*/ 149 h 230"/>
                <a:gd name="T8" fmla="*/ 126 w 307"/>
                <a:gd name="T9" fmla="*/ 190 h 230"/>
                <a:gd name="T10" fmla="*/ 234 w 307"/>
                <a:gd name="T11" fmla="*/ 228 h 230"/>
                <a:gd name="T12" fmla="*/ 156 w 307"/>
                <a:gd name="T13" fmla="*/ 228 h 230"/>
                <a:gd name="T14" fmla="*/ 166 w 307"/>
                <a:gd name="T15" fmla="*/ 200 h 230"/>
                <a:gd name="T16" fmla="*/ 163 w 307"/>
                <a:gd name="T17" fmla="*/ 200 h 230"/>
                <a:gd name="T18" fmla="*/ 85 w 307"/>
                <a:gd name="T19" fmla="*/ 230 h 230"/>
                <a:gd name="T20" fmla="*/ 13 w 307"/>
                <a:gd name="T21" fmla="*/ 171 h 230"/>
                <a:gd name="T22" fmla="*/ 25 w 307"/>
                <a:gd name="T23" fmla="*/ 135 h 230"/>
                <a:gd name="T24" fmla="*/ 137 w 307"/>
                <a:gd name="T25" fmla="*/ 67 h 230"/>
                <a:gd name="T26" fmla="*/ 196 w 307"/>
                <a:gd name="T27" fmla="*/ 91 h 230"/>
                <a:gd name="T28" fmla="*/ 199 w 307"/>
                <a:gd name="T29" fmla="*/ 91 h 230"/>
                <a:gd name="T30" fmla="*/ 228 w 307"/>
                <a:gd name="T31" fmla="*/ 0 h 230"/>
                <a:gd name="T32" fmla="*/ 307 w 307"/>
                <a:gd name="T33" fmla="*/ 0 h 230"/>
                <a:gd name="T34" fmla="*/ 234 w 307"/>
                <a:gd name="T35" fmla="*/ 228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7" h="230">
                  <a:moveTo>
                    <a:pt x="126" y="190"/>
                  </a:moveTo>
                  <a:cubicBezTo>
                    <a:pt x="158" y="190"/>
                    <a:pt x="170" y="185"/>
                    <a:pt x="181" y="149"/>
                  </a:cubicBezTo>
                  <a:cubicBezTo>
                    <a:pt x="191" y="118"/>
                    <a:pt x="194" y="107"/>
                    <a:pt x="152" y="107"/>
                  </a:cubicBezTo>
                  <a:cubicBezTo>
                    <a:pt x="113" y="107"/>
                    <a:pt x="109" y="117"/>
                    <a:pt x="99" y="149"/>
                  </a:cubicBezTo>
                  <a:cubicBezTo>
                    <a:pt x="86" y="187"/>
                    <a:pt x="93" y="190"/>
                    <a:pt x="126" y="190"/>
                  </a:cubicBezTo>
                  <a:moveTo>
                    <a:pt x="234" y="228"/>
                  </a:moveTo>
                  <a:cubicBezTo>
                    <a:pt x="156" y="228"/>
                    <a:pt x="156" y="228"/>
                    <a:pt x="156" y="228"/>
                  </a:cubicBezTo>
                  <a:cubicBezTo>
                    <a:pt x="166" y="200"/>
                    <a:pt x="166" y="200"/>
                    <a:pt x="166" y="200"/>
                  </a:cubicBezTo>
                  <a:cubicBezTo>
                    <a:pt x="163" y="200"/>
                    <a:pt x="163" y="200"/>
                    <a:pt x="163" y="200"/>
                  </a:cubicBezTo>
                  <a:cubicBezTo>
                    <a:pt x="146" y="224"/>
                    <a:pt x="119" y="230"/>
                    <a:pt x="85" y="230"/>
                  </a:cubicBezTo>
                  <a:cubicBezTo>
                    <a:pt x="27" y="230"/>
                    <a:pt x="0" y="213"/>
                    <a:pt x="13" y="171"/>
                  </a:cubicBezTo>
                  <a:cubicBezTo>
                    <a:pt x="25" y="135"/>
                    <a:pt x="25" y="135"/>
                    <a:pt x="25" y="135"/>
                  </a:cubicBezTo>
                  <a:cubicBezTo>
                    <a:pt x="40" y="86"/>
                    <a:pt x="72" y="67"/>
                    <a:pt x="137" y="67"/>
                  </a:cubicBezTo>
                  <a:cubicBezTo>
                    <a:pt x="166" y="67"/>
                    <a:pt x="190" y="71"/>
                    <a:pt x="196" y="91"/>
                  </a:cubicBezTo>
                  <a:cubicBezTo>
                    <a:pt x="199" y="91"/>
                    <a:pt x="199" y="91"/>
                    <a:pt x="199" y="91"/>
                  </a:cubicBezTo>
                  <a:cubicBezTo>
                    <a:pt x="228" y="0"/>
                    <a:pt x="228" y="0"/>
                    <a:pt x="228" y="0"/>
                  </a:cubicBezTo>
                  <a:cubicBezTo>
                    <a:pt x="307" y="0"/>
                    <a:pt x="307" y="0"/>
                    <a:pt x="307" y="0"/>
                  </a:cubicBezTo>
                  <a:lnTo>
                    <a:pt x="234" y="2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7" name="Freeform 18"/>
            <p:cNvSpPr>
              <a:spLocks/>
            </p:cNvSpPr>
            <p:nvPr userDrawn="1"/>
          </p:nvSpPr>
          <p:spPr bwMode="auto">
            <a:xfrm>
              <a:off x="3941763" y="1862138"/>
              <a:ext cx="296863" cy="176213"/>
            </a:xfrm>
            <a:custGeom>
              <a:avLst/>
              <a:gdLst>
                <a:gd name="T0" fmla="*/ 129 w 276"/>
                <a:gd name="T1" fmla="*/ 2 h 161"/>
                <a:gd name="T2" fmla="*/ 120 w 276"/>
                <a:gd name="T3" fmla="*/ 31 h 161"/>
                <a:gd name="T4" fmla="*/ 123 w 276"/>
                <a:gd name="T5" fmla="*/ 31 h 161"/>
                <a:gd name="T6" fmla="*/ 204 w 276"/>
                <a:gd name="T7" fmla="*/ 0 h 161"/>
                <a:gd name="T8" fmla="*/ 265 w 276"/>
                <a:gd name="T9" fmla="*/ 51 h 161"/>
                <a:gd name="T10" fmla="*/ 230 w 276"/>
                <a:gd name="T11" fmla="*/ 161 h 161"/>
                <a:gd name="T12" fmla="*/ 152 w 276"/>
                <a:gd name="T13" fmla="*/ 161 h 161"/>
                <a:gd name="T14" fmla="*/ 183 w 276"/>
                <a:gd name="T15" fmla="*/ 63 h 161"/>
                <a:gd name="T16" fmla="*/ 158 w 276"/>
                <a:gd name="T17" fmla="*/ 40 h 161"/>
                <a:gd name="T18" fmla="*/ 106 w 276"/>
                <a:gd name="T19" fmla="*/ 73 h 161"/>
                <a:gd name="T20" fmla="*/ 78 w 276"/>
                <a:gd name="T21" fmla="*/ 161 h 161"/>
                <a:gd name="T22" fmla="*/ 0 w 276"/>
                <a:gd name="T23" fmla="*/ 161 h 161"/>
                <a:gd name="T24" fmla="*/ 51 w 276"/>
                <a:gd name="T25" fmla="*/ 2 h 161"/>
                <a:gd name="T26" fmla="*/ 129 w 276"/>
                <a:gd name="T27" fmla="*/ 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6" h="161">
                  <a:moveTo>
                    <a:pt x="129" y="2"/>
                  </a:moveTo>
                  <a:cubicBezTo>
                    <a:pt x="120" y="31"/>
                    <a:pt x="120" y="31"/>
                    <a:pt x="120" y="31"/>
                  </a:cubicBezTo>
                  <a:cubicBezTo>
                    <a:pt x="123" y="31"/>
                    <a:pt x="123" y="31"/>
                    <a:pt x="123" y="31"/>
                  </a:cubicBezTo>
                  <a:cubicBezTo>
                    <a:pt x="142" y="6"/>
                    <a:pt x="168" y="0"/>
                    <a:pt x="204" y="0"/>
                  </a:cubicBezTo>
                  <a:cubicBezTo>
                    <a:pt x="257" y="0"/>
                    <a:pt x="276" y="17"/>
                    <a:pt x="265" y="51"/>
                  </a:cubicBezTo>
                  <a:cubicBezTo>
                    <a:pt x="230" y="161"/>
                    <a:pt x="230" y="161"/>
                    <a:pt x="230" y="161"/>
                  </a:cubicBezTo>
                  <a:cubicBezTo>
                    <a:pt x="152" y="161"/>
                    <a:pt x="152" y="161"/>
                    <a:pt x="152" y="161"/>
                  </a:cubicBezTo>
                  <a:cubicBezTo>
                    <a:pt x="183" y="63"/>
                    <a:pt x="183" y="63"/>
                    <a:pt x="183" y="63"/>
                  </a:cubicBezTo>
                  <a:cubicBezTo>
                    <a:pt x="187" y="48"/>
                    <a:pt x="183" y="40"/>
                    <a:pt x="158" y="40"/>
                  </a:cubicBezTo>
                  <a:cubicBezTo>
                    <a:pt x="123" y="40"/>
                    <a:pt x="113" y="54"/>
                    <a:pt x="106" y="73"/>
                  </a:cubicBezTo>
                  <a:cubicBezTo>
                    <a:pt x="78" y="161"/>
                    <a:pt x="78" y="161"/>
                    <a:pt x="78" y="161"/>
                  </a:cubicBezTo>
                  <a:cubicBezTo>
                    <a:pt x="0" y="161"/>
                    <a:pt x="0" y="161"/>
                    <a:pt x="0" y="161"/>
                  </a:cubicBezTo>
                  <a:cubicBezTo>
                    <a:pt x="51" y="2"/>
                    <a:pt x="51" y="2"/>
                    <a:pt x="51" y="2"/>
                  </a:cubicBezTo>
                  <a:lnTo>
                    <a:pt x="129"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8" name="Freeform 19"/>
            <p:cNvSpPr>
              <a:spLocks noEditPoints="1"/>
            </p:cNvSpPr>
            <p:nvPr userDrawn="1"/>
          </p:nvSpPr>
          <p:spPr bwMode="auto">
            <a:xfrm>
              <a:off x="4222750" y="1862138"/>
              <a:ext cx="304800" cy="179388"/>
            </a:xfrm>
            <a:custGeom>
              <a:avLst/>
              <a:gdLst>
                <a:gd name="T0" fmla="*/ 99 w 281"/>
                <a:gd name="T1" fmla="*/ 82 h 163"/>
                <a:gd name="T2" fmla="*/ 128 w 281"/>
                <a:gd name="T3" fmla="*/ 123 h 163"/>
                <a:gd name="T4" fmla="*/ 181 w 281"/>
                <a:gd name="T5" fmla="*/ 82 h 163"/>
                <a:gd name="T6" fmla="*/ 154 w 281"/>
                <a:gd name="T7" fmla="*/ 40 h 163"/>
                <a:gd name="T8" fmla="*/ 99 w 281"/>
                <a:gd name="T9" fmla="*/ 82 h 163"/>
                <a:gd name="T10" fmla="*/ 260 w 281"/>
                <a:gd name="T11" fmla="*/ 82 h 163"/>
                <a:gd name="T12" fmla="*/ 114 w 281"/>
                <a:gd name="T13" fmla="*/ 163 h 163"/>
                <a:gd name="T14" fmla="*/ 21 w 281"/>
                <a:gd name="T15" fmla="*/ 82 h 163"/>
                <a:gd name="T16" fmla="*/ 166 w 281"/>
                <a:gd name="T17" fmla="*/ 0 h 163"/>
                <a:gd name="T18" fmla="*/ 260 w 281"/>
                <a:gd name="T19" fmla="*/ 82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1" h="163">
                  <a:moveTo>
                    <a:pt x="99" y="82"/>
                  </a:moveTo>
                  <a:cubicBezTo>
                    <a:pt x="88" y="116"/>
                    <a:pt x="90" y="123"/>
                    <a:pt x="128" y="123"/>
                  </a:cubicBezTo>
                  <a:cubicBezTo>
                    <a:pt x="164" y="123"/>
                    <a:pt x="170" y="116"/>
                    <a:pt x="181" y="82"/>
                  </a:cubicBezTo>
                  <a:cubicBezTo>
                    <a:pt x="192" y="47"/>
                    <a:pt x="191" y="40"/>
                    <a:pt x="154" y="40"/>
                  </a:cubicBezTo>
                  <a:cubicBezTo>
                    <a:pt x="117" y="40"/>
                    <a:pt x="110" y="47"/>
                    <a:pt x="99" y="82"/>
                  </a:cubicBezTo>
                  <a:moveTo>
                    <a:pt x="260" y="82"/>
                  </a:moveTo>
                  <a:cubicBezTo>
                    <a:pt x="239" y="147"/>
                    <a:pt x="213" y="163"/>
                    <a:pt x="114" y="163"/>
                  </a:cubicBezTo>
                  <a:cubicBezTo>
                    <a:pt x="16" y="163"/>
                    <a:pt x="0" y="145"/>
                    <a:pt x="21" y="82"/>
                  </a:cubicBezTo>
                  <a:cubicBezTo>
                    <a:pt x="41" y="16"/>
                    <a:pt x="66" y="0"/>
                    <a:pt x="166" y="0"/>
                  </a:cubicBezTo>
                  <a:cubicBezTo>
                    <a:pt x="266" y="0"/>
                    <a:pt x="281" y="14"/>
                    <a:pt x="260" y="8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9" name="Freeform 20"/>
            <p:cNvSpPr>
              <a:spLocks noEditPoints="1"/>
            </p:cNvSpPr>
            <p:nvPr userDrawn="1"/>
          </p:nvSpPr>
          <p:spPr bwMode="auto">
            <a:xfrm>
              <a:off x="4522788" y="1817688"/>
              <a:ext cx="60325" cy="60325"/>
            </a:xfrm>
            <a:custGeom>
              <a:avLst/>
              <a:gdLst>
                <a:gd name="T0" fmla="*/ 23 w 56"/>
                <a:gd name="T1" fmla="*/ 26 h 55"/>
                <a:gd name="T2" fmla="*/ 26 w 56"/>
                <a:gd name="T3" fmla="*/ 26 h 55"/>
                <a:gd name="T4" fmla="*/ 34 w 56"/>
                <a:gd name="T5" fmla="*/ 21 h 55"/>
                <a:gd name="T6" fmla="*/ 26 w 56"/>
                <a:gd name="T7" fmla="*/ 16 h 55"/>
                <a:gd name="T8" fmla="*/ 23 w 56"/>
                <a:gd name="T9" fmla="*/ 16 h 55"/>
                <a:gd name="T10" fmla="*/ 23 w 56"/>
                <a:gd name="T11" fmla="*/ 26 h 55"/>
                <a:gd name="T12" fmla="*/ 23 w 56"/>
                <a:gd name="T13" fmla="*/ 44 h 55"/>
                <a:gd name="T14" fmla="*/ 18 w 56"/>
                <a:gd name="T15" fmla="*/ 44 h 55"/>
                <a:gd name="T16" fmla="*/ 18 w 56"/>
                <a:gd name="T17" fmla="*/ 13 h 55"/>
                <a:gd name="T18" fmla="*/ 27 w 56"/>
                <a:gd name="T19" fmla="*/ 12 h 55"/>
                <a:gd name="T20" fmla="*/ 36 w 56"/>
                <a:gd name="T21" fmla="*/ 14 h 55"/>
                <a:gd name="T22" fmla="*/ 39 w 56"/>
                <a:gd name="T23" fmla="*/ 21 h 55"/>
                <a:gd name="T24" fmla="*/ 33 w 56"/>
                <a:gd name="T25" fmla="*/ 28 h 55"/>
                <a:gd name="T26" fmla="*/ 33 w 56"/>
                <a:gd name="T27" fmla="*/ 28 h 55"/>
                <a:gd name="T28" fmla="*/ 38 w 56"/>
                <a:gd name="T29" fmla="*/ 36 h 55"/>
                <a:gd name="T30" fmla="*/ 40 w 56"/>
                <a:gd name="T31" fmla="*/ 44 h 55"/>
                <a:gd name="T32" fmla="*/ 35 w 56"/>
                <a:gd name="T33" fmla="*/ 44 h 55"/>
                <a:gd name="T34" fmla="*/ 33 w 56"/>
                <a:gd name="T35" fmla="*/ 36 h 55"/>
                <a:gd name="T36" fmla="*/ 26 w 56"/>
                <a:gd name="T37" fmla="*/ 30 h 55"/>
                <a:gd name="T38" fmla="*/ 23 w 56"/>
                <a:gd name="T39" fmla="*/ 30 h 55"/>
                <a:gd name="T40" fmla="*/ 23 w 56"/>
                <a:gd name="T41" fmla="*/ 44 h 55"/>
                <a:gd name="T42" fmla="*/ 28 w 56"/>
                <a:gd name="T43" fmla="*/ 4 h 55"/>
                <a:gd name="T44" fmla="*/ 6 w 56"/>
                <a:gd name="T45" fmla="*/ 27 h 55"/>
                <a:gd name="T46" fmla="*/ 28 w 56"/>
                <a:gd name="T47" fmla="*/ 51 h 55"/>
                <a:gd name="T48" fmla="*/ 51 w 56"/>
                <a:gd name="T49" fmla="*/ 28 h 55"/>
                <a:gd name="T50" fmla="*/ 28 w 56"/>
                <a:gd name="T51" fmla="*/ 4 h 55"/>
                <a:gd name="T52" fmla="*/ 28 w 56"/>
                <a:gd name="T53" fmla="*/ 0 h 55"/>
                <a:gd name="T54" fmla="*/ 56 w 56"/>
                <a:gd name="T55" fmla="*/ 27 h 55"/>
                <a:gd name="T56" fmla="*/ 28 w 56"/>
                <a:gd name="T57" fmla="*/ 55 h 55"/>
                <a:gd name="T58" fmla="*/ 0 w 56"/>
                <a:gd name="T59" fmla="*/ 27 h 55"/>
                <a:gd name="T60" fmla="*/ 28 w 56"/>
                <a:gd name="T61"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6" h="55">
                  <a:moveTo>
                    <a:pt x="23" y="26"/>
                  </a:moveTo>
                  <a:cubicBezTo>
                    <a:pt x="26" y="26"/>
                    <a:pt x="26" y="26"/>
                    <a:pt x="26" y="26"/>
                  </a:cubicBezTo>
                  <a:cubicBezTo>
                    <a:pt x="31" y="26"/>
                    <a:pt x="34" y="25"/>
                    <a:pt x="34" y="21"/>
                  </a:cubicBezTo>
                  <a:cubicBezTo>
                    <a:pt x="34" y="18"/>
                    <a:pt x="32" y="16"/>
                    <a:pt x="26" y="16"/>
                  </a:cubicBezTo>
                  <a:cubicBezTo>
                    <a:pt x="25" y="16"/>
                    <a:pt x="24" y="16"/>
                    <a:pt x="23" y="16"/>
                  </a:cubicBezTo>
                  <a:lnTo>
                    <a:pt x="23" y="26"/>
                  </a:lnTo>
                  <a:close/>
                  <a:moveTo>
                    <a:pt x="23" y="44"/>
                  </a:moveTo>
                  <a:cubicBezTo>
                    <a:pt x="18" y="44"/>
                    <a:pt x="18" y="44"/>
                    <a:pt x="18" y="44"/>
                  </a:cubicBezTo>
                  <a:cubicBezTo>
                    <a:pt x="18" y="13"/>
                    <a:pt x="18" y="13"/>
                    <a:pt x="18" y="13"/>
                  </a:cubicBezTo>
                  <a:cubicBezTo>
                    <a:pt x="20" y="12"/>
                    <a:pt x="23" y="12"/>
                    <a:pt x="27" y="12"/>
                  </a:cubicBezTo>
                  <a:cubicBezTo>
                    <a:pt x="31" y="12"/>
                    <a:pt x="35" y="13"/>
                    <a:pt x="36" y="14"/>
                  </a:cubicBezTo>
                  <a:cubicBezTo>
                    <a:pt x="38" y="16"/>
                    <a:pt x="39" y="18"/>
                    <a:pt x="39" y="21"/>
                  </a:cubicBezTo>
                  <a:cubicBezTo>
                    <a:pt x="39" y="25"/>
                    <a:pt x="37" y="27"/>
                    <a:pt x="33" y="28"/>
                  </a:cubicBezTo>
                  <a:cubicBezTo>
                    <a:pt x="33" y="28"/>
                    <a:pt x="33" y="28"/>
                    <a:pt x="33" y="28"/>
                  </a:cubicBezTo>
                  <a:cubicBezTo>
                    <a:pt x="36" y="29"/>
                    <a:pt x="38" y="31"/>
                    <a:pt x="38" y="36"/>
                  </a:cubicBezTo>
                  <a:cubicBezTo>
                    <a:pt x="39" y="41"/>
                    <a:pt x="40" y="43"/>
                    <a:pt x="40" y="44"/>
                  </a:cubicBezTo>
                  <a:cubicBezTo>
                    <a:pt x="35" y="44"/>
                    <a:pt x="35" y="44"/>
                    <a:pt x="35" y="44"/>
                  </a:cubicBezTo>
                  <a:cubicBezTo>
                    <a:pt x="34" y="43"/>
                    <a:pt x="34" y="40"/>
                    <a:pt x="33" y="36"/>
                  </a:cubicBezTo>
                  <a:cubicBezTo>
                    <a:pt x="32" y="32"/>
                    <a:pt x="30" y="30"/>
                    <a:pt x="26" y="30"/>
                  </a:cubicBezTo>
                  <a:cubicBezTo>
                    <a:pt x="23" y="30"/>
                    <a:pt x="23" y="30"/>
                    <a:pt x="23" y="30"/>
                  </a:cubicBezTo>
                  <a:lnTo>
                    <a:pt x="23" y="44"/>
                  </a:lnTo>
                  <a:close/>
                  <a:moveTo>
                    <a:pt x="28" y="4"/>
                  </a:moveTo>
                  <a:cubicBezTo>
                    <a:pt x="16" y="4"/>
                    <a:pt x="6" y="14"/>
                    <a:pt x="6" y="27"/>
                  </a:cubicBezTo>
                  <a:cubicBezTo>
                    <a:pt x="6" y="41"/>
                    <a:pt x="16" y="51"/>
                    <a:pt x="28" y="51"/>
                  </a:cubicBezTo>
                  <a:cubicBezTo>
                    <a:pt x="41" y="51"/>
                    <a:pt x="51" y="41"/>
                    <a:pt x="51" y="28"/>
                  </a:cubicBezTo>
                  <a:cubicBezTo>
                    <a:pt x="51" y="14"/>
                    <a:pt x="41" y="4"/>
                    <a:pt x="28" y="4"/>
                  </a:cubicBezTo>
                  <a:close/>
                  <a:moveTo>
                    <a:pt x="28" y="0"/>
                  </a:moveTo>
                  <a:cubicBezTo>
                    <a:pt x="44" y="0"/>
                    <a:pt x="56" y="12"/>
                    <a:pt x="56" y="27"/>
                  </a:cubicBezTo>
                  <a:cubicBezTo>
                    <a:pt x="56" y="43"/>
                    <a:pt x="44" y="55"/>
                    <a:pt x="28" y="55"/>
                  </a:cubicBezTo>
                  <a:cubicBezTo>
                    <a:pt x="13" y="55"/>
                    <a:pt x="0" y="43"/>
                    <a:pt x="0" y="27"/>
                  </a:cubicBezTo>
                  <a:cubicBezTo>
                    <a:pt x="0" y="12"/>
                    <a:pt x="13" y="0"/>
                    <a:pt x="2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grpSp>
      <p:pic>
        <p:nvPicPr>
          <p:cNvPr id="54" name="Picture 53">
            <a:extLst>
              <a:ext uri="{FF2B5EF4-FFF2-40B4-BE49-F238E27FC236}">
                <a16:creationId xmlns:a16="http://schemas.microsoft.com/office/drawing/2014/main" id="{EF7929CB-5BED-C44C-88D2-300C944A8E3E}"/>
              </a:ext>
            </a:extLst>
          </p:cNvPr>
          <p:cNvPicPr>
            <a:picLocks noChangeAspect="1"/>
          </p:cNvPicPr>
          <p:nvPr userDrawn="1"/>
        </p:nvPicPr>
        <p:blipFill>
          <a:blip r:embed="rId2" cstate="screen">
            <a:biLevel thresh="50000"/>
            <a:extLst>
              <a:ext uri="{28A0092B-C50C-407E-A947-70E740481C1C}">
                <a14:useLocalDpi xmlns:a14="http://schemas.microsoft.com/office/drawing/2010/main"/>
              </a:ext>
            </a:extLst>
          </a:blip>
          <a:stretch>
            <a:fillRect/>
          </a:stretch>
        </p:blipFill>
        <p:spPr>
          <a:xfrm>
            <a:off x="1408302" y="5804898"/>
            <a:ext cx="2527458" cy="257515"/>
          </a:xfrm>
          <a:prstGeom prst="rect">
            <a:avLst/>
          </a:prstGeom>
        </p:spPr>
      </p:pic>
    </p:spTree>
    <p:extLst>
      <p:ext uri="{BB962C8B-B14F-4D97-AF65-F5344CB8AC3E}">
        <p14:creationId xmlns:p14="http://schemas.microsoft.com/office/powerpoint/2010/main" val="12372099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Section 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D4A63E-D173-894E-9841-A33AAB4D8633}"/>
              </a:ext>
            </a:extLst>
          </p:cNvPr>
          <p:cNvSpPr/>
          <p:nvPr userDrawn="1"/>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Date Placeholder 2">
            <a:extLst>
              <a:ext uri="{FF2B5EF4-FFF2-40B4-BE49-F238E27FC236}">
                <a16:creationId xmlns:a16="http://schemas.microsoft.com/office/drawing/2014/main" id="{04B0D7AD-19D4-654F-9D45-5393FC1B41D1}"/>
              </a:ext>
            </a:extLst>
          </p:cNvPr>
          <p:cNvSpPr txBox="1">
            <a:spLocks/>
          </p:cNvSpPr>
          <p:nvPr userDrawn="1"/>
        </p:nvSpPr>
        <p:spPr>
          <a:xfrm>
            <a:off x="11444816" y="6237312"/>
            <a:ext cx="573617" cy="207963"/>
          </a:xfrm>
          <a:prstGeom prst="rect">
            <a:avLst/>
          </a:prstGeom>
        </p:spPr>
        <p:txBody>
          <a:bodyPr/>
          <a:lstStyle>
            <a:defPPr>
              <a:defRPr lang="en-US"/>
            </a:defPPr>
            <a:lvl1pPr marL="0" algn="l" defTabSz="914400" rtl="0" eaLnBrk="1" latinLnBrk="0" hangingPunct="1">
              <a:defRPr sz="1000" kern="1200">
                <a:solidFill>
                  <a:srgbClr val="565A5C"/>
                </a:solidFill>
                <a:latin typeface="Arial Narrow"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03DD02DE-0619-4707-8092-99D1B7D3892D}" type="slidenum">
              <a:rPr lang="en-AU" sz="1600" smtClean="0">
                <a:solidFill>
                  <a:schemeClr val="bg1"/>
                </a:solidFill>
                <a:latin typeface="Arial" pitchFamily="34" charset="0"/>
              </a:rPr>
              <a:pPr fontAlgn="auto">
                <a:spcBef>
                  <a:spcPts val="0"/>
                </a:spcBef>
                <a:spcAft>
                  <a:spcPts val="0"/>
                </a:spcAft>
                <a:defRPr/>
              </a:pPr>
              <a:t>‹#›</a:t>
            </a:fld>
            <a:endParaRPr lang="en-AU" sz="1600" dirty="0">
              <a:solidFill>
                <a:schemeClr val="bg1"/>
              </a:solidFill>
            </a:endParaRPr>
          </a:p>
        </p:txBody>
      </p:sp>
      <p:pic>
        <p:nvPicPr>
          <p:cNvPr id="14" name="Picture 13">
            <a:extLst>
              <a:ext uri="{FF2B5EF4-FFF2-40B4-BE49-F238E27FC236}">
                <a16:creationId xmlns:a16="http://schemas.microsoft.com/office/drawing/2014/main" id="{54F17DBD-114B-E143-8460-E93F2E87B89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3433" y="637344"/>
            <a:ext cx="3456383" cy="559408"/>
          </a:xfrm>
          <a:prstGeom prst="rect">
            <a:avLst/>
          </a:prstGeom>
        </p:spPr>
      </p:pic>
      <p:pic>
        <p:nvPicPr>
          <p:cNvPr id="17" name="Picture 16">
            <a:extLst>
              <a:ext uri="{FF2B5EF4-FFF2-40B4-BE49-F238E27FC236}">
                <a16:creationId xmlns:a16="http://schemas.microsoft.com/office/drawing/2014/main" id="{D3A50521-4262-2E40-BD99-1806395B0B95}"/>
              </a:ext>
            </a:extLst>
          </p:cNvPr>
          <p:cNvPicPr>
            <a:picLocks noChangeAspect="1"/>
          </p:cNvPicPr>
          <p:nvPr userDrawn="1"/>
        </p:nvPicPr>
        <p:blipFill>
          <a:blip r:embed="rId3"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559931" y="2241145"/>
            <a:ext cx="3599559" cy="2375709"/>
          </a:xfrm>
          <a:prstGeom prst="rect">
            <a:avLst/>
          </a:prstGeom>
        </p:spPr>
      </p:pic>
      <p:sp>
        <p:nvSpPr>
          <p:cNvPr id="10" name="Freeform 7">
            <a:extLst>
              <a:ext uri="{FF2B5EF4-FFF2-40B4-BE49-F238E27FC236}">
                <a16:creationId xmlns:a16="http://schemas.microsoft.com/office/drawing/2014/main" id="{1877AABA-2162-FD4B-9972-908942BBC17F}"/>
              </a:ext>
            </a:extLst>
          </p:cNvPr>
          <p:cNvSpPr>
            <a:spLocks/>
          </p:cNvSpPr>
          <p:nvPr userDrawn="1"/>
        </p:nvSpPr>
        <p:spPr bwMode="auto">
          <a:xfrm>
            <a:off x="11231562" y="1735137"/>
            <a:ext cx="960438" cy="3675063"/>
          </a:xfrm>
          <a:custGeom>
            <a:avLst/>
            <a:gdLst>
              <a:gd name="T0" fmla="*/ 0 w 605"/>
              <a:gd name="T1" fmla="*/ 2315 h 2315"/>
              <a:gd name="T2" fmla="*/ 605 w 605"/>
              <a:gd name="T3" fmla="*/ 2315 h 2315"/>
              <a:gd name="T4" fmla="*/ 605 w 605"/>
              <a:gd name="T5" fmla="*/ 0 h 2315"/>
              <a:gd name="T6" fmla="*/ 0 w 605"/>
              <a:gd name="T7" fmla="*/ 2315 h 2315"/>
            </a:gdLst>
            <a:ahLst/>
            <a:cxnLst>
              <a:cxn ang="0">
                <a:pos x="T0" y="T1"/>
              </a:cxn>
              <a:cxn ang="0">
                <a:pos x="T2" y="T3"/>
              </a:cxn>
              <a:cxn ang="0">
                <a:pos x="T4" y="T5"/>
              </a:cxn>
              <a:cxn ang="0">
                <a:pos x="T6" y="T7"/>
              </a:cxn>
            </a:cxnLst>
            <a:rect l="0" t="0" r="r" b="b"/>
            <a:pathLst>
              <a:path w="605" h="2315">
                <a:moveTo>
                  <a:pt x="0" y="2315"/>
                </a:moveTo>
                <a:lnTo>
                  <a:pt x="605" y="2315"/>
                </a:lnTo>
                <a:lnTo>
                  <a:pt x="605" y="0"/>
                </a:lnTo>
                <a:lnTo>
                  <a:pt x="0" y="2315"/>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lvl="0"/>
            <a:endParaRPr lang="en-AU" dirty="0"/>
          </a:p>
        </p:txBody>
      </p:sp>
      <p:sp>
        <p:nvSpPr>
          <p:cNvPr id="18" name="Freeform 17">
            <a:extLst>
              <a:ext uri="{FF2B5EF4-FFF2-40B4-BE49-F238E27FC236}">
                <a16:creationId xmlns:a16="http://schemas.microsoft.com/office/drawing/2014/main" id="{08C8DEB2-F354-D947-8EB2-42139D3E1F60}"/>
              </a:ext>
            </a:extLst>
          </p:cNvPr>
          <p:cNvSpPr/>
          <p:nvPr userDrawn="1"/>
        </p:nvSpPr>
        <p:spPr>
          <a:xfrm>
            <a:off x="1099457" y="1698171"/>
            <a:ext cx="11103429" cy="3712029"/>
          </a:xfrm>
          <a:custGeom>
            <a:avLst/>
            <a:gdLst>
              <a:gd name="connsiteX0" fmla="*/ 11103429 w 11103429"/>
              <a:gd name="connsiteY0" fmla="*/ 0 h 3712029"/>
              <a:gd name="connsiteX1" fmla="*/ 6357257 w 11103429"/>
              <a:gd name="connsiteY1" fmla="*/ 0 h 3712029"/>
              <a:gd name="connsiteX2" fmla="*/ 5421086 w 11103429"/>
              <a:gd name="connsiteY2" fmla="*/ 3712029 h 3712029"/>
              <a:gd name="connsiteX3" fmla="*/ 0 w 11103429"/>
              <a:gd name="connsiteY3" fmla="*/ 3712029 h 3712029"/>
              <a:gd name="connsiteX4" fmla="*/ 0 w 11103429"/>
              <a:gd name="connsiteY4" fmla="*/ 21772 h 3712029"/>
              <a:gd name="connsiteX5" fmla="*/ 5878286 w 11103429"/>
              <a:gd name="connsiteY5" fmla="*/ 21772 h 3712029"/>
              <a:gd name="connsiteX6" fmla="*/ 5998029 w 11103429"/>
              <a:gd name="connsiteY6" fmla="*/ 3712029 h 3712029"/>
              <a:gd name="connsiteX7" fmla="*/ 11092543 w 11103429"/>
              <a:gd name="connsiteY7" fmla="*/ 3712029 h 371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03429" h="3712029">
                <a:moveTo>
                  <a:pt x="11103429" y="0"/>
                </a:moveTo>
                <a:lnTo>
                  <a:pt x="6357257" y="0"/>
                </a:lnTo>
                <a:lnTo>
                  <a:pt x="5421086" y="3712029"/>
                </a:lnTo>
                <a:lnTo>
                  <a:pt x="0" y="3712029"/>
                </a:lnTo>
                <a:lnTo>
                  <a:pt x="0" y="21772"/>
                </a:lnTo>
                <a:lnTo>
                  <a:pt x="5878286" y="21772"/>
                </a:lnTo>
                <a:lnTo>
                  <a:pt x="5998029" y="3712029"/>
                </a:lnTo>
                <a:lnTo>
                  <a:pt x="11092543" y="3712029"/>
                </a:lnTo>
              </a:path>
            </a:pathLst>
          </a:cu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
            <a:extLst>
              <a:ext uri="{FF2B5EF4-FFF2-40B4-BE49-F238E27FC236}">
                <a16:creationId xmlns:a16="http://schemas.microsoft.com/office/drawing/2014/main" id="{89D9D599-30CF-414C-B186-37D76A2F1E67}"/>
              </a:ext>
            </a:extLst>
          </p:cNvPr>
          <p:cNvSpPr>
            <a:spLocks noGrp="1"/>
          </p:cNvSpPr>
          <p:nvPr>
            <p:ph type="title" hasCustomPrompt="1"/>
          </p:nvPr>
        </p:nvSpPr>
        <p:spPr>
          <a:xfrm>
            <a:off x="695401" y="2941172"/>
            <a:ext cx="5760639" cy="1095039"/>
          </a:xfrm>
          <a:prstGeom prst="rect">
            <a:avLst/>
          </a:prstGeom>
          <a:solidFill>
            <a:schemeClr val="tx1">
              <a:lumMod val="50000"/>
            </a:schemeClr>
          </a:solidFill>
        </p:spPr>
        <p:txBody>
          <a:bodyPr anchor="ctr"/>
          <a:lstStyle>
            <a:lvl1pPr algn="l">
              <a:lnSpc>
                <a:spcPct val="100000"/>
              </a:lnSpc>
              <a:spcBef>
                <a:spcPts val="0"/>
              </a:spcBef>
              <a:spcAft>
                <a:spcPts val="0"/>
              </a:spcAft>
              <a:defRPr sz="6500" spc="-20" baseline="0">
                <a:solidFill>
                  <a:schemeClr val="bg1"/>
                </a:solidFill>
                <a:latin typeface="Arial" panose="020B0604020202020204" pitchFamily="34" charset="0"/>
                <a:cs typeface="Arial" panose="020B0604020202020204" pitchFamily="34" charset="0"/>
              </a:defRPr>
            </a:lvl1pPr>
          </a:lstStyle>
          <a:p>
            <a:r>
              <a:rPr lang="en-US"/>
              <a:t>QUESTIONS?</a:t>
            </a:r>
            <a:endParaRPr lang="en-AU"/>
          </a:p>
        </p:txBody>
      </p:sp>
      <p:pic>
        <p:nvPicPr>
          <p:cNvPr id="13" name="Picture 12">
            <a:extLst>
              <a:ext uri="{FF2B5EF4-FFF2-40B4-BE49-F238E27FC236}">
                <a16:creationId xmlns:a16="http://schemas.microsoft.com/office/drawing/2014/main" id="{14E9E99C-2519-42CB-8D4F-68A647322F8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2659" y="5760826"/>
            <a:ext cx="2960018" cy="303988"/>
          </a:xfrm>
          <a:prstGeom prst="rect">
            <a:avLst/>
          </a:prstGeom>
        </p:spPr>
      </p:pic>
    </p:spTree>
    <p:extLst>
      <p:ext uri="{BB962C8B-B14F-4D97-AF65-F5344CB8AC3E}">
        <p14:creationId xmlns:p14="http://schemas.microsoft.com/office/powerpoint/2010/main" val="34550521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bg2">
            <a:lumMod val="25000"/>
          </a:schemeClr>
        </a:solidFill>
        <a:effectLst/>
      </p:bgPr>
    </p:bg>
    <p:spTree>
      <p:nvGrpSpPr>
        <p:cNvPr id="1" name=""/>
        <p:cNvGrpSpPr/>
        <p:nvPr/>
      </p:nvGrpSpPr>
      <p:grpSpPr>
        <a:xfrm>
          <a:off x="0" y="0"/>
          <a:ext cx="0" cy="0"/>
          <a:chOff x="0" y="0"/>
          <a:chExt cx="0" cy="0"/>
        </a:xfrm>
      </p:grpSpPr>
      <p:sp>
        <p:nvSpPr>
          <p:cNvPr id="19" name="Freeform 7"/>
          <p:cNvSpPr>
            <a:spLocks/>
          </p:cNvSpPr>
          <p:nvPr userDrawn="1"/>
        </p:nvSpPr>
        <p:spPr bwMode="auto">
          <a:xfrm>
            <a:off x="11231562" y="1660680"/>
            <a:ext cx="960438" cy="3675063"/>
          </a:xfrm>
          <a:custGeom>
            <a:avLst/>
            <a:gdLst>
              <a:gd name="T0" fmla="*/ 0 w 605"/>
              <a:gd name="T1" fmla="*/ 2315 h 2315"/>
              <a:gd name="T2" fmla="*/ 605 w 605"/>
              <a:gd name="T3" fmla="*/ 2315 h 2315"/>
              <a:gd name="T4" fmla="*/ 605 w 605"/>
              <a:gd name="T5" fmla="*/ 0 h 2315"/>
              <a:gd name="T6" fmla="*/ 0 w 605"/>
              <a:gd name="T7" fmla="*/ 2315 h 2315"/>
            </a:gdLst>
            <a:ahLst/>
            <a:cxnLst>
              <a:cxn ang="0">
                <a:pos x="T0" y="T1"/>
              </a:cxn>
              <a:cxn ang="0">
                <a:pos x="T2" y="T3"/>
              </a:cxn>
              <a:cxn ang="0">
                <a:pos x="T4" y="T5"/>
              </a:cxn>
              <a:cxn ang="0">
                <a:pos x="T6" y="T7"/>
              </a:cxn>
            </a:cxnLst>
            <a:rect l="0" t="0" r="r" b="b"/>
            <a:pathLst>
              <a:path w="605" h="2315">
                <a:moveTo>
                  <a:pt x="0" y="2315"/>
                </a:moveTo>
                <a:lnTo>
                  <a:pt x="605" y="2315"/>
                </a:lnTo>
                <a:lnTo>
                  <a:pt x="605" y="0"/>
                </a:lnTo>
                <a:lnTo>
                  <a:pt x="0" y="2315"/>
                </a:lnTo>
                <a:close/>
              </a:path>
            </a:pathLst>
          </a:custGeom>
          <a:solidFill>
            <a:srgbClr val="3BAE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92000" y="1598354"/>
            <a:ext cx="10800000" cy="3799716"/>
          </a:xfrm>
          <a:prstGeom prst="rect">
            <a:avLst/>
          </a:prstGeom>
        </p:spPr>
      </p:pic>
      <p:sp>
        <p:nvSpPr>
          <p:cNvPr id="41" name="TextBox 13"/>
          <p:cNvSpPr txBox="1">
            <a:spLocks noChangeArrowheads="1"/>
          </p:cNvSpPr>
          <p:nvPr userDrawn="1"/>
        </p:nvSpPr>
        <p:spPr bwMode="auto">
          <a:xfrm>
            <a:off x="2015911" y="2132856"/>
            <a:ext cx="306493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AU" altLang="en-US" sz="2800" b="1" dirty="0">
                <a:solidFill>
                  <a:schemeClr val="bg1"/>
                </a:solidFill>
                <a:latin typeface="Arial" panose="020B0604020202020204" pitchFamily="34" charset="0"/>
                <a:cs typeface="Arial" panose="020B0604020202020204" pitchFamily="34" charset="0"/>
              </a:rPr>
              <a:t>THANK YOU</a:t>
            </a:r>
          </a:p>
        </p:txBody>
      </p:sp>
      <p:sp>
        <p:nvSpPr>
          <p:cNvPr id="42" name="Text Placeholder 11"/>
          <p:cNvSpPr>
            <a:spLocks noGrp="1"/>
          </p:cNvSpPr>
          <p:nvPr>
            <p:ph type="body" sz="quarter" idx="10" hasCustomPrompt="1"/>
          </p:nvPr>
        </p:nvSpPr>
        <p:spPr>
          <a:xfrm>
            <a:off x="2015911" y="3100871"/>
            <a:ext cx="3288001" cy="1652693"/>
          </a:xfrm>
          <a:prstGeom prst="rect">
            <a:avLst/>
          </a:prstGeom>
        </p:spPr>
        <p:txBody>
          <a:bodyPr/>
          <a:lstStyle>
            <a:lvl1pPr marL="0" indent="0">
              <a:spcBef>
                <a:spcPts val="0"/>
              </a:spcBef>
              <a:spcAft>
                <a:spcPts val="1200"/>
              </a:spcAft>
              <a:buNone/>
              <a:defRPr sz="1600">
                <a:solidFill>
                  <a:schemeClr val="bg1"/>
                </a:solidFill>
              </a:defRPr>
            </a:lvl1pPr>
          </a:lstStyle>
          <a:p>
            <a:pPr lvl="0"/>
            <a:r>
              <a:rPr lang="en-US"/>
              <a:t>Cardno is an infrastructure, environmental and social development company; improving the lives of people and communities around the world.</a:t>
            </a:r>
          </a:p>
          <a:p>
            <a:pPr lvl="0"/>
            <a:r>
              <a:rPr lang="en-US"/>
              <a:t>www.cardno.com</a:t>
            </a:r>
          </a:p>
        </p:txBody>
      </p:sp>
      <p:cxnSp>
        <p:nvCxnSpPr>
          <p:cNvPr id="43" name="Straight Connector 42"/>
          <p:cNvCxnSpPr/>
          <p:nvPr userDrawn="1"/>
        </p:nvCxnSpPr>
        <p:spPr>
          <a:xfrm>
            <a:off x="2104811" y="2817036"/>
            <a:ext cx="2976033"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1" name="Group 20"/>
          <p:cNvGrpSpPr/>
          <p:nvPr userDrawn="1"/>
        </p:nvGrpSpPr>
        <p:grpSpPr>
          <a:xfrm>
            <a:off x="1423987" y="898110"/>
            <a:ext cx="2727797" cy="322736"/>
            <a:chOff x="2060575" y="1766888"/>
            <a:chExt cx="2522538" cy="298450"/>
          </a:xfrm>
          <a:solidFill>
            <a:srgbClr val="FFFFFF"/>
          </a:solidFill>
        </p:grpSpPr>
        <p:sp>
          <p:nvSpPr>
            <p:cNvPr id="22" name="Freeform 12"/>
            <p:cNvSpPr>
              <a:spLocks/>
            </p:cNvSpPr>
            <p:nvPr userDrawn="1"/>
          </p:nvSpPr>
          <p:spPr bwMode="auto">
            <a:xfrm>
              <a:off x="2373313" y="1766888"/>
              <a:ext cx="320675" cy="285750"/>
            </a:xfrm>
            <a:custGeom>
              <a:avLst/>
              <a:gdLst>
                <a:gd name="T0" fmla="*/ 88 w 296"/>
                <a:gd name="T1" fmla="*/ 262 h 262"/>
                <a:gd name="T2" fmla="*/ 240 w 296"/>
                <a:gd name="T3" fmla="*/ 158 h 262"/>
                <a:gd name="T4" fmla="*/ 25 w 296"/>
                <a:gd name="T5" fmla="*/ 52 h 262"/>
                <a:gd name="T6" fmla="*/ 3 w 296"/>
                <a:gd name="T7" fmla="*/ 137 h 262"/>
                <a:gd name="T8" fmla="*/ 0 w 296"/>
                <a:gd name="T9" fmla="*/ 4 h 262"/>
                <a:gd name="T10" fmla="*/ 294 w 296"/>
                <a:gd name="T11" fmla="*/ 129 h 262"/>
                <a:gd name="T12" fmla="*/ 88 w 296"/>
                <a:gd name="T13" fmla="*/ 262 h 262"/>
              </a:gdLst>
              <a:ahLst/>
              <a:cxnLst>
                <a:cxn ang="0">
                  <a:pos x="T0" y="T1"/>
                </a:cxn>
                <a:cxn ang="0">
                  <a:pos x="T2" y="T3"/>
                </a:cxn>
                <a:cxn ang="0">
                  <a:pos x="T4" y="T5"/>
                </a:cxn>
                <a:cxn ang="0">
                  <a:pos x="T6" y="T7"/>
                </a:cxn>
                <a:cxn ang="0">
                  <a:pos x="T8" y="T9"/>
                </a:cxn>
                <a:cxn ang="0">
                  <a:pos x="T10" y="T11"/>
                </a:cxn>
                <a:cxn ang="0">
                  <a:pos x="T12" y="T13"/>
                </a:cxn>
              </a:cxnLst>
              <a:rect l="0" t="0" r="r" b="b"/>
              <a:pathLst>
                <a:path w="296" h="262">
                  <a:moveTo>
                    <a:pt x="88" y="262"/>
                  </a:moveTo>
                  <a:cubicBezTo>
                    <a:pt x="177" y="241"/>
                    <a:pt x="241" y="204"/>
                    <a:pt x="240" y="158"/>
                  </a:cubicBezTo>
                  <a:cubicBezTo>
                    <a:pt x="238" y="100"/>
                    <a:pt x="144" y="54"/>
                    <a:pt x="25" y="52"/>
                  </a:cubicBezTo>
                  <a:cubicBezTo>
                    <a:pt x="3" y="137"/>
                    <a:pt x="3" y="137"/>
                    <a:pt x="3" y="137"/>
                  </a:cubicBezTo>
                  <a:cubicBezTo>
                    <a:pt x="0" y="4"/>
                    <a:pt x="0" y="4"/>
                    <a:pt x="0" y="4"/>
                  </a:cubicBezTo>
                  <a:cubicBezTo>
                    <a:pt x="160" y="0"/>
                    <a:pt x="292" y="56"/>
                    <a:pt x="294" y="129"/>
                  </a:cubicBezTo>
                  <a:cubicBezTo>
                    <a:pt x="296" y="189"/>
                    <a:pt x="209" y="242"/>
                    <a:pt x="88" y="26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3" name="Freeform 13"/>
            <p:cNvSpPr>
              <a:spLocks/>
            </p:cNvSpPr>
            <p:nvPr userDrawn="1"/>
          </p:nvSpPr>
          <p:spPr bwMode="auto">
            <a:xfrm>
              <a:off x="2060575" y="1778000"/>
              <a:ext cx="319088" cy="287338"/>
            </a:xfrm>
            <a:custGeom>
              <a:avLst/>
              <a:gdLst>
                <a:gd name="T0" fmla="*/ 296 w 296"/>
                <a:gd name="T1" fmla="*/ 258 h 262"/>
                <a:gd name="T2" fmla="*/ 2 w 296"/>
                <a:gd name="T3" fmla="*/ 133 h 262"/>
                <a:gd name="T4" fmla="*/ 208 w 296"/>
                <a:gd name="T5" fmla="*/ 0 h 262"/>
                <a:gd name="T6" fmla="*/ 56 w 296"/>
                <a:gd name="T7" fmla="*/ 104 h 262"/>
                <a:gd name="T8" fmla="*/ 271 w 296"/>
                <a:gd name="T9" fmla="*/ 211 h 262"/>
                <a:gd name="T10" fmla="*/ 293 w 296"/>
                <a:gd name="T11" fmla="*/ 126 h 262"/>
                <a:gd name="T12" fmla="*/ 296 w 296"/>
                <a:gd name="T13" fmla="*/ 258 h 262"/>
              </a:gdLst>
              <a:ahLst/>
              <a:cxnLst>
                <a:cxn ang="0">
                  <a:pos x="T0" y="T1"/>
                </a:cxn>
                <a:cxn ang="0">
                  <a:pos x="T2" y="T3"/>
                </a:cxn>
                <a:cxn ang="0">
                  <a:pos x="T4" y="T5"/>
                </a:cxn>
                <a:cxn ang="0">
                  <a:pos x="T6" y="T7"/>
                </a:cxn>
                <a:cxn ang="0">
                  <a:pos x="T8" y="T9"/>
                </a:cxn>
                <a:cxn ang="0">
                  <a:pos x="T10" y="T11"/>
                </a:cxn>
                <a:cxn ang="0">
                  <a:pos x="T12" y="T13"/>
                </a:cxn>
              </a:cxnLst>
              <a:rect l="0" t="0" r="r" b="b"/>
              <a:pathLst>
                <a:path w="296" h="262">
                  <a:moveTo>
                    <a:pt x="296" y="258"/>
                  </a:moveTo>
                  <a:cubicBezTo>
                    <a:pt x="136" y="262"/>
                    <a:pt x="4" y="206"/>
                    <a:pt x="2" y="133"/>
                  </a:cubicBezTo>
                  <a:cubicBezTo>
                    <a:pt x="0" y="73"/>
                    <a:pt x="87" y="20"/>
                    <a:pt x="208" y="0"/>
                  </a:cubicBezTo>
                  <a:cubicBezTo>
                    <a:pt x="119" y="22"/>
                    <a:pt x="55" y="58"/>
                    <a:pt x="56" y="104"/>
                  </a:cubicBezTo>
                  <a:cubicBezTo>
                    <a:pt x="58" y="163"/>
                    <a:pt x="152" y="208"/>
                    <a:pt x="271" y="211"/>
                  </a:cubicBezTo>
                  <a:cubicBezTo>
                    <a:pt x="293" y="126"/>
                    <a:pt x="293" y="126"/>
                    <a:pt x="293" y="126"/>
                  </a:cubicBezTo>
                  <a:lnTo>
                    <a:pt x="296" y="2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4" name="Freeform 14"/>
            <p:cNvSpPr>
              <a:spLocks/>
            </p:cNvSpPr>
            <p:nvPr userDrawn="1"/>
          </p:nvSpPr>
          <p:spPr bwMode="auto">
            <a:xfrm>
              <a:off x="2782888" y="1787525"/>
              <a:ext cx="398463" cy="254000"/>
            </a:xfrm>
            <a:custGeom>
              <a:avLst/>
              <a:gdLst>
                <a:gd name="T0" fmla="*/ 328 w 369"/>
                <a:gd name="T1" fmla="*/ 143 h 231"/>
                <a:gd name="T2" fmla="*/ 326 w 369"/>
                <a:gd name="T3" fmla="*/ 150 h 231"/>
                <a:gd name="T4" fmla="*/ 274 w 369"/>
                <a:gd name="T5" fmla="*/ 214 h 231"/>
                <a:gd name="T6" fmla="*/ 160 w 369"/>
                <a:gd name="T7" fmla="*/ 231 h 231"/>
                <a:gd name="T8" fmla="*/ 27 w 369"/>
                <a:gd name="T9" fmla="*/ 145 h 231"/>
                <a:gd name="T10" fmla="*/ 45 w 369"/>
                <a:gd name="T11" fmla="*/ 86 h 231"/>
                <a:gd name="T12" fmla="*/ 234 w 369"/>
                <a:gd name="T13" fmla="*/ 0 h 231"/>
                <a:gd name="T14" fmla="*/ 349 w 369"/>
                <a:gd name="T15" fmla="*/ 74 h 231"/>
                <a:gd name="T16" fmla="*/ 346 w 369"/>
                <a:gd name="T17" fmla="*/ 83 h 231"/>
                <a:gd name="T18" fmla="*/ 252 w 369"/>
                <a:gd name="T19" fmla="*/ 83 h 231"/>
                <a:gd name="T20" fmla="*/ 255 w 369"/>
                <a:gd name="T21" fmla="*/ 74 h 231"/>
                <a:gd name="T22" fmla="*/ 207 w 369"/>
                <a:gd name="T23" fmla="*/ 52 h 231"/>
                <a:gd name="T24" fmla="*/ 136 w 369"/>
                <a:gd name="T25" fmla="*/ 95 h 231"/>
                <a:gd name="T26" fmla="*/ 125 w 369"/>
                <a:gd name="T27" fmla="*/ 131 h 231"/>
                <a:gd name="T28" fmla="*/ 167 w 369"/>
                <a:gd name="T29" fmla="*/ 178 h 231"/>
                <a:gd name="T30" fmla="*/ 232 w 369"/>
                <a:gd name="T31" fmla="*/ 150 h 231"/>
                <a:gd name="T32" fmla="*/ 234 w 369"/>
                <a:gd name="T33" fmla="*/ 143 h 231"/>
                <a:gd name="T34" fmla="*/ 328 w 369"/>
                <a:gd name="T35" fmla="*/ 143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9" h="231">
                  <a:moveTo>
                    <a:pt x="328" y="143"/>
                  </a:moveTo>
                  <a:cubicBezTo>
                    <a:pt x="326" y="150"/>
                    <a:pt x="326" y="150"/>
                    <a:pt x="326" y="150"/>
                  </a:cubicBezTo>
                  <a:cubicBezTo>
                    <a:pt x="318" y="174"/>
                    <a:pt x="310" y="197"/>
                    <a:pt x="274" y="214"/>
                  </a:cubicBezTo>
                  <a:cubicBezTo>
                    <a:pt x="237" y="231"/>
                    <a:pt x="199" y="231"/>
                    <a:pt x="160" y="231"/>
                  </a:cubicBezTo>
                  <a:cubicBezTo>
                    <a:pt x="67" y="231"/>
                    <a:pt x="0" y="228"/>
                    <a:pt x="27" y="145"/>
                  </a:cubicBezTo>
                  <a:cubicBezTo>
                    <a:pt x="45" y="86"/>
                    <a:pt x="45" y="86"/>
                    <a:pt x="45" y="86"/>
                  </a:cubicBezTo>
                  <a:cubicBezTo>
                    <a:pt x="69" y="11"/>
                    <a:pt x="133" y="0"/>
                    <a:pt x="234" y="0"/>
                  </a:cubicBezTo>
                  <a:cubicBezTo>
                    <a:pt x="327" y="0"/>
                    <a:pt x="369" y="6"/>
                    <a:pt x="349" y="74"/>
                  </a:cubicBezTo>
                  <a:cubicBezTo>
                    <a:pt x="346" y="83"/>
                    <a:pt x="346" y="83"/>
                    <a:pt x="346" y="83"/>
                  </a:cubicBezTo>
                  <a:cubicBezTo>
                    <a:pt x="252" y="83"/>
                    <a:pt x="252" y="83"/>
                    <a:pt x="252" y="83"/>
                  </a:cubicBezTo>
                  <a:cubicBezTo>
                    <a:pt x="255" y="74"/>
                    <a:pt x="255" y="74"/>
                    <a:pt x="255" y="74"/>
                  </a:cubicBezTo>
                  <a:cubicBezTo>
                    <a:pt x="259" y="54"/>
                    <a:pt x="238" y="52"/>
                    <a:pt x="207" y="52"/>
                  </a:cubicBezTo>
                  <a:cubicBezTo>
                    <a:pt x="155" y="52"/>
                    <a:pt x="146" y="63"/>
                    <a:pt x="136" y="95"/>
                  </a:cubicBezTo>
                  <a:cubicBezTo>
                    <a:pt x="125" y="131"/>
                    <a:pt x="125" y="131"/>
                    <a:pt x="125" y="131"/>
                  </a:cubicBezTo>
                  <a:cubicBezTo>
                    <a:pt x="114" y="165"/>
                    <a:pt x="112" y="178"/>
                    <a:pt x="167" y="178"/>
                  </a:cubicBezTo>
                  <a:cubicBezTo>
                    <a:pt x="204" y="178"/>
                    <a:pt x="223" y="176"/>
                    <a:pt x="232" y="150"/>
                  </a:cubicBezTo>
                  <a:cubicBezTo>
                    <a:pt x="234" y="143"/>
                    <a:pt x="234" y="143"/>
                    <a:pt x="234" y="143"/>
                  </a:cubicBezTo>
                  <a:lnTo>
                    <a:pt x="328"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5" name="Freeform 15"/>
            <p:cNvSpPr>
              <a:spLocks noEditPoints="1"/>
            </p:cNvSpPr>
            <p:nvPr userDrawn="1"/>
          </p:nvSpPr>
          <p:spPr bwMode="auto">
            <a:xfrm>
              <a:off x="3132138" y="1862138"/>
              <a:ext cx="301625" cy="179388"/>
            </a:xfrm>
            <a:custGeom>
              <a:avLst/>
              <a:gdLst>
                <a:gd name="T0" fmla="*/ 91 w 280"/>
                <a:gd name="T1" fmla="*/ 112 h 163"/>
                <a:gd name="T2" fmla="*/ 120 w 280"/>
                <a:gd name="T3" fmla="*/ 129 h 163"/>
                <a:gd name="T4" fmla="*/ 169 w 280"/>
                <a:gd name="T5" fmla="*/ 110 h 163"/>
                <a:gd name="T6" fmla="*/ 131 w 280"/>
                <a:gd name="T7" fmla="*/ 95 h 163"/>
                <a:gd name="T8" fmla="*/ 91 w 280"/>
                <a:gd name="T9" fmla="*/ 112 h 163"/>
                <a:gd name="T10" fmla="*/ 163 w 280"/>
                <a:gd name="T11" fmla="*/ 137 h 163"/>
                <a:gd name="T12" fmla="*/ 160 w 280"/>
                <a:gd name="T13" fmla="*/ 137 h 163"/>
                <a:gd name="T14" fmla="*/ 83 w 280"/>
                <a:gd name="T15" fmla="*/ 163 h 163"/>
                <a:gd name="T16" fmla="*/ 13 w 280"/>
                <a:gd name="T17" fmla="*/ 113 h 163"/>
                <a:gd name="T18" fmla="*/ 115 w 280"/>
                <a:gd name="T19" fmla="*/ 63 h 163"/>
                <a:gd name="T20" fmla="*/ 174 w 280"/>
                <a:gd name="T21" fmla="*/ 81 h 163"/>
                <a:gd name="T22" fmla="*/ 178 w 280"/>
                <a:gd name="T23" fmla="*/ 81 h 163"/>
                <a:gd name="T24" fmla="*/ 186 w 280"/>
                <a:gd name="T25" fmla="*/ 56 h 163"/>
                <a:gd name="T26" fmla="*/ 158 w 280"/>
                <a:gd name="T27" fmla="*/ 32 h 163"/>
                <a:gd name="T28" fmla="*/ 121 w 280"/>
                <a:gd name="T29" fmla="*/ 49 h 163"/>
                <a:gd name="T30" fmla="*/ 43 w 280"/>
                <a:gd name="T31" fmla="*/ 49 h 163"/>
                <a:gd name="T32" fmla="*/ 168 w 280"/>
                <a:gd name="T33" fmla="*/ 0 h 163"/>
                <a:gd name="T34" fmla="*/ 263 w 280"/>
                <a:gd name="T35" fmla="*/ 61 h 163"/>
                <a:gd name="T36" fmla="*/ 231 w 280"/>
                <a:gd name="T37" fmla="*/ 161 h 163"/>
                <a:gd name="T38" fmla="*/ 153 w 280"/>
                <a:gd name="T39" fmla="*/ 161 h 163"/>
                <a:gd name="T40" fmla="*/ 163 w 280"/>
                <a:gd name="T41" fmla="*/ 13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0" h="163">
                  <a:moveTo>
                    <a:pt x="91" y="112"/>
                  </a:moveTo>
                  <a:cubicBezTo>
                    <a:pt x="86" y="129"/>
                    <a:pt x="108" y="129"/>
                    <a:pt x="120" y="129"/>
                  </a:cubicBezTo>
                  <a:cubicBezTo>
                    <a:pt x="153" y="129"/>
                    <a:pt x="164" y="126"/>
                    <a:pt x="169" y="110"/>
                  </a:cubicBezTo>
                  <a:cubicBezTo>
                    <a:pt x="173" y="96"/>
                    <a:pt x="156" y="95"/>
                    <a:pt x="131" y="95"/>
                  </a:cubicBezTo>
                  <a:cubicBezTo>
                    <a:pt x="112" y="95"/>
                    <a:pt x="96" y="97"/>
                    <a:pt x="91" y="112"/>
                  </a:cubicBezTo>
                  <a:moveTo>
                    <a:pt x="163" y="137"/>
                  </a:moveTo>
                  <a:cubicBezTo>
                    <a:pt x="160" y="137"/>
                    <a:pt x="160" y="137"/>
                    <a:pt x="160" y="137"/>
                  </a:cubicBezTo>
                  <a:cubicBezTo>
                    <a:pt x="147" y="159"/>
                    <a:pt x="111" y="163"/>
                    <a:pt x="83" y="163"/>
                  </a:cubicBezTo>
                  <a:cubicBezTo>
                    <a:pt x="29" y="163"/>
                    <a:pt x="0" y="154"/>
                    <a:pt x="13" y="113"/>
                  </a:cubicBezTo>
                  <a:cubicBezTo>
                    <a:pt x="25" y="75"/>
                    <a:pt x="59" y="63"/>
                    <a:pt x="115" y="63"/>
                  </a:cubicBezTo>
                  <a:cubicBezTo>
                    <a:pt x="137" y="63"/>
                    <a:pt x="172" y="63"/>
                    <a:pt x="174" y="81"/>
                  </a:cubicBezTo>
                  <a:cubicBezTo>
                    <a:pt x="178" y="81"/>
                    <a:pt x="178" y="81"/>
                    <a:pt x="178" y="81"/>
                  </a:cubicBezTo>
                  <a:cubicBezTo>
                    <a:pt x="186" y="56"/>
                    <a:pt x="186" y="56"/>
                    <a:pt x="186" y="56"/>
                  </a:cubicBezTo>
                  <a:cubicBezTo>
                    <a:pt x="191" y="41"/>
                    <a:pt x="192" y="32"/>
                    <a:pt x="158" y="32"/>
                  </a:cubicBezTo>
                  <a:cubicBezTo>
                    <a:pt x="139" y="32"/>
                    <a:pt x="125" y="35"/>
                    <a:pt x="121" y="49"/>
                  </a:cubicBezTo>
                  <a:cubicBezTo>
                    <a:pt x="43" y="49"/>
                    <a:pt x="43" y="49"/>
                    <a:pt x="43" y="49"/>
                  </a:cubicBezTo>
                  <a:cubicBezTo>
                    <a:pt x="58" y="0"/>
                    <a:pt x="112" y="0"/>
                    <a:pt x="168" y="0"/>
                  </a:cubicBezTo>
                  <a:cubicBezTo>
                    <a:pt x="249" y="0"/>
                    <a:pt x="280" y="7"/>
                    <a:pt x="263" y="61"/>
                  </a:cubicBezTo>
                  <a:cubicBezTo>
                    <a:pt x="231" y="161"/>
                    <a:pt x="231" y="161"/>
                    <a:pt x="231" y="161"/>
                  </a:cubicBezTo>
                  <a:cubicBezTo>
                    <a:pt x="153" y="161"/>
                    <a:pt x="153" y="161"/>
                    <a:pt x="153" y="161"/>
                  </a:cubicBezTo>
                  <a:lnTo>
                    <a:pt x="163" y="1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6" name="Freeform 16"/>
            <p:cNvSpPr>
              <a:spLocks/>
            </p:cNvSpPr>
            <p:nvPr userDrawn="1"/>
          </p:nvSpPr>
          <p:spPr bwMode="auto">
            <a:xfrm>
              <a:off x="3414713" y="1862138"/>
              <a:ext cx="265113" cy="176213"/>
            </a:xfrm>
            <a:custGeom>
              <a:avLst/>
              <a:gdLst>
                <a:gd name="T0" fmla="*/ 159 w 245"/>
                <a:gd name="T1" fmla="*/ 64 h 161"/>
                <a:gd name="T2" fmla="*/ 146 w 245"/>
                <a:gd name="T3" fmla="*/ 40 h 161"/>
                <a:gd name="T4" fmla="*/ 109 w 245"/>
                <a:gd name="T5" fmla="*/ 65 h 161"/>
                <a:gd name="T6" fmla="*/ 78 w 245"/>
                <a:gd name="T7" fmla="*/ 161 h 161"/>
                <a:gd name="T8" fmla="*/ 0 w 245"/>
                <a:gd name="T9" fmla="*/ 161 h 161"/>
                <a:gd name="T10" fmla="*/ 51 w 245"/>
                <a:gd name="T11" fmla="*/ 2 h 161"/>
                <a:gd name="T12" fmla="*/ 127 w 245"/>
                <a:gd name="T13" fmla="*/ 2 h 161"/>
                <a:gd name="T14" fmla="*/ 119 w 245"/>
                <a:gd name="T15" fmla="*/ 25 h 161"/>
                <a:gd name="T16" fmla="*/ 122 w 245"/>
                <a:gd name="T17" fmla="*/ 25 h 161"/>
                <a:gd name="T18" fmla="*/ 190 w 245"/>
                <a:gd name="T19" fmla="*/ 0 h 161"/>
                <a:gd name="T20" fmla="*/ 231 w 245"/>
                <a:gd name="T21" fmla="*/ 59 h 161"/>
                <a:gd name="T22" fmla="*/ 227 w 245"/>
                <a:gd name="T23" fmla="*/ 71 h 161"/>
                <a:gd name="T24" fmla="*/ 156 w 245"/>
                <a:gd name="T25" fmla="*/ 71 h 161"/>
                <a:gd name="T26" fmla="*/ 159 w 245"/>
                <a:gd name="T27" fmla="*/ 6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5" h="161">
                  <a:moveTo>
                    <a:pt x="159" y="64"/>
                  </a:moveTo>
                  <a:cubicBezTo>
                    <a:pt x="162" y="52"/>
                    <a:pt x="167" y="40"/>
                    <a:pt x="146" y="40"/>
                  </a:cubicBezTo>
                  <a:cubicBezTo>
                    <a:pt x="122" y="40"/>
                    <a:pt x="113" y="52"/>
                    <a:pt x="109" y="65"/>
                  </a:cubicBezTo>
                  <a:cubicBezTo>
                    <a:pt x="78" y="161"/>
                    <a:pt x="78" y="161"/>
                    <a:pt x="78" y="161"/>
                  </a:cubicBezTo>
                  <a:cubicBezTo>
                    <a:pt x="0" y="161"/>
                    <a:pt x="0" y="161"/>
                    <a:pt x="0" y="161"/>
                  </a:cubicBezTo>
                  <a:cubicBezTo>
                    <a:pt x="51" y="2"/>
                    <a:pt x="51" y="2"/>
                    <a:pt x="51" y="2"/>
                  </a:cubicBezTo>
                  <a:cubicBezTo>
                    <a:pt x="127" y="2"/>
                    <a:pt x="127" y="2"/>
                    <a:pt x="127" y="2"/>
                  </a:cubicBezTo>
                  <a:cubicBezTo>
                    <a:pt x="119" y="25"/>
                    <a:pt x="119" y="25"/>
                    <a:pt x="119" y="25"/>
                  </a:cubicBezTo>
                  <a:cubicBezTo>
                    <a:pt x="122" y="25"/>
                    <a:pt x="122" y="25"/>
                    <a:pt x="122" y="25"/>
                  </a:cubicBezTo>
                  <a:cubicBezTo>
                    <a:pt x="139" y="7"/>
                    <a:pt x="161" y="0"/>
                    <a:pt x="190" y="0"/>
                  </a:cubicBezTo>
                  <a:cubicBezTo>
                    <a:pt x="245" y="0"/>
                    <a:pt x="240" y="30"/>
                    <a:pt x="231" y="59"/>
                  </a:cubicBezTo>
                  <a:cubicBezTo>
                    <a:pt x="227" y="71"/>
                    <a:pt x="227" y="71"/>
                    <a:pt x="227" y="71"/>
                  </a:cubicBezTo>
                  <a:cubicBezTo>
                    <a:pt x="156" y="71"/>
                    <a:pt x="156" y="71"/>
                    <a:pt x="156" y="71"/>
                  </a:cubicBezTo>
                  <a:lnTo>
                    <a:pt x="159"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7" name="Freeform 17"/>
            <p:cNvSpPr>
              <a:spLocks noEditPoints="1"/>
            </p:cNvSpPr>
            <p:nvPr userDrawn="1"/>
          </p:nvSpPr>
          <p:spPr bwMode="auto">
            <a:xfrm>
              <a:off x="3652838" y="1789113"/>
              <a:ext cx="331788" cy="252413"/>
            </a:xfrm>
            <a:custGeom>
              <a:avLst/>
              <a:gdLst>
                <a:gd name="T0" fmla="*/ 126 w 307"/>
                <a:gd name="T1" fmla="*/ 190 h 230"/>
                <a:gd name="T2" fmla="*/ 181 w 307"/>
                <a:gd name="T3" fmla="*/ 149 h 230"/>
                <a:gd name="T4" fmla="*/ 152 w 307"/>
                <a:gd name="T5" fmla="*/ 107 h 230"/>
                <a:gd name="T6" fmla="*/ 99 w 307"/>
                <a:gd name="T7" fmla="*/ 149 h 230"/>
                <a:gd name="T8" fmla="*/ 126 w 307"/>
                <a:gd name="T9" fmla="*/ 190 h 230"/>
                <a:gd name="T10" fmla="*/ 234 w 307"/>
                <a:gd name="T11" fmla="*/ 228 h 230"/>
                <a:gd name="T12" fmla="*/ 156 w 307"/>
                <a:gd name="T13" fmla="*/ 228 h 230"/>
                <a:gd name="T14" fmla="*/ 166 w 307"/>
                <a:gd name="T15" fmla="*/ 200 h 230"/>
                <a:gd name="T16" fmla="*/ 163 w 307"/>
                <a:gd name="T17" fmla="*/ 200 h 230"/>
                <a:gd name="T18" fmla="*/ 85 w 307"/>
                <a:gd name="T19" fmla="*/ 230 h 230"/>
                <a:gd name="T20" fmla="*/ 13 w 307"/>
                <a:gd name="T21" fmla="*/ 171 h 230"/>
                <a:gd name="T22" fmla="*/ 25 w 307"/>
                <a:gd name="T23" fmla="*/ 135 h 230"/>
                <a:gd name="T24" fmla="*/ 137 w 307"/>
                <a:gd name="T25" fmla="*/ 67 h 230"/>
                <a:gd name="T26" fmla="*/ 196 w 307"/>
                <a:gd name="T27" fmla="*/ 91 h 230"/>
                <a:gd name="T28" fmla="*/ 199 w 307"/>
                <a:gd name="T29" fmla="*/ 91 h 230"/>
                <a:gd name="T30" fmla="*/ 228 w 307"/>
                <a:gd name="T31" fmla="*/ 0 h 230"/>
                <a:gd name="T32" fmla="*/ 307 w 307"/>
                <a:gd name="T33" fmla="*/ 0 h 230"/>
                <a:gd name="T34" fmla="*/ 234 w 307"/>
                <a:gd name="T35" fmla="*/ 228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7" h="230">
                  <a:moveTo>
                    <a:pt x="126" y="190"/>
                  </a:moveTo>
                  <a:cubicBezTo>
                    <a:pt x="158" y="190"/>
                    <a:pt x="170" y="185"/>
                    <a:pt x="181" y="149"/>
                  </a:cubicBezTo>
                  <a:cubicBezTo>
                    <a:pt x="191" y="118"/>
                    <a:pt x="194" y="107"/>
                    <a:pt x="152" y="107"/>
                  </a:cubicBezTo>
                  <a:cubicBezTo>
                    <a:pt x="113" y="107"/>
                    <a:pt x="109" y="117"/>
                    <a:pt x="99" y="149"/>
                  </a:cubicBezTo>
                  <a:cubicBezTo>
                    <a:pt x="86" y="187"/>
                    <a:pt x="93" y="190"/>
                    <a:pt x="126" y="190"/>
                  </a:cubicBezTo>
                  <a:moveTo>
                    <a:pt x="234" y="228"/>
                  </a:moveTo>
                  <a:cubicBezTo>
                    <a:pt x="156" y="228"/>
                    <a:pt x="156" y="228"/>
                    <a:pt x="156" y="228"/>
                  </a:cubicBezTo>
                  <a:cubicBezTo>
                    <a:pt x="166" y="200"/>
                    <a:pt x="166" y="200"/>
                    <a:pt x="166" y="200"/>
                  </a:cubicBezTo>
                  <a:cubicBezTo>
                    <a:pt x="163" y="200"/>
                    <a:pt x="163" y="200"/>
                    <a:pt x="163" y="200"/>
                  </a:cubicBezTo>
                  <a:cubicBezTo>
                    <a:pt x="146" y="224"/>
                    <a:pt x="119" y="230"/>
                    <a:pt x="85" y="230"/>
                  </a:cubicBezTo>
                  <a:cubicBezTo>
                    <a:pt x="27" y="230"/>
                    <a:pt x="0" y="213"/>
                    <a:pt x="13" y="171"/>
                  </a:cubicBezTo>
                  <a:cubicBezTo>
                    <a:pt x="25" y="135"/>
                    <a:pt x="25" y="135"/>
                    <a:pt x="25" y="135"/>
                  </a:cubicBezTo>
                  <a:cubicBezTo>
                    <a:pt x="40" y="86"/>
                    <a:pt x="72" y="67"/>
                    <a:pt x="137" y="67"/>
                  </a:cubicBezTo>
                  <a:cubicBezTo>
                    <a:pt x="166" y="67"/>
                    <a:pt x="190" y="71"/>
                    <a:pt x="196" y="91"/>
                  </a:cubicBezTo>
                  <a:cubicBezTo>
                    <a:pt x="199" y="91"/>
                    <a:pt x="199" y="91"/>
                    <a:pt x="199" y="91"/>
                  </a:cubicBezTo>
                  <a:cubicBezTo>
                    <a:pt x="228" y="0"/>
                    <a:pt x="228" y="0"/>
                    <a:pt x="228" y="0"/>
                  </a:cubicBezTo>
                  <a:cubicBezTo>
                    <a:pt x="307" y="0"/>
                    <a:pt x="307" y="0"/>
                    <a:pt x="307" y="0"/>
                  </a:cubicBezTo>
                  <a:lnTo>
                    <a:pt x="234" y="2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8" name="Freeform 18"/>
            <p:cNvSpPr>
              <a:spLocks/>
            </p:cNvSpPr>
            <p:nvPr userDrawn="1"/>
          </p:nvSpPr>
          <p:spPr bwMode="auto">
            <a:xfrm>
              <a:off x="3941763" y="1862138"/>
              <a:ext cx="296863" cy="176213"/>
            </a:xfrm>
            <a:custGeom>
              <a:avLst/>
              <a:gdLst>
                <a:gd name="T0" fmla="*/ 129 w 276"/>
                <a:gd name="T1" fmla="*/ 2 h 161"/>
                <a:gd name="T2" fmla="*/ 120 w 276"/>
                <a:gd name="T3" fmla="*/ 31 h 161"/>
                <a:gd name="T4" fmla="*/ 123 w 276"/>
                <a:gd name="T5" fmla="*/ 31 h 161"/>
                <a:gd name="T6" fmla="*/ 204 w 276"/>
                <a:gd name="T7" fmla="*/ 0 h 161"/>
                <a:gd name="T8" fmla="*/ 265 w 276"/>
                <a:gd name="T9" fmla="*/ 51 h 161"/>
                <a:gd name="T10" fmla="*/ 230 w 276"/>
                <a:gd name="T11" fmla="*/ 161 h 161"/>
                <a:gd name="T12" fmla="*/ 152 w 276"/>
                <a:gd name="T13" fmla="*/ 161 h 161"/>
                <a:gd name="T14" fmla="*/ 183 w 276"/>
                <a:gd name="T15" fmla="*/ 63 h 161"/>
                <a:gd name="T16" fmla="*/ 158 w 276"/>
                <a:gd name="T17" fmla="*/ 40 h 161"/>
                <a:gd name="T18" fmla="*/ 106 w 276"/>
                <a:gd name="T19" fmla="*/ 73 h 161"/>
                <a:gd name="T20" fmla="*/ 78 w 276"/>
                <a:gd name="T21" fmla="*/ 161 h 161"/>
                <a:gd name="T22" fmla="*/ 0 w 276"/>
                <a:gd name="T23" fmla="*/ 161 h 161"/>
                <a:gd name="T24" fmla="*/ 51 w 276"/>
                <a:gd name="T25" fmla="*/ 2 h 161"/>
                <a:gd name="T26" fmla="*/ 129 w 276"/>
                <a:gd name="T27" fmla="*/ 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6" h="161">
                  <a:moveTo>
                    <a:pt x="129" y="2"/>
                  </a:moveTo>
                  <a:cubicBezTo>
                    <a:pt x="120" y="31"/>
                    <a:pt x="120" y="31"/>
                    <a:pt x="120" y="31"/>
                  </a:cubicBezTo>
                  <a:cubicBezTo>
                    <a:pt x="123" y="31"/>
                    <a:pt x="123" y="31"/>
                    <a:pt x="123" y="31"/>
                  </a:cubicBezTo>
                  <a:cubicBezTo>
                    <a:pt x="142" y="6"/>
                    <a:pt x="168" y="0"/>
                    <a:pt x="204" y="0"/>
                  </a:cubicBezTo>
                  <a:cubicBezTo>
                    <a:pt x="257" y="0"/>
                    <a:pt x="276" y="17"/>
                    <a:pt x="265" y="51"/>
                  </a:cubicBezTo>
                  <a:cubicBezTo>
                    <a:pt x="230" y="161"/>
                    <a:pt x="230" y="161"/>
                    <a:pt x="230" y="161"/>
                  </a:cubicBezTo>
                  <a:cubicBezTo>
                    <a:pt x="152" y="161"/>
                    <a:pt x="152" y="161"/>
                    <a:pt x="152" y="161"/>
                  </a:cubicBezTo>
                  <a:cubicBezTo>
                    <a:pt x="183" y="63"/>
                    <a:pt x="183" y="63"/>
                    <a:pt x="183" y="63"/>
                  </a:cubicBezTo>
                  <a:cubicBezTo>
                    <a:pt x="187" y="48"/>
                    <a:pt x="183" y="40"/>
                    <a:pt x="158" y="40"/>
                  </a:cubicBezTo>
                  <a:cubicBezTo>
                    <a:pt x="123" y="40"/>
                    <a:pt x="113" y="54"/>
                    <a:pt x="106" y="73"/>
                  </a:cubicBezTo>
                  <a:cubicBezTo>
                    <a:pt x="78" y="161"/>
                    <a:pt x="78" y="161"/>
                    <a:pt x="78" y="161"/>
                  </a:cubicBezTo>
                  <a:cubicBezTo>
                    <a:pt x="0" y="161"/>
                    <a:pt x="0" y="161"/>
                    <a:pt x="0" y="161"/>
                  </a:cubicBezTo>
                  <a:cubicBezTo>
                    <a:pt x="51" y="2"/>
                    <a:pt x="51" y="2"/>
                    <a:pt x="51" y="2"/>
                  </a:cubicBezTo>
                  <a:lnTo>
                    <a:pt x="129"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35" name="Freeform 19"/>
            <p:cNvSpPr>
              <a:spLocks noEditPoints="1"/>
            </p:cNvSpPr>
            <p:nvPr userDrawn="1"/>
          </p:nvSpPr>
          <p:spPr bwMode="auto">
            <a:xfrm>
              <a:off x="4222750" y="1862138"/>
              <a:ext cx="304800" cy="179388"/>
            </a:xfrm>
            <a:custGeom>
              <a:avLst/>
              <a:gdLst>
                <a:gd name="T0" fmla="*/ 99 w 281"/>
                <a:gd name="T1" fmla="*/ 82 h 163"/>
                <a:gd name="T2" fmla="*/ 128 w 281"/>
                <a:gd name="T3" fmla="*/ 123 h 163"/>
                <a:gd name="T4" fmla="*/ 181 w 281"/>
                <a:gd name="T5" fmla="*/ 82 h 163"/>
                <a:gd name="T6" fmla="*/ 154 w 281"/>
                <a:gd name="T7" fmla="*/ 40 h 163"/>
                <a:gd name="T8" fmla="*/ 99 w 281"/>
                <a:gd name="T9" fmla="*/ 82 h 163"/>
                <a:gd name="T10" fmla="*/ 260 w 281"/>
                <a:gd name="T11" fmla="*/ 82 h 163"/>
                <a:gd name="T12" fmla="*/ 114 w 281"/>
                <a:gd name="T13" fmla="*/ 163 h 163"/>
                <a:gd name="T14" fmla="*/ 21 w 281"/>
                <a:gd name="T15" fmla="*/ 82 h 163"/>
                <a:gd name="T16" fmla="*/ 166 w 281"/>
                <a:gd name="T17" fmla="*/ 0 h 163"/>
                <a:gd name="T18" fmla="*/ 260 w 281"/>
                <a:gd name="T19" fmla="*/ 82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1" h="163">
                  <a:moveTo>
                    <a:pt x="99" y="82"/>
                  </a:moveTo>
                  <a:cubicBezTo>
                    <a:pt x="88" y="116"/>
                    <a:pt x="90" y="123"/>
                    <a:pt x="128" y="123"/>
                  </a:cubicBezTo>
                  <a:cubicBezTo>
                    <a:pt x="164" y="123"/>
                    <a:pt x="170" y="116"/>
                    <a:pt x="181" y="82"/>
                  </a:cubicBezTo>
                  <a:cubicBezTo>
                    <a:pt x="192" y="47"/>
                    <a:pt x="191" y="40"/>
                    <a:pt x="154" y="40"/>
                  </a:cubicBezTo>
                  <a:cubicBezTo>
                    <a:pt x="117" y="40"/>
                    <a:pt x="110" y="47"/>
                    <a:pt x="99" y="82"/>
                  </a:cubicBezTo>
                  <a:moveTo>
                    <a:pt x="260" y="82"/>
                  </a:moveTo>
                  <a:cubicBezTo>
                    <a:pt x="239" y="147"/>
                    <a:pt x="213" y="163"/>
                    <a:pt x="114" y="163"/>
                  </a:cubicBezTo>
                  <a:cubicBezTo>
                    <a:pt x="16" y="163"/>
                    <a:pt x="0" y="145"/>
                    <a:pt x="21" y="82"/>
                  </a:cubicBezTo>
                  <a:cubicBezTo>
                    <a:pt x="41" y="16"/>
                    <a:pt x="66" y="0"/>
                    <a:pt x="166" y="0"/>
                  </a:cubicBezTo>
                  <a:cubicBezTo>
                    <a:pt x="266" y="0"/>
                    <a:pt x="281" y="14"/>
                    <a:pt x="260" y="8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47" name="Freeform 20"/>
            <p:cNvSpPr>
              <a:spLocks noEditPoints="1"/>
            </p:cNvSpPr>
            <p:nvPr userDrawn="1"/>
          </p:nvSpPr>
          <p:spPr bwMode="auto">
            <a:xfrm>
              <a:off x="4522788" y="1817688"/>
              <a:ext cx="60325" cy="60325"/>
            </a:xfrm>
            <a:custGeom>
              <a:avLst/>
              <a:gdLst>
                <a:gd name="T0" fmla="*/ 23 w 56"/>
                <a:gd name="T1" fmla="*/ 26 h 55"/>
                <a:gd name="T2" fmla="*/ 26 w 56"/>
                <a:gd name="T3" fmla="*/ 26 h 55"/>
                <a:gd name="T4" fmla="*/ 34 w 56"/>
                <a:gd name="T5" fmla="*/ 21 h 55"/>
                <a:gd name="T6" fmla="*/ 26 w 56"/>
                <a:gd name="T7" fmla="*/ 16 h 55"/>
                <a:gd name="T8" fmla="*/ 23 w 56"/>
                <a:gd name="T9" fmla="*/ 16 h 55"/>
                <a:gd name="T10" fmla="*/ 23 w 56"/>
                <a:gd name="T11" fmla="*/ 26 h 55"/>
                <a:gd name="T12" fmla="*/ 23 w 56"/>
                <a:gd name="T13" fmla="*/ 44 h 55"/>
                <a:gd name="T14" fmla="*/ 18 w 56"/>
                <a:gd name="T15" fmla="*/ 44 h 55"/>
                <a:gd name="T16" fmla="*/ 18 w 56"/>
                <a:gd name="T17" fmla="*/ 13 h 55"/>
                <a:gd name="T18" fmla="*/ 27 w 56"/>
                <a:gd name="T19" fmla="*/ 12 h 55"/>
                <a:gd name="T20" fmla="*/ 36 w 56"/>
                <a:gd name="T21" fmla="*/ 14 h 55"/>
                <a:gd name="T22" fmla="*/ 39 w 56"/>
                <a:gd name="T23" fmla="*/ 21 h 55"/>
                <a:gd name="T24" fmla="*/ 33 w 56"/>
                <a:gd name="T25" fmla="*/ 28 h 55"/>
                <a:gd name="T26" fmla="*/ 33 w 56"/>
                <a:gd name="T27" fmla="*/ 28 h 55"/>
                <a:gd name="T28" fmla="*/ 38 w 56"/>
                <a:gd name="T29" fmla="*/ 36 h 55"/>
                <a:gd name="T30" fmla="*/ 40 w 56"/>
                <a:gd name="T31" fmla="*/ 44 h 55"/>
                <a:gd name="T32" fmla="*/ 35 w 56"/>
                <a:gd name="T33" fmla="*/ 44 h 55"/>
                <a:gd name="T34" fmla="*/ 33 w 56"/>
                <a:gd name="T35" fmla="*/ 36 h 55"/>
                <a:gd name="T36" fmla="*/ 26 w 56"/>
                <a:gd name="T37" fmla="*/ 30 h 55"/>
                <a:gd name="T38" fmla="*/ 23 w 56"/>
                <a:gd name="T39" fmla="*/ 30 h 55"/>
                <a:gd name="T40" fmla="*/ 23 w 56"/>
                <a:gd name="T41" fmla="*/ 44 h 55"/>
                <a:gd name="T42" fmla="*/ 28 w 56"/>
                <a:gd name="T43" fmla="*/ 4 h 55"/>
                <a:gd name="T44" fmla="*/ 6 w 56"/>
                <a:gd name="T45" fmla="*/ 27 h 55"/>
                <a:gd name="T46" fmla="*/ 28 w 56"/>
                <a:gd name="T47" fmla="*/ 51 h 55"/>
                <a:gd name="T48" fmla="*/ 51 w 56"/>
                <a:gd name="T49" fmla="*/ 28 h 55"/>
                <a:gd name="T50" fmla="*/ 28 w 56"/>
                <a:gd name="T51" fmla="*/ 4 h 55"/>
                <a:gd name="T52" fmla="*/ 28 w 56"/>
                <a:gd name="T53" fmla="*/ 0 h 55"/>
                <a:gd name="T54" fmla="*/ 56 w 56"/>
                <a:gd name="T55" fmla="*/ 27 h 55"/>
                <a:gd name="T56" fmla="*/ 28 w 56"/>
                <a:gd name="T57" fmla="*/ 55 h 55"/>
                <a:gd name="T58" fmla="*/ 0 w 56"/>
                <a:gd name="T59" fmla="*/ 27 h 55"/>
                <a:gd name="T60" fmla="*/ 28 w 56"/>
                <a:gd name="T61"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6" h="55">
                  <a:moveTo>
                    <a:pt x="23" y="26"/>
                  </a:moveTo>
                  <a:cubicBezTo>
                    <a:pt x="26" y="26"/>
                    <a:pt x="26" y="26"/>
                    <a:pt x="26" y="26"/>
                  </a:cubicBezTo>
                  <a:cubicBezTo>
                    <a:pt x="31" y="26"/>
                    <a:pt x="34" y="25"/>
                    <a:pt x="34" y="21"/>
                  </a:cubicBezTo>
                  <a:cubicBezTo>
                    <a:pt x="34" y="18"/>
                    <a:pt x="32" y="16"/>
                    <a:pt x="26" y="16"/>
                  </a:cubicBezTo>
                  <a:cubicBezTo>
                    <a:pt x="25" y="16"/>
                    <a:pt x="24" y="16"/>
                    <a:pt x="23" y="16"/>
                  </a:cubicBezTo>
                  <a:lnTo>
                    <a:pt x="23" y="26"/>
                  </a:lnTo>
                  <a:close/>
                  <a:moveTo>
                    <a:pt x="23" y="44"/>
                  </a:moveTo>
                  <a:cubicBezTo>
                    <a:pt x="18" y="44"/>
                    <a:pt x="18" y="44"/>
                    <a:pt x="18" y="44"/>
                  </a:cubicBezTo>
                  <a:cubicBezTo>
                    <a:pt x="18" y="13"/>
                    <a:pt x="18" y="13"/>
                    <a:pt x="18" y="13"/>
                  </a:cubicBezTo>
                  <a:cubicBezTo>
                    <a:pt x="20" y="12"/>
                    <a:pt x="23" y="12"/>
                    <a:pt x="27" y="12"/>
                  </a:cubicBezTo>
                  <a:cubicBezTo>
                    <a:pt x="31" y="12"/>
                    <a:pt x="35" y="13"/>
                    <a:pt x="36" y="14"/>
                  </a:cubicBezTo>
                  <a:cubicBezTo>
                    <a:pt x="38" y="16"/>
                    <a:pt x="39" y="18"/>
                    <a:pt x="39" y="21"/>
                  </a:cubicBezTo>
                  <a:cubicBezTo>
                    <a:pt x="39" y="25"/>
                    <a:pt x="37" y="27"/>
                    <a:pt x="33" y="28"/>
                  </a:cubicBezTo>
                  <a:cubicBezTo>
                    <a:pt x="33" y="28"/>
                    <a:pt x="33" y="28"/>
                    <a:pt x="33" y="28"/>
                  </a:cubicBezTo>
                  <a:cubicBezTo>
                    <a:pt x="36" y="29"/>
                    <a:pt x="38" y="31"/>
                    <a:pt x="38" y="36"/>
                  </a:cubicBezTo>
                  <a:cubicBezTo>
                    <a:pt x="39" y="41"/>
                    <a:pt x="40" y="43"/>
                    <a:pt x="40" y="44"/>
                  </a:cubicBezTo>
                  <a:cubicBezTo>
                    <a:pt x="35" y="44"/>
                    <a:pt x="35" y="44"/>
                    <a:pt x="35" y="44"/>
                  </a:cubicBezTo>
                  <a:cubicBezTo>
                    <a:pt x="34" y="43"/>
                    <a:pt x="34" y="40"/>
                    <a:pt x="33" y="36"/>
                  </a:cubicBezTo>
                  <a:cubicBezTo>
                    <a:pt x="32" y="32"/>
                    <a:pt x="30" y="30"/>
                    <a:pt x="26" y="30"/>
                  </a:cubicBezTo>
                  <a:cubicBezTo>
                    <a:pt x="23" y="30"/>
                    <a:pt x="23" y="30"/>
                    <a:pt x="23" y="30"/>
                  </a:cubicBezTo>
                  <a:lnTo>
                    <a:pt x="23" y="44"/>
                  </a:lnTo>
                  <a:close/>
                  <a:moveTo>
                    <a:pt x="28" y="4"/>
                  </a:moveTo>
                  <a:cubicBezTo>
                    <a:pt x="16" y="4"/>
                    <a:pt x="6" y="14"/>
                    <a:pt x="6" y="27"/>
                  </a:cubicBezTo>
                  <a:cubicBezTo>
                    <a:pt x="6" y="41"/>
                    <a:pt x="16" y="51"/>
                    <a:pt x="28" y="51"/>
                  </a:cubicBezTo>
                  <a:cubicBezTo>
                    <a:pt x="41" y="51"/>
                    <a:pt x="51" y="41"/>
                    <a:pt x="51" y="28"/>
                  </a:cubicBezTo>
                  <a:cubicBezTo>
                    <a:pt x="51" y="14"/>
                    <a:pt x="41" y="4"/>
                    <a:pt x="28" y="4"/>
                  </a:cubicBezTo>
                  <a:close/>
                  <a:moveTo>
                    <a:pt x="28" y="0"/>
                  </a:moveTo>
                  <a:cubicBezTo>
                    <a:pt x="44" y="0"/>
                    <a:pt x="56" y="12"/>
                    <a:pt x="56" y="27"/>
                  </a:cubicBezTo>
                  <a:cubicBezTo>
                    <a:pt x="56" y="43"/>
                    <a:pt x="44" y="55"/>
                    <a:pt x="28" y="55"/>
                  </a:cubicBezTo>
                  <a:cubicBezTo>
                    <a:pt x="13" y="55"/>
                    <a:pt x="0" y="43"/>
                    <a:pt x="0" y="27"/>
                  </a:cubicBezTo>
                  <a:cubicBezTo>
                    <a:pt x="0" y="12"/>
                    <a:pt x="13" y="0"/>
                    <a:pt x="2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grpSp>
      <p:pic>
        <p:nvPicPr>
          <p:cNvPr id="46" name="Picture 45" descr="A black and white image of a person's face&#10;&#10;Description automatically generated with medium confidence">
            <a:extLst>
              <a:ext uri="{FF2B5EF4-FFF2-40B4-BE49-F238E27FC236}">
                <a16:creationId xmlns:a16="http://schemas.microsoft.com/office/drawing/2014/main" id="{CA8D5C2E-FAFB-F148-9833-D131581326B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256240" y="3077935"/>
            <a:ext cx="2540000" cy="952500"/>
          </a:xfrm>
          <a:prstGeom prst="rect">
            <a:avLst/>
          </a:prstGeom>
        </p:spPr>
      </p:pic>
      <p:sp>
        <p:nvSpPr>
          <p:cNvPr id="18" name="Freeform 7">
            <a:extLst>
              <a:ext uri="{FF2B5EF4-FFF2-40B4-BE49-F238E27FC236}">
                <a16:creationId xmlns:a16="http://schemas.microsoft.com/office/drawing/2014/main" id="{72A0F2F9-4AD4-4BDB-B6EA-F1CF9EA2FED8}"/>
              </a:ext>
            </a:extLst>
          </p:cNvPr>
          <p:cNvSpPr>
            <a:spLocks/>
          </p:cNvSpPr>
          <p:nvPr userDrawn="1"/>
        </p:nvSpPr>
        <p:spPr bwMode="auto">
          <a:xfrm>
            <a:off x="11231562" y="1735137"/>
            <a:ext cx="960438" cy="3675063"/>
          </a:xfrm>
          <a:custGeom>
            <a:avLst/>
            <a:gdLst>
              <a:gd name="T0" fmla="*/ 0 w 605"/>
              <a:gd name="T1" fmla="*/ 2315 h 2315"/>
              <a:gd name="T2" fmla="*/ 605 w 605"/>
              <a:gd name="T3" fmla="*/ 2315 h 2315"/>
              <a:gd name="T4" fmla="*/ 605 w 605"/>
              <a:gd name="T5" fmla="*/ 0 h 2315"/>
              <a:gd name="T6" fmla="*/ 0 w 605"/>
              <a:gd name="T7" fmla="*/ 2315 h 2315"/>
            </a:gdLst>
            <a:ahLst/>
            <a:cxnLst>
              <a:cxn ang="0">
                <a:pos x="T0" y="T1"/>
              </a:cxn>
              <a:cxn ang="0">
                <a:pos x="T2" y="T3"/>
              </a:cxn>
              <a:cxn ang="0">
                <a:pos x="T4" y="T5"/>
              </a:cxn>
              <a:cxn ang="0">
                <a:pos x="T6" y="T7"/>
              </a:cxn>
            </a:cxnLst>
            <a:rect l="0" t="0" r="r" b="b"/>
            <a:pathLst>
              <a:path w="605" h="2315">
                <a:moveTo>
                  <a:pt x="0" y="2315"/>
                </a:moveTo>
                <a:lnTo>
                  <a:pt x="605" y="2315"/>
                </a:lnTo>
                <a:lnTo>
                  <a:pt x="605" y="0"/>
                </a:lnTo>
                <a:lnTo>
                  <a:pt x="0" y="2315"/>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lvl="0"/>
            <a:endParaRPr lang="en-AU" dirty="0"/>
          </a:p>
        </p:txBody>
      </p:sp>
    </p:spTree>
    <p:extLst>
      <p:ext uri="{BB962C8B-B14F-4D97-AF65-F5344CB8AC3E}">
        <p14:creationId xmlns:p14="http://schemas.microsoft.com/office/powerpoint/2010/main" val="10751880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453A1DD-7DFB-2542-9A80-F95870F378CD}"/>
              </a:ext>
            </a:extLst>
          </p:cNvPr>
          <p:cNvSpPr/>
          <p:nvPr userDrawn="1"/>
        </p:nvSpPr>
        <p:spPr>
          <a:xfrm>
            <a:off x="0" y="0"/>
            <a:ext cx="7872558" cy="60212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dirty="0"/>
          </a:p>
        </p:txBody>
      </p:sp>
      <p:sp>
        <p:nvSpPr>
          <p:cNvPr id="10" name="Rectangle 2">
            <a:extLst>
              <a:ext uri="{FF2B5EF4-FFF2-40B4-BE49-F238E27FC236}">
                <a16:creationId xmlns:a16="http://schemas.microsoft.com/office/drawing/2014/main" id="{1BE1D1C4-E989-044A-BCFC-EB73388D8B2F}"/>
              </a:ext>
            </a:extLst>
          </p:cNvPr>
          <p:cNvSpPr/>
          <p:nvPr userDrawn="1"/>
        </p:nvSpPr>
        <p:spPr>
          <a:xfrm>
            <a:off x="6096000" y="0"/>
            <a:ext cx="6096000" cy="6021288"/>
          </a:xfrm>
          <a:custGeom>
            <a:avLst/>
            <a:gdLst>
              <a:gd name="connsiteX0" fmla="*/ 0 w 6096000"/>
              <a:gd name="connsiteY0" fmla="*/ 0 h 6021288"/>
              <a:gd name="connsiteX1" fmla="*/ 6096000 w 6096000"/>
              <a:gd name="connsiteY1" fmla="*/ 0 h 6021288"/>
              <a:gd name="connsiteX2" fmla="*/ 6096000 w 6096000"/>
              <a:gd name="connsiteY2" fmla="*/ 6021288 h 6021288"/>
              <a:gd name="connsiteX3" fmla="*/ 0 w 6096000"/>
              <a:gd name="connsiteY3" fmla="*/ 6021288 h 6021288"/>
              <a:gd name="connsiteX4" fmla="*/ 0 w 6096000"/>
              <a:gd name="connsiteY4" fmla="*/ 0 h 6021288"/>
              <a:gd name="connsiteX0" fmla="*/ 1524000 w 6096000"/>
              <a:gd name="connsiteY0" fmla="*/ 0 h 6021288"/>
              <a:gd name="connsiteX1" fmla="*/ 6096000 w 6096000"/>
              <a:gd name="connsiteY1" fmla="*/ 0 h 6021288"/>
              <a:gd name="connsiteX2" fmla="*/ 6096000 w 6096000"/>
              <a:gd name="connsiteY2" fmla="*/ 6021288 h 6021288"/>
              <a:gd name="connsiteX3" fmla="*/ 0 w 6096000"/>
              <a:gd name="connsiteY3" fmla="*/ 6021288 h 6021288"/>
              <a:gd name="connsiteX4" fmla="*/ 1524000 w 6096000"/>
              <a:gd name="connsiteY4" fmla="*/ 0 h 6021288"/>
              <a:gd name="connsiteX0" fmla="*/ 1499475 w 6096000"/>
              <a:gd name="connsiteY0" fmla="*/ 3503 h 6021288"/>
              <a:gd name="connsiteX1" fmla="*/ 6096000 w 6096000"/>
              <a:gd name="connsiteY1" fmla="*/ 0 h 6021288"/>
              <a:gd name="connsiteX2" fmla="*/ 6096000 w 6096000"/>
              <a:gd name="connsiteY2" fmla="*/ 6021288 h 6021288"/>
              <a:gd name="connsiteX3" fmla="*/ 0 w 6096000"/>
              <a:gd name="connsiteY3" fmla="*/ 6021288 h 6021288"/>
              <a:gd name="connsiteX4" fmla="*/ 1499475 w 6096000"/>
              <a:gd name="connsiteY4" fmla="*/ 3503 h 6021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021288">
                <a:moveTo>
                  <a:pt x="1499475" y="3503"/>
                </a:moveTo>
                <a:lnTo>
                  <a:pt x="6096000" y="0"/>
                </a:lnTo>
                <a:lnTo>
                  <a:pt x="6096000" y="6021288"/>
                </a:lnTo>
                <a:lnTo>
                  <a:pt x="0" y="6021288"/>
                </a:lnTo>
                <a:lnTo>
                  <a:pt x="1499475" y="3503"/>
                </a:ln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dirty="0"/>
          </a:p>
        </p:txBody>
      </p:sp>
      <p:sp>
        <p:nvSpPr>
          <p:cNvPr id="13" name="TextBox 13">
            <a:extLst>
              <a:ext uri="{FF2B5EF4-FFF2-40B4-BE49-F238E27FC236}">
                <a16:creationId xmlns:a16="http://schemas.microsoft.com/office/drawing/2014/main" id="{E0D8714A-6BF4-3F47-ACCA-E5405F61EFFF}"/>
              </a:ext>
            </a:extLst>
          </p:cNvPr>
          <p:cNvSpPr txBox="1">
            <a:spLocks noChangeArrowheads="1"/>
          </p:cNvSpPr>
          <p:nvPr userDrawn="1"/>
        </p:nvSpPr>
        <p:spPr bwMode="auto">
          <a:xfrm>
            <a:off x="1007697" y="1684507"/>
            <a:ext cx="278404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AU" altLang="en-US" sz="2800" dirty="0">
                <a:solidFill>
                  <a:schemeClr val="accent4"/>
                </a:solidFill>
                <a:latin typeface="Arial" panose="020B0604020202020204" pitchFamily="34" charset="0"/>
                <a:cs typeface="Arial" panose="020B0604020202020204" pitchFamily="34" charset="0"/>
              </a:rPr>
              <a:t>Thank you</a:t>
            </a:r>
          </a:p>
        </p:txBody>
      </p:sp>
      <p:sp>
        <p:nvSpPr>
          <p:cNvPr id="15" name="Text Placeholder 9">
            <a:extLst>
              <a:ext uri="{FF2B5EF4-FFF2-40B4-BE49-F238E27FC236}">
                <a16:creationId xmlns:a16="http://schemas.microsoft.com/office/drawing/2014/main" id="{F8CC21E4-45F4-BA41-921C-367BEC27F18A}"/>
              </a:ext>
            </a:extLst>
          </p:cNvPr>
          <p:cNvSpPr>
            <a:spLocks noGrp="1"/>
          </p:cNvSpPr>
          <p:nvPr>
            <p:ph type="body" sz="quarter" idx="11" hasCustomPrompt="1"/>
          </p:nvPr>
        </p:nvSpPr>
        <p:spPr>
          <a:xfrm>
            <a:off x="1007697" y="2475801"/>
            <a:ext cx="4079875" cy="3384550"/>
          </a:xfrm>
          <a:prstGeom prst="rect">
            <a:avLst/>
          </a:prstGeom>
        </p:spPr>
        <p:txBody>
          <a:bodyPr/>
          <a:lstStyle>
            <a:lvl1pPr marL="0" indent="0">
              <a:buFontTx/>
              <a:buNone/>
              <a:defRPr sz="1800">
                <a:solidFill>
                  <a:schemeClr val="bg2">
                    <a:lumMod val="25000"/>
                  </a:schemeClr>
                </a:solidFill>
              </a:defRPr>
            </a:lvl1pPr>
          </a:lstStyle>
          <a:p>
            <a:pPr lvl="0"/>
            <a:r>
              <a:rPr lang="en-US"/>
              <a:t>For more information</a:t>
            </a:r>
          </a:p>
          <a:p>
            <a:pPr lvl="0"/>
            <a:r>
              <a:rPr lang="en-US"/>
              <a:t>FirstName </a:t>
            </a:r>
            <a:r>
              <a:rPr lang="en-US" err="1"/>
              <a:t>LastName</a:t>
            </a:r>
            <a:endParaRPr lang="en-US"/>
          </a:p>
          <a:p>
            <a:pPr lvl="0"/>
            <a:r>
              <a:rPr lang="en-US"/>
              <a:t>Job Title</a:t>
            </a:r>
          </a:p>
          <a:p>
            <a:pPr lvl="0"/>
            <a:r>
              <a:rPr lang="en-US"/>
              <a:t>Office: +00 0 0000 0000</a:t>
            </a:r>
          </a:p>
          <a:p>
            <a:pPr lvl="0"/>
            <a:r>
              <a:rPr lang="en-US" err="1"/>
              <a:t>www.cardno.com</a:t>
            </a:r>
            <a:endParaRPr lang="en-US"/>
          </a:p>
        </p:txBody>
      </p:sp>
      <p:cxnSp>
        <p:nvCxnSpPr>
          <p:cNvPr id="5" name="Straight Connector 4"/>
          <p:cNvCxnSpPr>
            <a:cxnSpLocks/>
          </p:cNvCxnSpPr>
          <p:nvPr userDrawn="1"/>
        </p:nvCxnSpPr>
        <p:spPr>
          <a:xfrm>
            <a:off x="1096598" y="2259777"/>
            <a:ext cx="330721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Date Placeholder 2"/>
          <p:cNvSpPr txBox="1">
            <a:spLocks/>
          </p:cNvSpPr>
          <p:nvPr userDrawn="1"/>
        </p:nvSpPr>
        <p:spPr>
          <a:xfrm>
            <a:off x="529170" y="6237312"/>
            <a:ext cx="573617" cy="207963"/>
          </a:xfrm>
          <a:prstGeom prst="rect">
            <a:avLst/>
          </a:prstGeom>
        </p:spPr>
        <p:txBody>
          <a:bodyPr/>
          <a:lstStyle>
            <a:defPPr>
              <a:defRPr lang="en-US"/>
            </a:defPPr>
            <a:lvl1pPr marL="0" algn="l" defTabSz="914400" rtl="0" eaLnBrk="1" latinLnBrk="0" hangingPunct="1">
              <a:defRPr sz="1000" kern="1200">
                <a:solidFill>
                  <a:srgbClr val="565A5C"/>
                </a:solidFill>
                <a:latin typeface="Arial Narrow"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03DD02DE-0619-4707-8092-99D1B7D3892D}" type="slidenum">
              <a:rPr lang="en-AU" sz="1600" smtClean="0">
                <a:solidFill>
                  <a:schemeClr val="tx1"/>
                </a:solidFill>
                <a:latin typeface="Arial" pitchFamily="34" charset="0"/>
              </a:rPr>
              <a:pPr fontAlgn="auto">
                <a:spcBef>
                  <a:spcPts val="0"/>
                </a:spcBef>
                <a:spcAft>
                  <a:spcPts val="0"/>
                </a:spcAft>
                <a:defRPr/>
              </a:pPr>
              <a:t>‹#›</a:t>
            </a:fld>
            <a:endParaRPr lang="en-AU" sz="1600" dirty="0">
              <a:solidFill>
                <a:schemeClr val="tx1"/>
              </a:solidFill>
            </a:endParaRPr>
          </a:p>
        </p:txBody>
      </p:sp>
      <p:sp>
        <p:nvSpPr>
          <p:cNvPr id="16" name="Freeform 10">
            <a:extLst>
              <a:ext uri="{FF2B5EF4-FFF2-40B4-BE49-F238E27FC236}">
                <a16:creationId xmlns:a16="http://schemas.microsoft.com/office/drawing/2014/main" id="{B65E4B90-B846-154F-8A43-AA92F768DF44}"/>
              </a:ext>
            </a:extLst>
          </p:cNvPr>
          <p:cNvSpPr>
            <a:spLocks/>
          </p:cNvSpPr>
          <p:nvPr userDrawn="1"/>
        </p:nvSpPr>
        <p:spPr bwMode="auto">
          <a:xfrm>
            <a:off x="5879976" y="0"/>
            <a:ext cx="1724025" cy="6858000"/>
          </a:xfrm>
          <a:custGeom>
            <a:avLst/>
            <a:gdLst>
              <a:gd name="T0" fmla="*/ 1724025 w 1086"/>
              <a:gd name="T1" fmla="*/ 0 h 4320"/>
              <a:gd name="T2" fmla="*/ 1711325 w 1086"/>
              <a:gd name="T3" fmla="*/ 0 h 4320"/>
              <a:gd name="T4" fmla="*/ 873125 w 1086"/>
              <a:gd name="T5" fmla="*/ 3365500 h 4320"/>
              <a:gd name="T6" fmla="*/ 793750 w 1086"/>
              <a:gd name="T7" fmla="*/ 0 h 4320"/>
              <a:gd name="T8" fmla="*/ 781050 w 1086"/>
              <a:gd name="T9" fmla="*/ 0 h 4320"/>
              <a:gd name="T10" fmla="*/ 863600 w 1086"/>
              <a:gd name="T11" fmla="*/ 3406775 h 4320"/>
              <a:gd name="T12" fmla="*/ 0 w 1086"/>
              <a:gd name="T13" fmla="*/ 6858000 h 4320"/>
              <a:gd name="T14" fmla="*/ 12700 w 1086"/>
              <a:gd name="T15" fmla="*/ 6858000 h 4320"/>
              <a:gd name="T16" fmla="*/ 863600 w 1086"/>
              <a:gd name="T17" fmla="*/ 3451225 h 4320"/>
              <a:gd name="T18" fmla="*/ 942975 w 1086"/>
              <a:gd name="T19" fmla="*/ 6858000 h 4320"/>
              <a:gd name="T20" fmla="*/ 955675 w 1086"/>
              <a:gd name="T21" fmla="*/ 6858000 h 4320"/>
              <a:gd name="T22" fmla="*/ 873125 w 1086"/>
              <a:gd name="T23" fmla="*/ 3409950 h 4320"/>
              <a:gd name="T24" fmla="*/ 1724025 w 1086"/>
              <a:gd name="T25" fmla="*/ 0 h 43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86" h="4320">
                <a:moveTo>
                  <a:pt x="1086" y="0"/>
                </a:moveTo>
                <a:lnTo>
                  <a:pt x="1078" y="0"/>
                </a:lnTo>
                <a:lnTo>
                  <a:pt x="550" y="2120"/>
                </a:lnTo>
                <a:lnTo>
                  <a:pt x="500" y="0"/>
                </a:lnTo>
                <a:lnTo>
                  <a:pt x="492" y="0"/>
                </a:lnTo>
                <a:lnTo>
                  <a:pt x="544" y="2146"/>
                </a:lnTo>
                <a:lnTo>
                  <a:pt x="0" y="4320"/>
                </a:lnTo>
                <a:lnTo>
                  <a:pt x="8" y="4320"/>
                </a:lnTo>
                <a:lnTo>
                  <a:pt x="544" y="2174"/>
                </a:lnTo>
                <a:lnTo>
                  <a:pt x="594" y="4320"/>
                </a:lnTo>
                <a:lnTo>
                  <a:pt x="602" y="4320"/>
                </a:lnTo>
                <a:lnTo>
                  <a:pt x="550" y="2148"/>
                </a:lnTo>
                <a:lnTo>
                  <a:pt x="1086" y="0"/>
                </a:lnTo>
                <a:close/>
              </a:path>
            </a:pathLst>
          </a:custGeom>
          <a:solidFill>
            <a:schemeClr val="bg1"/>
          </a:solidFill>
          <a:ln w="76200">
            <a:solidFill>
              <a:schemeClr val="bg1"/>
            </a:solidFill>
            <a:round/>
            <a:headEnd/>
            <a:tailEnd/>
          </a:ln>
        </p:spPr>
        <p:txBody>
          <a:bodyPr/>
          <a:lstStyle/>
          <a:p>
            <a:endParaRPr lang="en-AU" dirty="0"/>
          </a:p>
        </p:txBody>
      </p:sp>
      <p:pic>
        <p:nvPicPr>
          <p:cNvPr id="19" name="Picture 18">
            <a:extLst>
              <a:ext uri="{FF2B5EF4-FFF2-40B4-BE49-F238E27FC236}">
                <a16:creationId xmlns:a16="http://schemas.microsoft.com/office/drawing/2014/main" id="{40DA4E3A-5180-B148-A749-C6D0C9B414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9436" y="710634"/>
            <a:ext cx="3384375" cy="387458"/>
          </a:xfrm>
          <a:prstGeom prst="rect">
            <a:avLst/>
          </a:prstGeom>
        </p:spPr>
      </p:pic>
      <p:pic>
        <p:nvPicPr>
          <p:cNvPr id="11" name="Picture 10" descr="A black and white image of a person's face&#10;&#10;Description automatically generated with medium confidence">
            <a:extLst>
              <a:ext uri="{FF2B5EF4-FFF2-40B4-BE49-F238E27FC236}">
                <a16:creationId xmlns:a16="http://schemas.microsoft.com/office/drawing/2014/main" id="{165E6A57-ECE5-B340-A667-4D4F4057922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256240" y="2636912"/>
            <a:ext cx="2540000" cy="952500"/>
          </a:xfrm>
          <a:prstGeom prst="rect">
            <a:avLst/>
          </a:prstGeom>
        </p:spPr>
      </p:pic>
    </p:spTree>
    <p:extLst>
      <p:ext uri="{BB962C8B-B14F-4D97-AF65-F5344CB8AC3E}">
        <p14:creationId xmlns:p14="http://schemas.microsoft.com/office/powerpoint/2010/main" val="28343570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8" name="Freeform 17"/>
          <p:cNvSpPr>
            <a:spLocks/>
          </p:cNvSpPr>
          <p:nvPr userDrawn="1"/>
        </p:nvSpPr>
        <p:spPr bwMode="auto">
          <a:xfrm>
            <a:off x="4068624" y="0"/>
            <a:ext cx="8120328" cy="6858001"/>
          </a:xfrm>
          <a:custGeom>
            <a:avLst/>
            <a:gdLst>
              <a:gd name="T0" fmla="*/ 0 w 16918"/>
              <a:gd name="T1" fmla="*/ 0 h 14301"/>
              <a:gd name="T2" fmla="*/ 16918 w 16918"/>
              <a:gd name="T3" fmla="*/ 0 h 14301"/>
              <a:gd name="T4" fmla="*/ 16918 w 16918"/>
              <a:gd name="T5" fmla="*/ 14301 h 14301"/>
              <a:gd name="T6" fmla="*/ 406 w 16918"/>
              <a:gd name="T7" fmla="*/ 14301 h 14301"/>
              <a:gd name="T8" fmla="*/ 0 w 16918"/>
              <a:gd name="T9" fmla="*/ 0 h 14301"/>
            </a:gdLst>
            <a:ahLst/>
            <a:cxnLst>
              <a:cxn ang="0">
                <a:pos x="T0" y="T1"/>
              </a:cxn>
              <a:cxn ang="0">
                <a:pos x="T2" y="T3"/>
              </a:cxn>
              <a:cxn ang="0">
                <a:pos x="T4" y="T5"/>
              </a:cxn>
              <a:cxn ang="0">
                <a:pos x="T6" y="T7"/>
              </a:cxn>
              <a:cxn ang="0">
                <a:pos x="T8" y="T9"/>
              </a:cxn>
            </a:cxnLst>
            <a:rect l="0" t="0" r="r" b="b"/>
            <a:pathLst>
              <a:path w="16918" h="14301">
                <a:moveTo>
                  <a:pt x="0" y="0"/>
                </a:moveTo>
                <a:lnTo>
                  <a:pt x="16918" y="0"/>
                </a:lnTo>
                <a:lnTo>
                  <a:pt x="16918" y="14301"/>
                </a:lnTo>
                <a:lnTo>
                  <a:pt x="406" y="14301"/>
                </a:lnTo>
                <a:lnTo>
                  <a:pt x="0" y="0"/>
                </a:lnTo>
                <a:close/>
              </a:path>
            </a:pathLst>
          </a:custGeom>
          <a:solidFill>
            <a:srgbClr val="565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 name="Freeform 4"/>
          <p:cNvSpPr/>
          <p:nvPr userDrawn="1"/>
        </p:nvSpPr>
        <p:spPr>
          <a:xfrm>
            <a:off x="-29497" y="4002530"/>
            <a:ext cx="5195179" cy="2871019"/>
          </a:xfrm>
          <a:custGeom>
            <a:avLst/>
            <a:gdLst>
              <a:gd name="connsiteX0" fmla="*/ 0 w 12221497"/>
              <a:gd name="connsiteY0" fmla="*/ 0 h 2871019"/>
              <a:gd name="connsiteX1" fmla="*/ 19665 w 12221497"/>
              <a:gd name="connsiteY1" fmla="*/ 2871019 h 2871019"/>
              <a:gd name="connsiteX2" fmla="*/ 12221497 w 12221497"/>
              <a:gd name="connsiteY2" fmla="*/ 2871019 h 2871019"/>
              <a:gd name="connsiteX3" fmla="*/ 12211665 w 12221497"/>
              <a:gd name="connsiteY3" fmla="*/ 875071 h 2871019"/>
              <a:gd name="connsiteX4" fmla="*/ 0 w 12221497"/>
              <a:gd name="connsiteY4" fmla="*/ 0 h 2871019"/>
              <a:gd name="connsiteX0" fmla="*/ 0 w 12221497"/>
              <a:gd name="connsiteY0" fmla="*/ 0 h 2871019"/>
              <a:gd name="connsiteX1" fmla="*/ 19665 w 12221497"/>
              <a:gd name="connsiteY1" fmla="*/ 2871019 h 2871019"/>
              <a:gd name="connsiteX2" fmla="*/ 12221497 w 12221497"/>
              <a:gd name="connsiteY2" fmla="*/ 2871019 h 2871019"/>
              <a:gd name="connsiteX3" fmla="*/ 5105012 w 12221497"/>
              <a:gd name="connsiteY3" fmla="*/ 457976 h 2871019"/>
              <a:gd name="connsiteX4" fmla="*/ 0 w 12221497"/>
              <a:gd name="connsiteY4" fmla="*/ 0 h 2871019"/>
              <a:gd name="connsiteX0" fmla="*/ 0 w 5130886"/>
              <a:gd name="connsiteY0" fmla="*/ 0 h 2871019"/>
              <a:gd name="connsiteX1" fmla="*/ 19665 w 5130886"/>
              <a:gd name="connsiteY1" fmla="*/ 2871019 h 2871019"/>
              <a:gd name="connsiteX2" fmla="*/ 5130886 w 5130886"/>
              <a:gd name="connsiteY2" fmla="*/ 2774766 h 2871019"/>
              <a:gd name="connsiteX3" fmla="*/ 5105012 w 5130886"/>
              <a:gd name="connsiteY3" fmla="*/ 457976 h 2871019"/>
              <a:gd name="connsiteX4" fmla="*/ 0 w 5130886"/>
              <a:gd name="connsiteY4" fmla="*/ 0 h 2871019"/>
              <a:gd name="connsiteX0" fmla="*/ 0 w 5195179"/>
              <a:gd name="connsiteY0" fmla="*/ 0 h 2871019"/>
              <a:gd name="connsiteX1" fmla="*/ 19665 w 5195179"/>
              <a:gd name="connsiteY1" fmla="*/ 2871019 h 2871019"/>
              <a:gd name="connsiteX2" fmla="*/ 5195179 w 5195179"/>
              <a:gd name="connsiteY2" fmla="*/ 2865253 h 2871019"/>
              <a:gd name="connsiteX3" fmla="*/ 5105012 w 5195179"/>
              <a:gd name="connsiteY3" fmla="*/ 457976 h 2871019"/>
              <a:gd name="connsiteX4" fmla="*/ 0 w 5195179"/>
              <a:gd name="connsiteY4" fmla="*/ 0 h 2871019"/>
              <a:gd name="connsiteX0" fmla="*/ 0 w 5195179"/>
              <a:gd name="connsiteY0" fmla="*/ 0 h 2871019"/>
              <a:gd name="connsiteX1" fmla="*/ 19665 w 5195179"/>
              <a:gd name="connsiteY1" fmla="*/ 2871019 h 2871019"/>
              <a:gd name="connsiteX2" fmla="*/ 5195179 w 5195179"/>
              <a:gd name="connsiteY2" fmla="*/ 2865253 h 2871019"/>
              <a:gd name="connsiteX3" fmla="*/ 5124062 w 5195179"/>
              <a:gd name="connsiteY3" fmla="*/ 367488 h 2871019"/>
              <a:gd name="connsiteX4" fmla="*/ 0 w 5195179"/>
              <a:gd name="connsiteY4" fmla="*/ 0 h 2871019"/>
              <a:gd name="connsiteX0" fmla="*/ 0 w 5195179"/>
              <a:gd name="connsiteY0" fmla="*/ 0 h 2871019"/>
              <a:gd name="connsiteX1" fmla="*/ 19665 w 5195179"/>
              <a:gd name="connsiteY1" fmla="*/ 2871019 h 2871019"/>
              <a:gd name="connsiteX2" fmla="*/ 5195179 w 5195179"/>
              <a:gd name="connsiteY2" fmla="*/ 2865253 h 2871019"/>
              <a:gd name="connsiteX3" fmla="*/ 5124062 w 5195179"/>
              <a:gd name="connsiteY3" fmla="*/ 367488 h 2871019"/>
              <a:gd name="connsiteX4" fmla="*/ 0 w 5195179"/>
              <a:gd name="connsiteY4" fmla="*/ 0 h 2871019"/>
              <a:gd name="connsiteX0" fmla="*/ 0 w 5195179"/>
              <a:gd name="connsiteY0" fmla="*/ 0 h 2871019"/>
              <a:gd name="connsiteX1" fmla="*/ 19665 w 5195179"/>
              <a:gd name="connsiteY1" fmla="*/ 2871019 h 2871019"/>
              <a:gd name="connsiteX2" fmla="*/ 5195179 w 5195179"/>
              <a:gd name="connsiteY2" fmla="*/ 2865253 h 2871019"/>
              <a:gd name="connsiteX3" fmla="*/ 5124062 w 5195179"/>
              <a:gd name="connsiteY3" fmla="*/ 367488 h 2871019"/>
              <a:gd name="connsiteX4" fmla="*/ 0 w 5195179"/>
              <a:gd name="connsiteY4" fmla="*/ 0 h 2871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5179" h="2871019">
                <a:moveTo>
                  <a:pt x="0" y="0"/>
                </a:moveTo>
                <a:lnTo>
                  <a:pt x="19665" y="2871019"/>
                </a:lnTo>
                <a:lnTo>
                  <a:pt x="5195179" y="2865253"/>
                </a:lnTo>
                <a:cubicBezTo>
                  <a:pt x="5172852" y="2180887"/>
                  <a:pt x="5144008" y="1189967"/>
                  <a:pt x="5124062" y="367488"/>
                </a:cubicBezTo>
                <a:lnTo>
                  <a:pt x="0" y="0"/>
                </a:lnTo>
                <a:close/>
              </a:path>
            </a:pathLst>
          </a:cu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11"/>
          <p:cNvSpPr/>
          <p:nvPr userDrawn="1"/>
        </p:nvSpPr>
        <p:spPr>
          <a:xfrm>
            <a:off x="-21208" y="-1717"/>
            <a:ext cx="5115653" cy="4361694"/>
          </a:xfrm>
          <a:custGeom>
            <a:avLst/>
            <a:gdLst>
              <a:gd name="connsiteX0" fmla="*/ 4067798 w 4204531"/>
              <a:gd name="connsiteY0" fmla="*/ 0 h 4324172"/>
              <a:gd name="connsiteX1" fmla="*/ 4204531 w 4204531"/>
              <a:gd name="connsiteY1" fmla="*/ 4324172 h 4324172"/>
              <a:gd name="connsiteX2" fmla="*/ 0 w 4204531"/>
              <a:gd name="connsiteY2" fmla="*/ 4016524 h 4324172"/>
              <a:gd name="connsiteX3" fmla="*/ 0 w 4204531"/>
              <a:gd name="connsiteY3" fmla="*/ 17092 h 4324172"/>
              <a:gd name="connsiteX4" fmla="*/ 4067798 w 4204531"/>
              <a:gd name="connsiteY4" fmla="*/ 0 h 4324172"/>
              <a:gd name="connsiteX0" fmla="*/ 4067798 w 4204531"/>
              <a:gd name="connsiteY0" fmla="*/ 0 h 4324172"/>
              <a:gd name="connsiteX1" fmla="*/ 4204531 w 4204531"/>
              <a:gd name="connsiteY1" fmla="*/ 4324172 h 4324172"/>
              <a:gd name="connsiteX2" fmla="*/ 0 w 4204531"/>
              <a:gd name="connsiteY2" fmla="*/ 4016524 h 4324172"/>
              <a:gd name="connsiteX3" fmla="*/ 208608 w 4204531"/>
              <a:gd name="connsiteY3" fmla="*/ 232654 h 4324172"/>
              <a:gd name="connsiteX4" fmla="*/ 4067798 w 4204531"/>
              <a:gd name="connsiteY4" fmla="*/ 0 h 4324172"/>
              <a:gd name="connsiteX0" fmla="*/ 4067798 w 4204531"/>
              <a:gd name="connsiteY0" fmla="*/ 0 h 4324172"/>
              <a:gd name="connsiteX1" fmla="*/ 4204531 w 4204531"/>
              <a:gd name="connsiteY1" fmla="*/ 4324172 h 4324172"/>
              <a:gd name="connsiteX2" fmla="*/ 0 w 4204531"/>
              <a:gd name="connsiteY2" fmla="*/ 4016524 h 4324172"/>
              <a:gd name="connsiteX3" fmla="*/ 3477 w 4204531"/>
              <a:gd name="connsiteY3" fmla="*/ 17092 h 4324172"/>
              <a:gd name="connsiteX4" fmla="*/ 4067798 w 4204531"/>
              <a:gd name="connsiteY4" fmla="*/ 0 h 4324172"/>
              <a:gd name="connsiteX0" fmla="*/ 4067798 w 4204531"/>
              <a:gd name="connsiteY0" fmla="*/ 0 h 4324172"/>
              <a:gd name="connsiteX1" fmla="*/ 4204531 w 4204531"/>
              <a:gd name="connsiteY1" fmla="*/ 4324172 h 4324172"/>
              <a:gd name="connsiteX2" fmla="*/ 0 w 4204531"/>
              <a:gd name="connsiteY2" fmla="*/ 4016524 h 4324172"/>
              <a:gd name="connsiteX3" fmla="*/ 27815 w 4204531"/>
              <a:gd name="connsiteY3" fmla="*/ 69244 h 4324172"/>
              <a:gd name="connsiteX4" fmla="*/ 4067798 w 4204531"/>
              <a:gd name="connsiteY4" fmla="*/ 0 h 4324172"/>
              <a:gd name="connsiteX0" fmla="*/ 4067798 w 4204531"/>
              <a:gd name="connsiteY0" fmla="*/ 0 h 4324172"/>
              <a:gd name="connsiteX1" fmla="*/ 4204531 w 4204531"/>
              <a:gd name="connsiteY1" fmla="*/ 4324172 h 4324172"/>
              <a:gd name="connsiteX2" fmla="*/ 0 w 4204531"/>
              <a:gd name="connsiteY2" fmla="*/ 4016524 h 4324172"/>
              <a:gd name="connsiteX3" fmla="*/ 1 w 4204531"/>
              <a:gd name="connsiteY3" fmla="*/ 17092 h 4324172"/>
              <a:gd name="connsiteX4" fmla="*/ 4067798 w 4204531"/>
              <a:gd name="connsiteY4" fmla="*/ 0 h 4324172"/>
              <a:gd name="connsiteX0" fmla="*/ 4071275 w 4204531"/>
              <a:gd name="connsiteY0" fmla="*/ 0 h 4310265"/>
              <a:gd name="connsiteX1" fmla="*/ 4204531 w 4204531"/>
              <a:gd name="connsiteY1" fmla="*/ 4310265 h 4310265"/>
              <a:gd name="connsiteX2" fmla="*/ 0 w 4204531"/>
              <a:gd name="connsiteY2" fmla="*/ 4002617 h 4310265"/>
              <a:gd name="connsiteX3" fmla="*/ 1 w 4204531"/>
              <a:gd name="connsiteY3" fmla="*/ 3185 h 4310265"/>
              <a:gd name="connsiteX4" fmla="*/ 4071275 w 4204531"/>
              <a:gd name="connsiteY4" fmla="*/ 0 h 4310265"/>
              <a:gd name="connsiteX0" fmla="*/ 4071275 w 4190624"/>
              <a:gd name="connsiteY0" fmla="*/ 0 h 4303311"/>
              <a:gd name="connsiteX1" fmla="*/ 4190624 w 4190624"/>
              <a:gd name="connsiteY1" fmla="*/ 4303311 h 4303311"/>
              <a:gd name="connsiteX2" fmla="*/ 0 w 4190624"/>
              <a:gd name="connsiteY2" fmla="*/ 4002617 h 4303311"/>
              <a:gd name="connsiteX3" fmla="*/ 1 w 4190624"/>
              <a:gd name="connsiteY3" fmla="*/ 3185 h 4303311"/>
              <a:gd name="connsiteX4" fmla="*/ 4071275 w 4190624"/>
              <a:gd name="connsiteY4" fmla="*/ 0 h 4303311"/>
              <a:gd name="connsiteX0" fmla="*/ 4071274 w 4190623"/>
              <a:gd name="connsiteY0" fmla="*/ 0 h 4303311"/>
              <a:gd name="connsiteX1" fmla="*/ 4190623 w 4190623"/>
              <a:gd name="connsiteY1" fmla="*/ 4303311 h 4303311"/>
              <a:gd name="connsiteX2" fmla="*/ 41721 w 4190623"/>
              <a:gd name="connsiteY2" fmla="*/ 3957419 h 4303311"/>
              <a:gd name="connsiteX3" fmla="*/ 0 w 4190623"/>
              <a:gd name="connsiteY3" fmla="*/ 3185 h 4303311"/>
              <a:gd name="connsiteX4" fmla="*/ 4071274 w 4190623"/>
              <a:gd name="connsiteY4" fmla="*/ 0 h 4303311"/>
              <a:gd name="connsiteX0" fmla="*/ 4071274 w 4190623"/>
              <a:gd name="connsiteY0" fmla="*/ 0 h 4303311"/>
              <a:gd name="connsiteX1" fmla="*/ 4190623 w 4190623"/>
              <a:gd name="connsiteY1" fmla="*/ 4303311 h 4303311"/>
              <a:gd name="connsiteX2" fmla="*/ 3476 w 4190623"/>
              <a:gd name="connsiteY2" fmla="*/ 4006094 h 4303311"/>
              <a:gd name="connsiteX3" fmla="*/ 0 w 4190623"/>
              <a:gd name="connsiteY3" fmla="*/ 3185 h 4303311"/>
              <a:gd name="connsiteX4" fmla="*/ 4071274 w 4190623"/>
              <a:gd name="connsiteY4" fmla="*/ 0 h 4303311"/>
              <a:gd name="connsiteX0" fmla="*/ 4072560 w 4191909"/>
              <a:gd name="connsiteY0" fmla="*/ 0 h 4303311"/>
              <a:gd name="connsiteX1" fmla="*/ 4191909 w 4191909"/>
              <a:gd name="connsiteY1" fmla="*/ 4303311 h 4303311"/>
              <a:gd name="connsiteX2" fmla="*/ 0 w 4191909"/>
              <a:gd name="connsiteY2" fmla="*/ 4001332 h 4303311"/>
              <a:gd name="connsiteX3" fmla="*/ 1286 w 4191909"/>
              <a:gd name="connsiteY3" fmla="*/ 3185 h 4303311"/>
              <a:gd name="connsiteX4" fmla="*/ 4072560 w 4191909"/>
              <a:gd name="connsiteY4" fmla="*/ 0 h 4303311"/>
              <a:gd name="connsiteX0" fmla="*/ 4072560 w 4191909"/>
              <a:gd name="connsiteY0" fmla="*/ 0 h 6870503"/>
              <a:gd name="connsiteX1" fmla="*/ 4191909 w 4191909"/>
              <a:gd name="connsiteY1" fmla="*/ 4303311 h 6870503"/>
              <a:gd name="connsiteX2" fmla="*/ 0 w 4191909"/>
              <a:gd name="connsiteY2" fmla="*/ 6867821 h 6870503"/>
              <a:gd name="connsiteX3" fmla="*/ 1286 w 4191909"/>
              <a:gd name="connsiteY3" fmla="*/ 3185 h 6870503"/>
              <a:gd name="connsiteX4" fmla="*/ 4072560 w 4191909"/>
              <a:gd name="connsiteY4" fmla="*/ 0 h 6870503"/>
              <a:gd name="connsiteX0" fmla="*/ 4072560 w 4274102"/>
              <a:gd name="connsiteY0" fmla="*/ 0 h 6897350"/>
              <a:gd name="connsiteX1" fmla="*/ 4274102 w 4274102"/>
              <a:gd name="connsiteY1" fmla="*/ 6871850 h 6897350"/>
              <a:gd name="connsiteX2" fmla="*/ 0 w 4274102"/>
              <a:gd name="connsiteY2" fmla="*/ 6867821 h 6897350"/>
              <a:gd name="connsiteX3" fmla="*/ 1286 w 4274102"/>
              <a:gd name="connsiteY3" fmla="*/ 3185 h 6897350"/>
              <a:gd name="connsiteX4" fmla="*/ 4072560 w 4274102"/>
              <a:gd name="connsiteY4" fmla="*/ 0 h 6897350"/>
              <a:gd name="connsiteX0" fmla="*/ 4072560 w 4274102"/>
              <a:gd name="connsiteY0" fmla="*/ 0 h 6919315"/>
              <a:gd name="connsiteX1" fmla="*/ 4274102 w 4274102"/>
              <a:gd name="connsiteY1" fmla="*/ 6871850 h 6919315"/>
              <a:gd name="connsiteX2" fmla="*/ 0 w 4274102"/>
              <a:gd name="connsiteY2" fmla="*/ 6867821 h 6919315"/>
              <a:gd name="connsiteX3" fmla="*/ 1286 w 4274102"/>
              <a:gd name="connsiteY3" fmla="*/ 3185 h 6919315"/>
              <a:gd name="connsiteX4" fmla="*/ 4072560 w 4274102"/>
              <a:gd name="connsiteY4" fmla="*/ 0 h 6919315"/>
              <a:gd name="connsiteX0" fmla="*/ 4072560 w 4274102"/>
              <a:gd name="connsiteY0" fmla="*/ 0 h 6882711"/>
              <a:gd name="connsiteX1" fmla="*/ 4274102 w 4274102"/>
              <a:gd name="connsiteY1" fmla="*/ 6871850 h 6882711"/>
              <a:gd name="connsiteX2" fmla="*/ 0 w 4274102"/>
              <a:gd name="connsiteY2" fmla="*/ 6867821 h 6882711"/>
              <a:gd name="connsiteX3" fmla="*/ 1286 w 4274102"/>
              <a:gd name="connsiteY3" fmla="*/ 3185 h 6882711"/>
              <a:gd name="connsiteX4" fmla="*/ 4072560 w 4274102"/>
              <a:gd name="connsiteY4" fmla="*/ 0 h 6882711"/>
              <a:gd name="connsiteX0" fmla="*/ 4072560 w 4274102"/>
              <a:gd name="connsiteY0" fmla="*/ 0 h 6882711"/>
              <a:gd name="connsiteX1" fmla="*/ 4274102 w 4274102"/>
              <a:gd name="connsiteY1" fmla="*/ 6871850 h 6882711"/>
              <a:gd name="connsiteX2" fmla="*/ 0 w 4274102"/>
              <a:gd name="connsiteY2" fmla="*/ 6867821 h 6882711"/>
              <a:gd name="connsiteX3" fmla="*/ 1286 w 4274102"/>
              <a:gd name="connsiteY3" fmla="*/ 3185 h 6882711"/>
              <a:gd name="connsiteX4" fmla="*/ 4072560 w 4274102"/>
              <a:gd name="connsiteY4" fmla="*/ 0 h 6882711"/>
              <a:gd name="connsiteX0" fmla="*/ 4071274 w 4272816"/>
              <a:gd name="connsiteY0" fmla="*/ 0 h 6874208"/>
              <a:gd name="connsiteX1" fmla="*/ 4272816 w 4272816"/>
              <a:gd name="connsiteY1" fmla="*/ 6871850 h 6874208"/>
              <a:gd name="connsiteX2" fmla="*/ 161399 w 4272816"/>
              <a:gd name="connsiteY2" fmla="*/ 6738796 h 6874208"/>
              <a:gd name="connsiteX3" fmla="*/ 0 w 4272816"/>
              <a:gd name="connsiteY3" fmla="*/ 3185 h 6874208"/>
              <a:gd name="connsiteX4" fmla="*/ 4071274 w 4272816"/>
              <a:gd name="connsiteY4" fmla="*/ 0 h 6874208"/>
              <a:gd name="connsiteX0" fmla="*/ 4072559 w 4274101"/>
              <a:gd name="connsiteY0" fmla="*/ 0 h 6882712"/>
              <a:gd name="connsiteX1" fmla="*/ 4274101 w 4274101"/>
              <a:gd name="connsiteY1" fmla="*/ 6871850 h 6882712"/>
              <a:gd name="connsiteX2" fmla="*/ 0 w 4274101"/>
              <a:gd name="connsiteY2" fmla="*/ 6867822 h 6882712"/>
              <a:gd name="connsiteX3" fmla="*/ 1285 w 4274101"/>
              <a:gd name="connsiteY3" fmla="*/ 3185 h 6882712"/>
              <a:gd name="connsiteX4" fmla="*/ 4072559 w 4274101"/>
              <a:gd name="connsiteY4" fmla="*/ 0 h 6882712"/>
              <a:gd name="connsiteX0" fmla="*/ 4072559 w 4268491"/>
              <a:gd name="connsiteY0" fmla="*/ 0 h 6882712"/>
              <a:gd name="connsiteX1" fmla="*/ 4268491 w 4268491"/>
              <a:gd name="connsiteY1" fmla="*/ 6871850 h 6882712"/>
              <a:gd name="connsiteX2" fmla="*/ 0 w 4268491"/>
              <a:gd name="connsiteY2" fmla="*/ 6867822 h 6882712"/>
              <a:gd name="connsiteX3" fmla="*/ 1285 w 4268491"/>
              <a:gd name="connsiteY3" fmla="*/ 3185 h 6882712"/>
              <a:gd name="connsiteX4" fmla="*/ 4072559 w 4268491"/>
              <a:gd name="connsiteY4" fmla="*/ 0 h 6882712"/>
              <a:gd name="connsiteX0" fmla="*/ 4072559 w 4268491"/>
              <a:gd name="connsiteY0" fmla="*/ 0 h 6871850"/>
              <a:gd name="connsiteX1" fmla="*/ 4268491 w 4268491"/>
              <a:gd name="connsiteY1" fmla="*/ 6871850 h 6871850"/>
              <a:gd name="connsiteX2" fmla="*/ 0 w 4268491"/>
              <a:gd name="connsiteY2" fmla="*/ 6867822 h 6871850"/>
              <a:gd name="connsiteX3" fmla="*/ 1285 w 4268491"/>
              <a:gd name="connsiteY3" fmla="*/ 3185 h 6871850"/>
              <a:gd name="connsiteX4" fmla="*/ 4072559 w 4268491"/>
              <a:gd name="connsiteY4" fmla="*/ 0 h 6871850"/>
              <a:gd name="connsiteX0" fmla="*/ 4072559 w 4301945"/>
              <a:gd name="connsiteY0" fmla="*/ 0 h 6867822"/>
              <a:gd name="connsiteX1" fmla="*/ 4301945 w 4301945"/>
              <a:gd name="connsiteY1" fmla="*/ 4396280 h 6867822"/>
              <a:gd name="connsiteX2" fmla="*/ 0 w 4301945"/>
              <a:gd name="connsiteY2" fmla="*/ 6867822 h 6867822"/>
              <a:gd name="connsiteX3" fmla="*/ 1285 w 4301945"/>
              <a:gd name="connsiteY3" fmla="*/ 3185 h 6867822"/>
              <a:gd name="connsiteX4" fmla="*/ 4072559 w 4301945"/>
              <a:gd name="connsiteY4" fmla="*/ 0 h 6867822"/>
              <a:gd name="connsiteX0" fmla="*/ 4071274 w 4300660"/>
              <a:gd name="connsiteY0" fmla="*/ 0 h 4396280"/>
              <a:gd name="connsiteX1" fmla="*/ 4300660 w 4300660"/>
              <a:gd name="connsiteY1" fmla="*/ 4396280 h 4396280"/>
              <a:gd name="connsiteX2" fmla="*/ 54471 w 4300660"/>
              <a:gd name="connsiteY2" fmla="*/ 4001959 h 4396280"/>
              <a:gd name="connsiteX3" fmla="*/ 0 w 4300660"/>
              <a:gd name="connsiteY3" fmla="*/ 3185 h 4396280"/>
              <a:gd name="connsiteX4" fmla="*/ 4071274 w 4300660"/>
              <a:gd name="connsiteY4" fmla="*/ 0 h 4396280"/>
              <a:gd name="connsiteX0" fmla="*/ 4071274 w 4194128"/>
              <a:gd name="connsiteY0" fmla="*/ 0 h 4304544"/>
              <a:gd name="connsiteX1" fmla="*/ 4194128 w 4194128"/>
              <a:gd name="connsiteY1" fmla="*/ 4304544 h 4304544"/>
              <a:gd name="connsiteX2" fmla="*/ 54471 w 4194128"/>
              <a:gd name="connsiteY2" fmla="*/ 4001959 h 4304544"/>
              <a:gd name="connsiteX3" fmla="*/ 0 w 4194128"/>
              <a:gd name="connsiteY3" fmla="*/ 3185 h 4304544"/>
              <a:gd name="connsiteX4" fmla="*/ 4071274 w 4194128"/>
              <a:gd name="connsiteY4" fmla="*/ 0 h 4304544"/>
              <a:gd name="connsiteX0" fmla="*/ 4073028 w 4195882"/>
              <a:gd name="connsiteY0" fmla="*/ 0 h 4304544"/>
              <a:gd name="connsiteX1" fmla="*/ 4195882 w 4195882"/>
              <a:gd name="connsiteY1" fmla="*/ 4304544 h 4304544"/>
              <a:gd name="connsiteX2" fmla="*/ 0 w 4195882"/>
              <a:gd name="connsiteY2" fmla="*/ 4004918 h 4304544"/>
              <a:gd name="connsiteX3" fmla="*/ 1754 w 4195882"/>
              <a:gd name="connsiteY3" fmla="*/ 3185 h 4304544"/>
              <a:gd name="connsiteX4" fmla="*/ 4073028 w 4195882"/>
              <a:gd name="connsiteY4" fmla="*/ 0 h 4304544"/>
              <a:gd name="connsiteX0" fmla="*/ 4073028 w 4283431"/>
              <a:gd name="connsiteY0" fmla="*/ 0 h 6901829"/>
              <a:gd name="connsiteX1" fmla="*/ 4283431 w 4283431"/>
              <a:gd name="connsiteY1" fmla="*/ 6901829 h 6901829"/>
              <a:gd name="connsiteX2" fmla="*/ 0 w 4283431"/>
              <a:gd name="connsiteY2" fmla="*/ 4004918 h 6901829"/>
              <a:gd name="connsiteX3" fmla="*/ 1754 w 4283431"/>
              <a:gd name="connsiteY3" fmla="*/ 3185 h 6901829"/>
              <a:gd name="connsiteX4" fmla="*/ 4073028 w 4283431"/>
              <a:gd name="connsiteY4" fmla="*/ 0 h 6901829"/>
              <a:gd name="connsiteX0" fmla="*/ 4092483 w 4302886"/>
              <a:gd name="connsiteY0" fmla="*/ 0 h 6901829"/>
              <a:gd name="connsiteX1" fmla="*/ 4302886 w 4302886"/>
              <a:gd name="connsiteY1" fmla="*/ 6901829 h 6901829"/>
              <a:gd name="connsiteX2" fmla="*/ 0 w 4302886"/>
              <a:gd name="connsiteY2" fmla="*/ 6874578 h 6901829"/>
              <a:gd name="connsiteX3" fmla="*/ 21209 w 4302886"/>
              <a:gd name="connsiteY3" fmla="*/ 3185 h 6901829"/>
              <a:gd name="connsiteX4" fmla="*/ 4092483 w 4302886"/>
              <a:gd name="connsiteY4" fmla="*/ 0 h 6901829"/>
              <a:gd name="connsiteX0" fmla="*/ 4092483 w 4302886"/>
              <a:gd name="connsiteY0" fmla="*/ 0 h 6874578"/>
              <a:gd name="connsiteX1" fmla="*/ 4302886 w 4302886"/>
              <a:gd name="connsiteY1" fmla="*/ 6872646 h 6874578"/>
              <a:gd name="connsiteX2" fmla="*/ 0 w 4302886"/>
              <a:gd name="connsiteY2" fmla="*/ 6874578 h 6874578"/>
              <a:gd name="connsiteX3" fmla="*/ 21209 w 4302886"/>
              <a:gd name="connsiteY3" fmla="*/ 3185 h 6874578"/>
              <a:gd name="connsiteX4" fmla="*/ 4092483 w 4302886"/>
              <a:gd name="connsiteY4" fmla="*/ 0 h 6874578"/>
              <a:gd name="connsiteX0" fmla="*/ 4092483 w 4302886"/>
              <a:gd name="connsiteY0" fmla="*/ 0 h 6872646"/>
              <a:gd name="connsiteX1" fmla="*/ 4302886 w 4302886"/>
              <a:gd name="connsiteY1" fmla="*/ 6872646 h 6872646"/>
              <a:gd name="connsiteX2" fmla="*/ 0 w 4302886"/>
              <a:gd name="connsiteY2" fmla="*/ 3995191 h 6872646"/>
              <a:gd name="connsiteX3" fmla="*/ 21209 w 4302886"/>
              <a:gd name="connsiteY3" fmla="*/ 3185 h 6872646"/>
              <a:gd name="connsiteX4" fmla="*/ 4092483 w 4302886"/>
              <a:gd name="connsiteY4" fmla="*/ 0 h 6872646"/>
              <a:gd name="connsiteX0" fmla="*/ 4092483 w 4225065"/>
              <a:gd name="connsiteY0" fmla="*/ 0 h 4304544"/>
              <a:gd name="connsiteX1" fmla="*/ 4225065 w 4225065"/>
              <a:gd name="connsiteY1" fmla="*/ 4304544 h 4304544"/>
              <a:gd name="connsiteX2" fmla="*/ 0 w 4225065"/>
              <a:gd name="connsiteY2" fmla="*/ 3995191 h 4304544"/>
              <a:gd name="connsiteX3" fmla="*/ 21209 w 4225065"/>
              <a:gd name="connsiteY3" fmla="*/ 3185 h 4304544"/>
              <a:gd name="connsiteX4" fmla="*/ 4092483 w 4225065"/>
              <a:gd name="connsiteY4" fmla="*/ 0 h 4304544"/>
              <a:gd name="connsiteX0" fmla="*/ 4092483 w 5115653"/>
              <a:gd name="connsiteY0" fmla="*/ 0 h 4364075"/>
              <a:gd name="connsiteX1" fmla="*/ 5115653 w 5115653"/>
              <a:gd name="connsiteY1" fmla="*/ 4364075 h 4364075"/>
              <a:gd name="connsiteX2" fmla="*/ 0 w 5115653"/>
              <a:gd name="connsiteY2" fmla="*/ 3995191 h 4364075"/>
              <a:gd name="connsiteX3" fmla="*/ 21209 w 5115653"/>
              <a:gd name="connsiteY3" fmla="*/ 3185 h 4364075"/>
              <a:gd name="connsiteX4" fmla="*/ 4092483 w 5115653"/>
              <a:gd name="connsiteY4" fmla="*/ 0 h 4364075"/>
              <a:gd name="connsiteX0" fmla="*/ 4990214 w 5115653"/>
              <a:gd name="connsiteY0" fmla="*/ 0 h 4361694"/>
              <a:gd name="connsiteX1" fmla="*/ 5115653 w 5115653"/>
              <a:gd name="connsiteY1" fmla="*/ 4361694 h 4361694"/>
              <a:gd name="connsiteX2" fmla="*/ 0 w 5115653"/>
              <a:gd name="connsiteY2" fmla="*/ 3992810 h 4361694"/>
              <a:gd name="connsiteX3" fmla="*/ 21209 w 5115653"/>
              <a:gd name="connsiteY3" fmla="*/ 804 h 4361694"/>
              <a:gd name="connsiteX4" fmla="*/ 4990214 w 5115653"/>
              <a:gd name="connsiteY4" fmla="*/ 0 h 4361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5653" h="4361694">
                <a:moveTo>
                  <a:pt x="4990214" y="0"/>
                </a:moveTo>
                <a:lnTo>
                  <a:pt x="5115653" y="4361694"/>
                </a:lnTo>
                <a:lnTo>
                  <a:pt x="0" y="3992810"/>
                </a:lnTo>
                <a:cubicBezTo>
                  <a:pt x="0" y="2659666"/>
                  <a:pt x="21209" y="1333948"/>
                  <a:pt x="21209" y="804"/>
                </a:cubicBezTo>
                <a:lnTo>
                  <a:pt x="4990214" y="0"/>
                </a:lnTo>
                <a:close/>
              </a:path>
            </a:pathLst>
          </a:custGeom>
          <a:blipFill dpi="0" rotWithShape="1">
            <a:blip r:embed="rId3" cstate="screen">
              <a:extLst>
                <a:ext uri="{28A0092B-C50C-407E-A947-70E740481C1C}">
                  <a14:useLocalDpi xmlns:a14="http://schemas.microsoft.com/office/drawing/2010/main"/>
                </a:ext>
              </a:extLst>
            </a:blip>
            <a:srcRect/>
            <a:stretch>
              <a:fillRect/>
            </a:stretch>
          </a:blip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6"/>
          <p:cNvSpPr>
            <a:spLocks noChangeAspect="1"/>
          </p:cNvSpPr>
          <p:nvPr userDrawn="1"/>
        </p:nvSpPr>
        <p:spPr bwMode="auto">
          <a:xfrm>
            <a:off x="4970413" y="-4012"/>
            <a:ext cx="580828" cy="1992153"/>
          </a:xfrm>
          <a:custGeom>
            <a:avLst/>
            <a:gdLst>
              <a:gd name="T0" fmla="*/ 0 w 1210"/>
              <a:gd name="T1" fmla="*/ 0 h 4155"/>
              <a:gd name="T2" fmla="*/ 118 w 1210"/>
              <a:gd name="T3" fmla="*/ 4155 h 4155"/>
              <a:gd name="T4" fmla="*/ 1210 w 1210"/>
              <a:gd name="T5" fmla="*/ 0 h 4155"/>
              <a:gd name="T6" fmla="*/ 0 w 1210"/>
              <a:gd name="T7" fmla="*/ 0 h 4155"/>
            </a:gdLst>
            <a:ahLst/>
            <a:cxnLst>
              <a:cxn ang="0">
                <a:pos x="T0" y="T1"/>
              </a:cxn>
              <a:cxn ang="0">
                <a:pos x="T2" y="T3"/>
              </a:cxn>
              <a:cxn ang="0">
                <a:pos x="T4" y="T5"/>
              </a:cxn>
              <a:cxn ang="0">
                <a:pos x="T6" y="T7"/>
              </a:cxn>
            </a:cxnLst>
            <a:rect l="0" t="0" r="r" b="b"/>
            <a:pathLst>
              <a:path w="1210" h="4155">
                <a:moveTo>
                  <a:pt x="0" y="0"/>
                </a:moveTo>
                <a:lnTo>
                  <a:pt x="118" y="4155"/>
                </a:lnTo>
                <a:lnTo>
                  <a:pt x="1210" y="0"/>
                </a:lnTo>
                <a:lnTo>
                  <a:pt x="0"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9" name="Line 21"/>
          <p:cNvSpPr>
            <a:spLocks noChangeShapeType="1"/>
          </p:cNvSpPr>
          <p:nvPr userDrawn="1"/>
        </p:nvSpPr>
        <p:spPr bwMode="auto">
          <a:xfrm flipH="1" flipV="1">
            <a:off x="0" y="4001508"/>
            <a:ext cx="12188952" cy="863327"/>
          </a:xfrm>
          <a:prstGeom prst="line">
            <a:avLst/>
          </a:prstGeom>
          <a:noFill/>
          <a:ln w="95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 name="Title 1"/>
          <p:cNvSpPr>
            <a:spLocks noGrp="1"/>
          </p:cNvSpPr>
          <p:nvPr>
            <p:ph type="ctrTitle"/>
          </p:nvPr>
        </p:nvSpPr>
        <p:spPr>
          <a:xfrm>
            <a:off x="5457366" y="1663966"/>
            <a:ext cx="6341343" cy="985048"/>
          </a:xfrm>
        </p:spPr>
        <p:txBody>
          <a:bodyPr anchor="b">
            <a:normAutofit/>
          </a:bodyPr>
          <a:lstStyle>
            <a:lvl1pPr algn="l">
              <a:defRPr sz="3600" b="1">
                <a:solidFill>
                  <a:schemeClr val="bg1"/>
                </a:solidFill>
              </a:defRPr>
            </a:lvl1pPr>
          </a:lstStyle>
          <a:p>
            <a:r>
              <a:rPr lang="en-US"/>
              <a:t>Click to edit Master title style</a:t>
            </a:r>
          </a:p>
        </p:txBody>
      </p:sp>
      <p:sp>
        <p:nvSpPr>
          <p:cNvPr id="3" name="Subtitle 2"/>
          <p:cNvSpPr>
            <a:spLocks noGrp="1"/>
          </p:cNvSpPr>
          <p:nvPr>
            <p:ph type="subTitle" idx="1"/>
          </p:nvPr>
        </p:nvSpPr>
        <p:spPr>
          <a:xfrm>
            <a:off x="5486862" y="3112532"/>
            <a:ext cx="6341343" cy="1619859"/>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5" name="Line 19"/>
          <p:cNvSpPr>
            <a:spLocks noChangeShapeType="1"/>
          </p:cNvSpPr>
          <p:nvPr userDrawn="1"/>
        </p:nvSpPr>
        <p:spPr bwMode="auto">
          <a:xfrm flipH="1">
            <a:off x="3746724" y="-4915"/>
            <a:ext cx="1804517" cy="6858001"/>
          </a:xfrm>
          <a:prstGeom prst="line">
            <a:avLst/>
          </a:prstGeom>
          <a:noFill/>
          <a:ln w="95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6" name="Line 20"/>
          <p:cNvSpPr>
            <a:spLocks noChangeShapeType="1"/>
          </p:cNvSpPr>
          <p:nvPr userDrawn="1"/>
        </p:nvSpPr>
        <p:spPr bwMode="auto">
          <a:xfrm>
            <a:off x="4970413" y="-4915"/>
            <a:ext cx="194550" cy="6858001"/>
          </a:xfrm>
          <a:prstGeom prst="line">
            <a:avLst/>
          </a:prstGeom>
          <a:noFill/>
          <a:ln w="95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nvGrpSpPr>
          <p:cNvPr id="13" name="Group 12">
            <a:extLst>
              <a:ext uri="{FF2B5EF4-FFF2-40B4-BE49-F238E27FC236}">
                <a16:creationId xmlns:a16="http://schemas.microsoft.com/office/drawing/2014/main" id="{4E913E57-0782-8A4F-950B-680830544E7F}"/>
              </a:ext>
            </a:extLst>
          </p:cNvPr>
          <p:cNvGrpSpPr/>
          <p:nvPr userDrawn="1"/>
        </p:nvGrpSpPr>
        <p:grpSpPr>
          <a:xfrm>
            <a:off x="8973455" y="6101301"/>
            <a:ext cx="2727797" cy="322736"/>
            <a:chOff x="2060575" y="1766888"/>
            <a:chExt cx="2522538" cy="298450"/>
          </a:xfrm>
          <a:solidFill>
            <a:srgbClr val="FFFFFF"/>
          </a:solidFill>
        </p:grpSpPr>
        <p:sp>
          <p:nvSpPr>
            <p:cNvPr id="18" name="Freeform 12">
              <a:extLst>
                <a:ext uri="{FF2B5EF4-FFF2-40B4-BE49-F238E27FC236}">
                  <a16:creationId xmlns:a16="http://schemas.microsoft.com/office/drawing/2014/main" id="{32DED00F-27D4-5841-8DE0-11628DC060F0}"/>
                </a:ext>
              </a:extLst>
            </p:cNvPr>
            <p:cNvSpPr>
              <a:spLocks/>
            </p:cNvSpPr>
            <p:nvPr userDrawn="1"/>
          </p:nvSpPr>
          <p:spPr bwMode="auto">
            <a:xfrm>
              <a:off x="2373313" y="1766888"/>
              <a:ext cx="320675" cy="285750"/>
            </a:xfrm>
            <a:custGeom>
              <a:avLst/>
              <a:gdLst>
                <a:gd name="T0" fmla="*/ 88 w 296"/>
                <a:gd name="T1" fmla="*/ 262 h 262"/>
                <a:gd name="T2" fmla="*/ 240 w 296"/>
                <a:gd name="T3" fmla="*/ 158 h 262"/>
                <a:gd name="T4" fmla="*/ 25 w 296"/>
                <a:gd name="T5" fmla="*/ 52 h 262"/>
                <a:gd name="T6" fmla="*/ 3 w 296"/>
                <a:gd name="T7" fmla="*/ 137 h 262"/>
                <a:gd name="T8" fmla="*/ 0 w 296"/>
                <a:gd name="T9" fmla="*/ 4 h 262"/>
                <a:gd name="T10" fmla="*/ 294 w 296"/>
                <a:gd name="T11" fmla="*/ 129 h 262"/>
                <a:gd name="T12" fmla="*/ 88 w 296"/>
                <a:gd name="T13" fmla="*/ 262 h 262"/>
              </a:gdLst>
              <a:ahLst/>
              <a:cxnLst>
                <a:cxn ang="0">
                  <a:pos x="T0" y="T1"/>
                </a:cxn>
                <a:cxn ang="0">
                  <a:pos x="T2" y="T3"/>
                </a:cxn>
                <a:cxn ang="0">
                  <a:pos x="T4" y="T5"/>
                </a:cxn>
                <a:cxn ang="0">
                  <a:pos x="T6" y="T7"/>
                </a:cxn>
                <a:cxn ang="0">
                  <a:pos x="T8" y="T9"/>
                </a:cxn>
                <a:cxn ang="0">
                  <a:pos x="T10" y="T11"/>
                </a:cxn>
                <a:cxn ang="0">
                  <a:pos x="T12" y="T13"/>
                </a:cxn>
              </a:cxnLst>
              <a:rect l="0" t="0" r="r" b="b"/>
              <a:pathLst>
                <a:path w="296" h="262">
                  <a:moveTo>
                    <a:pt x="88" y="262"/>
                  </a:moveTo>
                  <a:cubicBezTo>
                    <a:pt x="177" y="241"/>
                    <a:pt x="241" y="204"/>
                    <a:pt x="240" y="158"/>
                  </a:cubicBezTo>
                  <a:cubicBezTo>
                    <a:pt x="238" y="100"/>
                    <a:pt x="144" y="54"/>
                    <a:pt x="25" y="52"/>
                  </a:cubicBezTo>
                  <a:cubicBezTo>
                    <a:pt x="3" y="137"/>
                    <a:pt x="3" y="137"/>
                    <a:pt x="3" y="137"/>
                  </a:cubicBezTo>
                  <a:cubicBezTo>
                    <a:pt x="0" y="4"/>
                    <a:pt x="0" y="4"/>
                    <a:pt x="0" y="4"/>
                  </a:cubicBezTo>
                  <a:cubicBezTo>
                    <a:pt x="160" y="0"/>
                    <a:pt x="292" y="56"/>
                    <a:pt x="294" y="129"/>
                  </a:cubicBezTo>
                  <a:cubicBezTo>
                    <a:pt x="296" y="189"/>
                    <a:pt x="209" y="242"/>
                    <a:pt x="88" y="26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19" name="Freeform 13">
              <a:extLst>
                <a:ext uri="{FF2B5EF4-FFF2-40B4-BE49-F238E27FC236}">
                  <a16:creationId xmlns:a16="http://schemas.microsoft.com/office/drawing/2014/main" id="{A3B4F8B8-8F6E-F844-953B-69CF03948C79}"/>
                </a:ext>
              </a:extLst>
            </p:cNvPr>
            <p:cNvSpPr>
              <a:spLocks/>
            </p:cNvSpPr>
            <p:nvPr userDrawn="1"/>
          </p:nvSpPr>
          <p:spPr bwMode="auto">
            <a:xfrm>
              <a:off x="2060575" y="1778000"/>
              <a:ext cx="319088" cy="287338"/>
            </a:xfrm>
            <a:custGeom>
              <a:avLst/>
              <a:gdLst>
                <a:gd name="T0" fmla="*/ 296 w 296"/>
                <a:gd name="T1" fmla="*/ 258 h 262"/>
                <a:gd name="T2" fmla="*/ 2 w 296"/>
                <a:gd name="T3" fmla="*/ 133 h 262"/>
                <a:gd name="T4" fmla="*/ 208 w 296"/>
                <a:gd name="T5" fmla="*/ 0 h 262"/>
                <a:gd name="T6" fmla="*/ 56 w 296"/>
                <a:gd name="T7" fmla="*/ 104 h 262"/>
                <a:gd name="T8" fmla="*/ 271 w 296"/>
                <a:gd name="T9" fmla="*/ 211 h 262"/>
                <a:gd name="T10" fmla="*/ 293 w 296"/>
                <a:gd name="T11" fmla="*/ 126 h 262"/>
                <a:gd name="T12" fmla="*/ 296 w 296"/>
                <a:gd name="T13" fmla="*/ 258 h 262"/>
              </a:gdLst>
              <a:ahLst/>
              <a:cxnLst>
                <a:cxn ang="0">
                  <a:pos x="T0" y="T1"/>
                </a:cxn>
                <a:cxn ang="0">
                  <a:pos x="T2" y="T3"/>
                </a:cxn>
                <a:cxn ang="0">
                  <a:pos x="T4" y="T5"/>
                </a:cxn>
                <a:cxn ang="0">
                  <a:pos x="T6" y="T7"/>
                </a:cxn>
                <a:cxn ang="0">
                  <a:pos x="T8" y="T9"/>
                </a:cxn>
                <a:cxn ang="0">
                  <a:pos x="T10" y="T11"/>
                </a:cxn>
                <a:cxn ang="0">
                  <a:pos x="T12" y="T13"/>
                </a:cxn>
              </a:cxnLst>
              <a:rect l="0" t="0" r="r" b="b"/>
              <a:pathLst>
                <a:path w="296" h="262">
                  <a:moveTo>
                    <a:pt x="296" y="258"/>
                  </a:moveTo>
                  <a:cubicBezTo>
                    <a:pt x="136" y="262"/>
                    <a:pt x="4" y="206"/>
                    <a:pt x="2" y="133"/>
                  </a:cubicBezTo>
                  <a:cubicBezTo>
                    <a:pt x="0" y="73"/>
                    <a:pt x="87" y="20"/>
                    <a:pt x="208" y="0"/>
                  </a:cubicBezTo>
                  <a:cubicBezTo>
                    <a:pt x="119" y="22"/>
                    <a:pt x="55" y="58"/>
                    <a:pt x="56" y="104"/>
                  </a:cubicBezTo>
                  <a:cubicBezTo>
                    <a:pt x="58" y="163"/>
                    <a:pt x="152" y="208"/>
                    <a:pt x="271" y="211"/>
                  </a:cubicBezTo>
                  <a:cubicBezTo>
                    <a:pt x="293" y="126"/>
                    <a:pt x="293" y="126"/>
                    <a:pt x="293" y="126"/>
                  </a:cubicBezTo>
                  <a:lnTo>
                    <a:pt x="296" y="2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0" name="Freeform 14">
              <a:extLst>
                <a:ext uri="{FF2B5EF4-FFF2-40B4-BE49-F238E27FC236}">
                  <a16:creationId xmlns:a16="http://schemas.microsoft.com/office/drawing/2014/main" id="{FA66FF69-0C1E-F546-88DA-868017F5A2A3}"/>
                </a:ext>
              </a:extLst>
            </p:cNvPr>
            <p:cNvSpPr>
              <a:spLocks/>
            </p:cNvSpPr>
            <p:nvPr userDrawn="1"/>
          </p:nvSpPr>
          <p:spPr bwMode="auto">
            <a:xfrm>
              <a:off x="2782888" y="1787525"/>
              <a:ext cx="398463" cy="254000"/>
            </a:xfrm>
            <a:custGeom>
              <a:avLst/>
              <a:gdLst>
                <a:gd name="T0" fmla="*/ 328 w 369"/>
                <a:gd name="T1" fmla="*/ 143 h 231"/>
                <a:gd name="T2" fmla="*/ 326 w 369"/>
                <a:gd name="T3" fmla="*/ 150 h 231"/>
                <a:gd name="T4" fmla="*/ 274 w 369"/>
                <a:gd name="T5" fmla="*/ 214 h 231"/>
                <a:gd name="T6" fmla="*/ 160 w 369"/>
                <a:gd name="T7" fmla="*/ 231 h 231"/>
                <a:gd name="T8" fmla="*/ 27 w 369"/>
                <a:gd name="T9" fmla="*/ 145 h 231"/>
                <a:gd name="T10" fmla="*/ 45 w 369"/>
                <a:gd name="T11" fmla="*/ 86 h 231"/>
                <a:gd name="T12" fmla="*/ 234 w 369"/>
                <a:gd name="T13" fmla="*/ 0 h 231"/>
                <a:gd name="T14" fmla="*/ 349 w 369"/>
                <a:gd name="T15" fmla="*/ 74 h 231"/>
                <a:gd name="T16" fmla="*/ 346 w 369"/>
                <a:gd name="T17" fmla="*/ 83 h 231"/>
                <a:gd name="T18" fmla="*/ 252 w 369"/>
                <a:gd name="T19" fmla="*/ 83 h 231"/>
                <a:gd name="T20" fmla="*/ 255 w 369"/>
                <a:gd name="T21" fmla="*/ 74 h 231"/>
                <a:gd name="T22" fmla="*/ 207 w 369"/>
                <a:gd name="T23" fmla="*/ 52 h 231"/>
                <a:gd name="T24" fmla="*/ 136 w 369"/>
                <a:gd name="T25" fmla="*/ 95 h 231"/>
                <a:gd name="T26" fmla="*/ 125 w 369"/>
                <a:gd name="T27" fmla="*/ 131 h 231"/>
                <a:gd name="T28" fmla="*/ 167 w 369"/>
                <a:gd name="T29" fmla="*/ 178 h 231"/>
                <a:gd name="T30" fmla="*/ 232 w 369"/>
                <a:gd name="T31" fmla="*/ 150 h 231"/>
                <a:gd name="T32" fmla="*/ 234 w 369"/>
                <a:gd name="T33" fmla="*/ 143 h 231"/>
                <a:gd name="T34" fmla="*/ 328 w 369"/>
                <a:gd name="T35" fmla="*/ 143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9" h="231">
                  <a:moveTo>
                    <a:pt x="328" y="143"/>
                  </a:moveTo>
                  <a:cubicBezTo>
                    <a:pt x="326" y="150"/>
                    <a:pt x="326" y="150"/>
                    <a:pt x="326" y="150"/>
                  </a:cubicBezTo>
                  <a:cubicBezTo>
                    <a:pt x="318" y="174"/>
                    <a:pt x="310" y="197"/>
                    <a:pt x="274" y="214"/>
                  </a:cubicBezTo>
                  <a:cubicBezTo>
                    <a:pt x="237" y="231"/>
                    <a:pt x="199" y="231"/>
                    <a:pt x="160" y="231"/>
                  </a:cubicBezTo>
                  <a:cubicBezTo>
                    <a:pt x="67" y="231"/>
                    <a:pt x="0" y="228"/>
                    <a:pt x="27" y="145"/>
                  </a:cubicBezTo>
                  <a:cubicBezTo>
                    <a:pt x="45" y="86"/>
                    <a:pt x="45" y="86"/>
                    <a:pt x="45" y="86"/>
                  </a:cubicBezTo>
                  <a:cubicBezTo>
                    <a:pt x="69" y="11"/>
                    <a:pt x="133" y="0"/>
                    <a:pt x="234" y="0"/>
                  </a:cubicBezTo>
                  <a:cubicBezTo>
                    <a:pt x="327" y="0"/>
                    <a:pt x="369" y="6"/>
                    <a:pt x="349" y="74"/>
                  </a:cubicBezTo>
                  <a:cubicBezTo>
                    <a:pt x="346" y="83"/>
                    <a:pt x="346" y="83"/>
                    <a:pt x="346" y="83"/>
                  </a:cubicBezTo>
                  <a:cubicBezTo>
                    <a:pt x="252" y="83"/>
                    <a:pt x="252" y="83"/>
                    <a:pt x="252" y="83"/>
                  </a:cubicBezTo>
                  <a:cubicBezTo>
                    <a:pt x="255" y="74"/>
                    <a:pt x="255" y="74"/>
                    <a:pt x="255" y="74"/>
                  </a:cubicBezTo>
                  <a:cubicBezTo>
                    <a:pt x="259" y="54"/>
                    <a:pt x="238" y="52"/>
                    <a:pt x="207" y="52"/>
                  </a:cubicBezTo>
                  <a:cubicBezTo>
                    <a:pt x="155" y="52"/>
                    <a:pt x="146" y="63"/>
                    <a:pt x="136" y="95"/>
                  </a:cubicBezTo>
                  <a:cubicBezTo>
                    <a:pt x="125" y="131"/>
                    <a:pt x="125" y="131"/>
                    <a:pt x="125" y="131"/>
                  </a:cubicBezTo>
                  <a:cubicBezTo>
                    <a:pt x="114" y="165"/>
                    <a:pt x="112" y="178"/>
                    <a:pt x="167" y="178"/>
                  </a:cubicBezTo>
                  <a:cubicBezTo>
                    <a:pt x="204" y="178"/>
                    <a:pt x="223" y="176"/>
                    <a:pt x="232" y="150"/>
                  </a:cubicBezTo>
                  <a:cubicBezTo>
                    <a:pt x="234" y="143"/>
                    <a:pt x="234" y="143"/>
                    <a:pt x="234" y="143"/>
                  </a:cubicBezTo>
                  <a:lnTo>
                    <a:pt x="328"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1" name="Freeform 15">
              <a:extLst>
                <a:ext uri="{FF2B5EF4-FFF2-40B4-BE49-F238E27FC236}">
                  <a16:creationId xmlns:a16="http://schemas.microsoft.com/office/drawing/2014/main" id="{206CF385-78BD-8944-9584-44F533713810}"/>
                </a:ext>
              </a:extLst>
            </p:cNvPr>
            <p:cNvSpPr>
              <a:spLocks noEditPoints="1"/>
            </p:cNvSpPr>
            <p:nvPr userDrawn="1"/>
          </p:nvSpPr>
          <p:spPr bwMode="auto">
            <a:xfrm>
              <a:off x="3132138" y="1862138"/>
              <a:ext cx="301625" cy="179388"/>
            </a:xfrm>
            <a:custGeom>
              <a:avLst/>
              <a:gdLst>
                <a:gd name="T0" fmla="*/ 91 w 280"/>
                <a:gd name="T1" fmla="*/ 112 h 163"/>
                <a:gd name="T2" fmla="*/ 120 w 280"/>
                <a:gd name="T3" fmla="*/ 129 h 163"/>
                <a:gd name="T4" fmla="*/ 169 w 280"/>
                <a:gd name="T5" fmla="*/ 110 h 163"/>
                <a:gd name="T6" fmla="*/ 131 w 280"/>
                <a:gd name="T7" fmla="*/ 95 h 163"/>
                <a:gd name="T8" fmla="*/ 91 w 280"/>
                <a:gd name="T9" fmla="*/ 112 h 163"/>
                <a:gd name="T10" fmla="*/ 163 w 280"/>
                <a:gd name="T11" fmla="*/ 137 h 163"/>
                <a:gd name="T12" fmla="*/ 160 w 280"/>
                <a:gd name="T13" fmla="*/ 137 h 163"/>
                <a:gd name="T14" fmla="*/ 83 w 280"/>
                <a:gd name="T15" fmla="*/ 163 h 163"/>
                <a:gd name="T16" fmla="*/ 13 w 280"/>
                <a:gd name="T17" fmla="*/ 113 h 163"/>
                <a:gd name="T18" fmla="*/ 115 w 280"/>
                <a:gd name="T19" fmla="*/ 63 h 163"/>
                <a:gd name="T20" fmla="*/ 174 w 280"/>
                <a:gd name="T21" fmla="*/ 81 h 163"/>
                <a:gd name="T22" fmla="*/ 178 w 280"/>
                <a:gd name="T23" fmla="*/ 81 h 163"/>
                <a:gd name="T24" fmla="*/ 186 w 280"/>
                <a:gd name="T25" fmla="*/ 56 h 163"/>
                <a:gd name="T26" fmla="*/ 158 w 280"/>
                <a:gd name="T27" fmla="*/ 32 h 163"/>
                <a:gd name="T28" fmla="*/ 121 w 280"/>
                <a:gd name="T29" fmla="*/ 49 h 163"/>
                <a:gd name="T30" fmla="*/ 43 w 280"/>
                <a:gd name="T31" fmla="*/ 49 h 163"/>
                <a:gd name="T32" fmla="*/ 168 w 280"/>
                <a:gd name="T33" fmla="*/ 0 h 163"/>
                <a:gd name="T34" fmla="*/ 263 w 280"/>
                <a:gd name="T35" fmla="*/ 61 h 163"/>
                <a:gd name="T36" fmla="*/ 231 w 280"/>
                <a:gd name="T37" fmla="*/ 161 h 163"/>
                <a:gd name="T38" fmla="*/ 153 w 280"/>
                <a:gd name="T39" fmla="*/ 161 h 163"/>
                <a:gd name="T40" fmla="*/ 163 w 280"/>
                <a:gd name="T41" fmla="*/ 13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0" h="163">
                  <a:moveTo>
                    <a:pt x="91" y="112"/>
                  </a:moveTo>
                  <a:cubicBezTo>
                    <a:pt x="86" y="129"/>
                    <a:pt x="108" y="129"/>
                    <a:pt x="120" y="129"/>
                  </a:cubicBezTo>
                  <a:cubicBezTo>
                    <a:pt x="153" y="129"/>
                    <a:pt x="164" y="126"/>
                    <a:pt x="169" y="110"/>
                  </a:cubicBezTo>
                  <a:cubicBezTo>
                    <a:pt x="173" y="96"/>
                    <a:pt x="156" y="95"/>
                    <a:pt x="131" y="95"/>
                  </a:cubicBezTo>
                  <a:cubicBezTo>
                    <a:pt x="112" y="95"/>
                    <a:pt x="96" y="97"/>
                    <a:pt x="91" y="112"/>
                  </a:cubicBezTo>
                  <a:moveTo>
                    <a:pt x="163" y="137"/>
                  </a:moveTo>
                  <a:cubicBezTo>
                    <a:pt x="160" y="137"/>
                    <a:pt x="160" y="137"/>
                    <a:pt x="160" y="137"/>
                  </a:cubicBezTo>
                  <a:cubicBezTo>
                    <a:pt x="147" y="159"/>
                    <a:pt x="111" y="163"/>
                    <a:pt x="83" y="163"/>
                  </a:cubicBezTo>
                  <a:cubicBezTo>
                    <a:pt x="29" y="163"/>
                    <a:pt x="0" y="154"/>
                    <a:pt x="13" y="113"/>
                  </a:cubicBezTo>
                  <a:cubicBezTo>
                    <a:pt x="25" y="75"/>
                    <a:pt x="59" y="63"/>
                    <a:pt x="115" y="63"/>
                  </a:cubicBezTo>
                  <a:cubicBezTo>
                    <a:pt x="137" y="63"/>
                    <a:pt x="172" y="63"/>
                    <a:pt x="174" y="81"/>
                  </a:cubicBezTo>
                  <a:cubicBezTo>
                    <a:pt x="178" y="81"/>
                    <a:pt x="178" y="81"/>
                    <a:pt x="178" y="81"/>
                  </a:cubicBezTo>
                  <a:cubicBezTo>
                    <a:pt x="186" y="56"/>
                    <a:pt x="186" y="56"/>
                    <a:pt x="186" y="56"/>
                  </a:cubicBezTo>
                  <a:cubicBezTo>
                    <a:pt x="191" y="41"/>
                    <a:pt x="192" y="32"/>
                    <a:pt x="158" y="32"/>
                  </a:cubicBezTo>
                  <a:cubicBezTo>
                    <a:pt x="139" y="32"/>
                    <a:pt x="125" y="35"/>
                    <a:pt x="121" y="49"/>
                  </a:cubicBezTo>
                  <a:cubicBezTo>
                    <a:pt x="43" y="49"/>
                    <a:pt x="43" y="49"/>
                    <a:pt x="43" y="49"/>
                  </a:cubicBezTo>
                  <a:cubicBezTo>
                    <a:pt x="58" y="0"/>
                    <a:pt x="112" y="0"/>
                    <a:pt x="168" y="0"/>
                  </a:cubicBezTo>
                  <a:cubicBezTo>
                    <a:pt x="249" y="0"/>
                    <a:pt x="280" y="7"/>
                    <a:pt x="263" y="61"/>
                  </a:cubicBezTo>
                  <a:cubicBezTo>
                    <a:pt x="231" y="161"/>
                    <a:pt x="231" y="161"/>
                    <a:pt x="231" y="161"/>
                  </a:cubicBezTo>
                  <a:cubicBezTo>
                    <a:pt x="153" y="161"/>
                    <a:pt x="153" y="161"/>
                    <a:pt x="153" y="161"/>
                  </a:cubicBezTo>
                  <a:lnTo>
                    <a:pt x="163" y="1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2" name="Freeform 16">
              <a:extLst>
                <a:ext uri="{FF2B5EF4-FFF2-40B4-BE49-F238E27FC236}">
                  <a16:creationId xmlns:a16="http://schemas.microsoft.com/office/drawing/2014/main" id="{82926CC7-BE31-874D-9078-931CF90D8B73}"/>
                </a:ext>
              </a:extLst>
            </p:cNvPr>
            <p:cNvSpPr>
              <a:spLocks/>
            </p:cNvSpPr>
            <p:nvPr userDrawn="1"/>
          </p:nvSpPr>
          <p:spPr bwMode="auto">
            <a:xfrm>
              <a:off x="3414713" y="1862138"/>
              <a:ext cx="265113" cy="176213"/>
            </a:xfrm>
            <a:custGeom>
              <a:avLst/>
              <a:gdLst>
                <a:gd name="T0" fmla="*/ 159 w 245"/>
                <a:gd name="T1" fmla="*/ 64 h 161"/>
                <a:gd name="T2" fmla="*/ 146 w 245"/>
                <a:gd name="T3" fmla="*/ 40 h 161"/>
                <a:gd name="T4" fmla="*/ 109 w 245"/>
                <a:gd name="T5" fmla="*/ 65 h 161"/>
                <a:gd name="T6" fmla="*/ 78 w 245"/>
                <a:gd name="T7" fmla="*/ 161 h 161"/>
                <a:gd name="T8" fmla="*/ 0 w 245"/>
                <a:gd name="T9" fmla="*/ 161 h 161"/>
                <a:gd name="T10" fmla="*/ 51 w 245"/>
                <a:gd name="T11" fmla="*/ 2 h 161"/>
                <a:gd name="T12" fmla="*/ 127 w 245"/>
                <a:gd name="T13" fmla="*/ 2 h 161"/>
                <a:gd name="T14" fmla="*/ 119 w 245"/>
                <a:gd name="T15" fmla="*/ 25 h 161"/>
                <a:gd name="T16" fmla="*/ 122 w 245"/>
                <a:gd name="T17" fmla="*/ 25 h 161"/>
                <a:gd name="T18" fmla="*/ 190 w 245"/>
                <a:gd name="T19" fmla="*/ 0 h 161"/>
                <a:gd name="T20" fmla="*/ 231 w 245"/>
                <a:gd name="T21" fmla="*/ 59 h 161"/>
                <a:gd name="T22" fmla="*/ 227 w 245"/>
                <a:gd name="T23" fmla="*/ 71 h 161"/>
                <a:gd name="T24" fmla="*/ 156 w 245"/>
                <a:gd name="T25" fmla="*/ 71 h 161"/>
                <a:gd name="T26" fmla="*/ 159 w 245"/>
                <a:gd name="T27" fmla="*/ 6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5" h="161">
                  <a:moveTo>
                    <a:pt x="159" y="64"/>
                  </a:moveTo>
                  <a:cubicBezTo>
                    <a:pt x="162" y="52"/>
                    <a:pt x="167" y="40"/>
                    <a:pt x="146" y="40"/>
                  </a:cubicBezTo>
                  <a:cubicBezTo>
                    <a:pt x="122" y="40"/>
                    <a:pt x="113" y="52"/>
                    <a:pt x="109" y="65"/>
                  </a:cubicBezTo>
                  <a:cubicBezTo>
                    <a:pt x="78" y="161"/>
                    <a:pt x="78" y="161"/>
                    <a:pt x="78" y="161"/>
                  </a:cubicBezTo>
                  <a:cubicBezTo>
                    <a:pt x="0" y="161"/>
                    <a:pt x="0" y="161"/>
                    <a:pt x="0" y="161"/>
                  </a:cubicBezTo>
                  <a:cubicBezTo>
                    <a:pt x="51" y="2"/>
                    <a:pt x="51" y="2"/>
                    <a:pt x="51" y="2"/>
                  </a:cubicBezTo>
                  <a:cubicBezTo>
                    <a:pt x="127" y="2"/>
                    <a:pt x="127" y="2"/>
                    <a:pt x="127" y="2"/>
                  </a:cubicBezTo>
                  <a:cubicBezTo>
                    <a:pt x="119" y="25"/>
                    <a:pt x="119" y="25"/>
                    <a:pt x="119" y="25"/>
                  </a:cubicBezTo>
                  <a:cubicBezTo>
                    <a:pt x="122" y="25"/>
                    <a:pt x="122" y="25"/>
                    <a:pt x="122" y="25"/>
                  </a:cubicBezTo>
                  <a:cubicBezTo>
                    <a:pt x="139" y="7"/>
                    <a:pt x="161" y="0"/>
                    <a:pt x="190" y="0"/>
                  </a:cubicBezTo>
                  <a:cubicBezTo>
                    <a:pt x="245" y="0"/>
                    <a:pt x="240" y="30"/>
                    <a:pt x="231" y="59"/>
                  </a:cubicBezTo>
                  <a:cubicBezTo>
                    <a:pt x="227" y="71"/>
                    <a:pt x="227" y="71"/>
                    <a:pt x="227" y="71"/>
                  </a:cubicBezTo>
                  <a:cubicBezTo>
                    <a:pt x="156" y="71"/>
                    <a:pt x="156" y="71"/>
                    <a:pt x="156" y="71"/>
                  </a:cubicBezTo>
                  <a:lnTo>
                    <a:pt x="159"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3" name="Freeform 17">
              <a:extLst>
                <a:ext uri="{FF2B5EF4-FFF2-40B4-BE49-F238E27FC236}">
                  <a16:creationId xmlns:a16="http://schemas.microsoft.com/office/drawing/2014/main" id="{E8021DE3-AD43-6448-8C18-BA75443CE4E5}"/>
                </a:ext>
              </a:extLst>
            </p:cNvPr>
            <p:cNvSpPr>
              <a:spLocks noEditPoints="1"/>
            </p:cNvSpPr>
            <p:nvPr userDrawn="1"/>
          </p:nvSpPr>
          <p:spPr bwMode="auto">
            <a:xfrm>
              <a:off x="3652838" y="1789113"/>
              <a:ext cx="331788" cy="252413"/>
            </a:xfrm>
            <a:custGeom>
              <a:avLst/>
              <a:gdLst>
                <a:gd name="T0" fmla="*/ 126 w 307"/>
                <a:gd name="T1" fmla="*/ 190 h 230"/>
                <a:gd name="T2" fmla="*/ 181 w 307"/>
                <a:gd name="T3" fmla="*/ 149 h 230"/>
                <a:gd name="T4" fmla="*/ 152 w 307"/>
                <a:gd name="T5" fmla="*/ 107 h 230"/>
                <a:gd name="T6" fmla="*/ 99 w 307"/>
                <a:gd name="T7" fmla="*/ 149 h 230"/>
                <a:gd name="T8" fmla="*/ 126 w 307"/>
                <a:gd name="T9" fmla="*/ 190 h 230"/>
                <a:gd name="T10" fmla="*/ 234 w 307"/>
                <a:gd name="T11" fmla="*/ 228 h 230"/>
                <a:gd name="T12" fmla="*/ 156 w 307"/>
                <a:gd name="T13" fmla="*/ 228 h 230"/>
                <a:gd name="T14" fmla="*/ 166 w 307"/>
                <a:gd name="T15" fmla="*/ 200 h 230"/>
                <a:gd name="T16" fmla="*/ 163 w 307"/>
                <a:gd name="T17" fmla="*/ 200 h 230"/>
                <a:gd name="T18" fmla="*/ 85 w 307"/>
                <a:gd name="T19" fmla="*/ 230 h 230"/>
                <a:gd name="T20" fmla="*/ 13 w 307"/>
                <a:gd name="T21" fmla="*/ 171 h 230"/>
                <a:gd name="T22" fmla="*/ 25 w 307"/>
                <a:gd name="T23" fmla="*/ 135 h 230"/>
                <a:gd name="T24" fmla="*/ 137 w 307"/>
                <a:gd name="T25" fmla="*/ 67 h 230"/>
                <a:gd name="T26" fmla="*/ 196 w 307"/>
                <a:gd name="T27" fmla="*/ 91 h 230"/>
                <a:gd name="T28" fmla="*/ 199 w 307"/>
                <a:gd name="T29" fmla="*/ 91 h 230"/>
                <a:gd name="T30" fmla="*/ 228 w 307"/>
                <a:gd name="T31" fmla="*/ 0 h 230"/>
                <a:gd name="T32" fmla="*/ 307 w 307"/>
                <a:gd name="T33" fmla="*/ 0 h 230"/>
                <a:gd name="T34" fmla="*/ 234 w 307"/>
                <a:gd name="T35" fmla="*/ 228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7" h="230">
                  <a:moveTo>
                    <a:pt x="126" y="190"/>
                  </a:moveTo>
                  <a:cubicBezTo>
                    <a:pt x="158" y="190"/>
                    <a:pt x="170" y="185"/>
                    <a:pt x="181" y="149"/>
                  </a:cubicBezTo>
                  <a:cubicBezTo>
                    <a:pt x="191" y="118"/>
                    <a:pt x="194" y="107"/>
                    <a:pt x="152" y="107"/>
                  </a:cubicBezTo>
                  <a:cubicBezTo>
                    <a:pt x="113" y="107"/>
                    <a:pt x="109" y="117"/>
                    <a:pt x="99" y="149"/>
                  </a:cubicBezTo>
                  <a:cubicBezTo>
                    <a:pt x="86" y="187"/>
                    <a:pt x="93" y="190"/>
                    <a:pt x="126" y="190"/>
                  </a:cubicBezTo>
                  <a:moveTo>
                    <a:pt x="234" y="228"/>
                  </a:moveTo>
                  <a:cubicBezTo>
                    <a:pt x="156" y="228"/>
                    <a:pt x="156" y="228"/>
                    <a:pt x="156" y="228"/>
                  </a:cubicBezTo>
                  <a:cubicBezTo>
                    <a:pt x="166" y="200"/>
                    <a:pt x="166" y="200"/>
                    <a:pt x="166" y="200"/>
                  </a:cubicBezTo>
                  <a:cubicBezTo>
                    <a:pt x="163" y="200"/>
                    <a:pt x="163" y="200"/>
                    <a:pt x="163" y="200"/>
                  </a:cubicBezTo>
                  <a:cubicBezTo>
                    <a:pt x="146" y="224"/>
                    <a:pt x="119" y="230"/>
                    <a:pt x="85" y="230"/>
                  </a:cubicBezTo>
                  <a:cubicBezTo>
                    <a:pt x="27" y="230"/>
                    <a:pt x="0" y="213"/>
                    <a:pt x="13" y="171"/>
                  </a:cubicBezTo>
                  <a:cubicBezTo>
                    <a:pt x="25" y="135"/>
                    <a:pt x="25" y="135"/>
                    <a:pt x="25" y="135"/>
                  </a:cubicBezTo>
                  <a:cubicBezTo>
                    <a:pt x="40" y="86"/>
                    <a:pt x="72" y="67"/>
                    <a:pt x="137" y="67"/>
                  </a:cubicBezTo>
                  <a:cubicBezTo>
                    <a:pt x="166" y="67"/>
                    <a:pt x="190" y="71"/>
                    <a:pt x="196" y="91"/>
                  </a:cubicBezTo>
                  <a:cubicBezTo>
                    <a:pt x="199" y="91"/>
                    <a:pt x="199" y="91"/>
                    <a:pt x="199" y="91"/>
                  </a:cubicBezTo>
                  <a:cubicBezTo>
                    <a:pt x="228" y="0"/>
                    <a:pt x="228" y="0"/>
                    <a:pt x="228" y="0"/>
                  </a:cubicBezTo>
                  <a:cubicBezTo>
                    <a:pt x="307" y="0"/>
                    <a:pt x="307" y="0"/>
                    <a:pt x="307" y="0"/>
                  </a:cubicBezTo>
                  <a:lnTo>
                    <a:pt x="234" y="2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4" name="Freeform 18">
              <a:extLst>
                <a:ext uri="{FF2B5EF4-FFF2-40B4-BE49-F238E27FC236}">
                  <a16:creationId xmlns:a16="http://schemas.microsoft.com/office/drawing/2014/main" id="{839E1684-CBB8-9E4A-BADB-A349244DBAF3}"/>
                </a:ext>
              </a:extLst>
            </p:cNvPr>
            <p:cNvSpPr>
              <a:spLocks/>
            </p:cNvSpPr>
            <p:nvPr userDrawn="1"/>
          </p:nvSpPr>
          <p:spPr bwMode="auto">
            <a:xfrm>
              <a:off x="3941763" y="1862138"/>
              <a:ext cx="296863" cy="176213"/>
            </a:xfrm>
            <a:custGeom>
              <a:avLst/>
              <a:gdLst>
                <a:gd name="T0" fmla="*/ 129 w 276"/>
                <a:gd name="T1" fmla="*/ 2 h 161"/>
                <a:gd name="T2" fmla="*/ 120 w 276"/>
                <a:gd name="T3" fmla="*/ 31 h 161"/>
                <a:gd name="T4" fmla="*/ 123 w 276"/>
                <a:gd name="T5" fmla="*/ 31 h 161"/>
                <a:gd name="T6" fmla="*/ 204 w 276"/>
                <a:gd name="T7" fmla="*/ 0 h 161"/>
                <a:gd name="T8" fmla="*/ 265 w 276"/>
                <a:gd name="T9" fmla="*/ 51 h 161"/>
                <a:gd name="T10" fmla="*/ 230 w 276"/>
                <a:gd name="T11" fmla="*/ 161 h 161"/>
                <a:gd name="T12" fmla="*/ 152 w 276"/>
                <a:gd name="T13" fmla="*/ 161 h 161"/>
                <a:gd name="T14" fmla="*/ 183 w 276"/>
                <a:gd name="T15" fmla="*/ 63 h 161"/>
                <a:gd name="T16" fmla="*/ 158 w 276"/>
                <a:gd name="T17" fmla="*/ 40 h 161"/>
                <a:gd name="T18" fmla="*/ 106 w 276"/>
                <a:gd name="T19" fmla="*/ 73 h 161"/>
                <a:gd name="T20" fmla="*/ 78 w 276"/>
                <a:gd name="T21" fmla="*/ 161 h 161"/>
                <a:gd name="T22" fmla="*/ 0 w 276"/>
                <a:gd name="T23" fmla="*/ 161 h 161"/>
                <a:gd name="T24" fmla="*/ 51 w 276"/>
                <a:gd name="T25" fmla="*/ 2 h 161"/>
                <a:gd name="T26" fmla="*/ 129 w 276"/>
                <a:gd name="T27" fmla="*/ 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6" h="161">
                  <a:moveTo>
                    <a:pt x="129" y="2"/>
                  </a:moveTo>
                  <a:cubicBezTo>
                    <a:pt x="120" y="31"/>
                    <a:pt x="120" y="31"/>
                    <a:pt x="120" y="31"/>
                  </a:cubicBezTo>
                  <a:cubicBezTo>
                    <a:pt x="123" y="31"/>
                    <a:pt x="123" y="31"/>
                    <a:pt x="123" y="31"/>
                  </a:cubicBezTo>
                  <a:cubicBezTo>
                    <a:pt x="142" y="6"/>
                    <a:pt x="168" y="0"/>
                    <a:pt x="204" y="0"/>
                  </a:cubicBezTo>
                  <a:cubicBezTo>
                    <a:pt x="257" y="0"/>
                    <a:pt x="276" y="17"/>
                    <a:pt x="265" y="51"/>
                  </a:cubicBezTo>
                  <a:cubicBezTo>
                    <a:pt x="230" y="161"/>
                    <a:pt x="230" y="161"/>
                    <a:pt x="230" y="161"/>
                  </a:cubicBezTo>
                  <a:cubicBezTo>
                    <a:pt x="152" y="161"/>
                    <a:pt x="152" y="161"/>
                    <a:pt x="152" y="161"/>
                  </a:cubicBezTo>
                  <a:cubicBezTo>
                    <a:pt x="183" y="63"/>
                    <a:pt x="183" y="63"/>
                    <a:pt x="183" y="63"/>
                  </a:cubicBezTo>
                  <a:cubicBezTo>
                    <a:pt x="187" y="48"/>
                    <a:pt x="183" y="40"/>
                    <a:pt x="158" y="40"/>
                  </a:cubicBezTo>
                  <a:cubicBezTo>
                    <a:pt x="123" y="40"/>
                    <a:pt x="113" y="54"/>
                    <a:pt x="106" y="73"/>
                  </a:cubicBezTo>
                  <a:cubicBezTo>
                    <a:pt x="78" y="161"/>
                    <a:pt x="78" y="161"/>
                    <a:pt x="78" y="161"/>
                  </a:cubicBezTo>
                  <a:cubicBezTo>
                    <a:pt x="0" y="161"/>
                    <a:pt x="0" y="161"/>
                    <a:pt x="0" y="161"/>
                  </a:cubicBezTo>
                  <a:cubicBezTo>
                    <a:pt x="51" y="2"/>
                    <a:pt x="51" y="2"/>
                    <a:pt x="51" y="2"/>
                  </a:cubicBezTo>
                  <a:lnTo>
                    <a:pt x="129"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5" name="Freeform 19">
              <a:extLst>
                <a:ext uri="{FF2B5EF4-FFF2-40B4-BE49-F238E27FC236}">
                  <a16:creationId xmlns:a16="http://schemas.microsoft.com/office/drawing/2014/main" id="{9BBC4B27-87EE-A24A-B762-7796D9238B1E}"/>
                </a:ext>
              </a:extLst>
            </p:cNvPr>
            <p:cNvSpPr>
              <a:spLocks noEditPoints="1"/>
            </p:cNvSpPr>
            <p:nvPr userDrawn="1"/>
          </p:nvSpPr>
          <p:spPr bwMode="auto">
            <a:xfrm>
              <a:off x="4222750" y="1862138"/>
              <a:ext cx="304800" cy="179388"/>
            </a:xfrm>
            <a:custGeom>
              <a:avLst/>
              <a:gdLst>
                <a:gd name="T0" fmla="*/ 99 w 281"/>
                <a:gd name="T1" fmla="*/ 82 h 163"/>
                <a:gd name="T2" fmla="*/ 128 w 281"/>
                <a:gd name="T3" fmla="*/ 123 h 163"/>
                <a:gd name="T4" fmla="*/ 181 w 281"/>
                <a:gd name="T5" fmla="*/ 82 h 163"/>
                <a:gd name="T6" fmla="*/ 154 w 281"/>
                <a:gd name="T7" fmla="*/ 40 h 163"/>
                <a:gd name="T8" fmla="*/ 99 w 281"/>
                <a:gd name="T9" fmla="*/ 82 h 163"/>
                <a:gd name="T10" fmla="*/ 260 w 281"/>
                <a:gd name="T11" fmla="*/ 82 h 163"/>
                <a:gd name="T12" fmla="*/ 114 w 281"/>
                <a:gd name="T13" fmla="*/ 163 h 163"/>
                <a:gd name="T14" fmla="*/ 21 w 281"/>
                <a:gd name="T15" fmla="*/ 82 h 163"/>
                <a:gd name="T16" fmla="*/ 166 w 281"/>
                <a:gd name="T17" fmla="*/ 0 h 163"/>
                <a:gd name="T18" fmla="*/ 260 w 281"/>
                <a:gd name="T19" fmla="*/ 82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1" h="163">
                  <a:moveTo>
                    <a:pt x="99" y="82"/>
                  </a:moveTo>
                  <a:cubicBezTo>
                    <a:pt x="88" y="116"/>
                    <a:pt x="90" y="123"/>
                    <a:pt x="128" y="123"/>
                  </a:cubicBezTo>
                  <a:cubicBezTo>
                    <a:pt x="164" y="123"/>
                    <a:pt x="170" y="116"/>
                    <a:pt x="181" y="82"/>
                  </a:cubicBezTo>
                  <a:cubicBezTo>
                    <a:pt x="192" y="47"/>
                    <a:pt x="191" y="40"/>
                    <a:pt x="154" y="40"/>
                  </a:cubicBezTo>
                  <a:cubicBezTo>
                    <a:pt x="117" y="40"/>
                    <a:pt x="110" y="47"/>
                    <a:pt x="99" y="82"/>
                  </a:cubicBezTo>
                  <a:moveTo>
                    <a:pt x="260" y="82"/>
                  </a:moveTo>
                  <a:cubicBezTo>
                    <a:pt x="239" y="147"/>
                    <a:pt x="213" y="163"/>
                    <a:pt x="114" y="163"/>
                  </a:cubicBezTo>
                  <a:cubicBezTo>
                    <a:pt x="16" y="163"/>
                    <a:pt x="0" y="145"/>
                    <a:pt x="21" y="82"/>
                  </a:cubicBezTo>
                  <a:cubicBezTo>
                    <a:pt x="41" y="16"/>
                    <a:pt x="66" y="0"/>
                    <a:pt x="166" y="0"/>
                  </a:cubicBezTo>
                  <a:cubicBezTo>
                    <a:pt x="266" y="0"/>
                    <a:pt x="281" y="14"/>
                    <a:pt x="260" y="8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6" name="Freeform 20">
              <a:extLst>
                <a:ext uri="{FF2B5EF4-FFF2-40B4-BE49-F238E27FC236}">
                  <a16:creationId xmlns:a16="http://schemas.microsoft.com/office/drawing/2014/main" id="{BF5FAC86-D367-FB46-B14B-01D67DDAC503}"/>
                </a:ext>
              </a:extLst>
            </p:cNvPr>
            <p:cNvSpPr>
              <a:spLocks noEditPoints="1"/>
            </p:cNvSpPr>
            <p:nvPr userDrawn="1"/>
          </p:nvSpPr>
          <p:spPr bwMode="auto">
            <a:xfrm>
              <a:off x="4522788" y="1817688"/>
              <a:ext cx="60325" cy="60325"/>
            </a:xfrm>
            <a:custGeom>
              <a:avLst/>
              <a:gdLst>
                <a:gd name="T0" fmla="*/ 23 w 56"/>
                <a:gd name="T1" fmla="*/ 26 h 55"/>
                <a:gd name="T2" fmla="*/ 26 w 56"/>
                <a:gd name="T3" fmla="*/ 26 h 55"/>
                <a:gd name="T4" fmla="*/ 34 w 56"/>
                <a:gd name="T5" fmla="*/ 21 h 55"/>
                <a:gd name="T6" fmla="*/ 26 w 56"/>
                <a:gd name="T7" fmla="*/ 16 h 55"/>
                <a:gd name="T8" fmla="*/ 23 w 56"/>
                <a:gd name="T9" fmla="*/ 16 h 55"/>
                <a:gd name="T10" fmla="*/ 23 w 56"/>
                <a:gd name="T11" fmla="*/ 26 h 55"/>
                <a:gd name="T12" fmla="*/ 23 w 56"/>
                <a:gd name="T13" fmla="*/ 44 h 55"/>
                <a:gd name="T14" fmla="*/ 18 w 56"/>
                <a:gd name="T15" fmla="*/ 44 h 55"/>
                <a:gd name="T16" fmla="*/ 18 w 56"/>
                <a:gd name="T17" fmla="*/ 13 h 55"/>
                <a:gd name="T18" fmla="*/ 27 w 56"/>
                <a:gd name="T19" fmla="*/ 12 h 55"/>
                <a:gd name="T20" fmla="*/ 36 w 56"/>
                <a:gd name="T21" fmla="*/ 14 h 55"/>
                <a:gd name="T22" fmla="*/ 39 w 56"/>
                <a:gd name="T23" fmla="*/ 21 h 55"/>
                <a:gd name="T24" fmla="*/ 33 w 56"/>
                <a:gd name="T25" fmla="*/ 28 h 55"/>
                <a:gd name="T26" fmla="*/ 33 w 56"/>
                <a:gd name="T27" fmla="*/ 28 h 55"/>
                <a:gd name="T28" fmla="*/ 38 w 56"/>
                <a:gd name="T29" fmla="*/ 36 h 55"/>
                <a:gd name="T30" fmla="*/ 40 w 56"/>
                <a:gd name="T31" fmla="*/ 44 h 55"/>
                <a:gd name="T32" fmla="*/ 35 w 56"/>
                <a:gd name="T33" fmla="*/ 44 h 55"/>
                <a:gd name="T34" fmla="*/ 33 w 56"/>
                <a:gd name="T35" fmla="*/ 36 h 55"/>
                <a:gd name="T36" fmla="*/ 26 w 56"/>
                <a:gd name="T37" fmla="*/ 30 h 55"/>
                <a:gd name="T38" fmla="*/ 23 w 56"/>
                <a:gd name="T39" fmla="*/ 30 h 55"/>
                <a:gd name="T40" fmla="*/ 23 w 56"/>
                <a:gd name="T41" fmla="*/ 44 h 55"/>
                <a:gd name="T42" fmla="*/ 28 w 56"/>
                <a:gd name="T43" fmla="*/ 4 h 55"/>
                <a:gd name="T44" fmla="*/ 6 w 56"/>
                <a:gd name="T45" fmla="*/ 27 h 55"/>
                <a:gd name="T46" fmla="*/ 28 w 56"/>
                <a:gd name="T47" fmla="*/ 51 h 55"/>
                <a:gd name="T48" fmla="*/ 51 w 56"/>
                <a:gd name="T49" fmla="*/ 28 h 55"/>
                <a:gd name="T50" fmla="*/ 28 w 56"/>
                <a:gd name="T51" fmla="*/ 4 h 55"/>
                <a:gd name="T52" fmla="*/ 28 w 56"/>
                <a:gd name="T53" fmla="*/ 0 h 55"/>
                <a:gd name="T54" fmla="*/ 56 w 56"/>
                <a:gd name="T55" fmla="*/ 27 h 55"/>
                <a:gd name="T56" fmla="*/ 28 w 56"/>
                <a:gd name="T57" fmla="*/ 55 h 55"/>
                <a:gd name="T58" fmla="*/ 0 w 56"/>
                <a:gd name="T59" fmla="*/ 27 h 55"/>
                <a:gd name="T60" fmla="*/ 28 w 56"/>
                <a:gd name="T61"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6" h="55">
                  <a:moveTo>
                    <a:pt x="23" y="26"/>
                  </a:moveTo>
                  <a:cubicBezTo>
                    <a:pt x="26" y="26"/>
                    <a:pt x="26" y="26"/>
                    <a:pt x="26" y="26"/>
                  </a:cubicBezTo>
                  <a:cubicBezTo>
                    <a:pt x="31" y="26"/>
                    <a:pt x="34" y="25"/>
                    <a:pt x="34" y="21"/>
                  </a:cubicBezTo>
                  <a:cubicBezTo>
                    <a:pt x="34" y="18"/>
                    <a:pt x="32" y="16"/>
                    <a:pt x="26" y="16"/>
                  </a:cubicBezTo>
                  <a:cubicBezTo>
                    <a:pt x="25" y="16"/>
                    <a:pt x="24" y="16"/>
                    <a:pt x="23" y="16"/>
                  </a:cubicBezTo>
                  <a:lnTo>
                    <a:pt x="23" y="26"/>
                  </a:lnTo>
                  <a:close/>
                  <a:moveTo>
                    <a:pt x="23" y="44"/>
                  </a:moveTo>
                  <a:cubicBezTo>
                    <a:pt x="18" y="44"/>
                    <a:pt x="18" y="44"/>
                    <a:pt x="18" y="44"/>
                  </a:cubicBezTo>
                  <a:cubicBezTo>
                    <a:pt x="18" y="13"/>
                    <a:pt x="18" y="13"/>
                    <a:pt x="18" y="13"/>
                  </a:cubicBezTo>
                  <a:cubicBezTo>
                    <a:pt x="20" y="12"/>
                    <a:pt x="23" y="12"/>
                    <a:pt x="27" y="12"/>
                  </a:cubicBezTo>
                  <a:cubicBezTo>
                    <a:pt x="31" y="12"/>
                    <a:pt x="35" y="13"/>
                    <a:pt x="36" y="14"/>
                  </a:cubicBezTo>
                  <a:cubicBezTo>
                    <a:pt x="38" y="16"/>
                    <a:pt x="39" y="18"/>
                    <a:pt x="39" y="21"/>
                  </a:cubicBezTo>
                  <a:cubicBezTo>
                    <a:pt x="39" y="25"/>
                    <a:pt x="37" y="27"/>
                    <a:pt x="33" y="28"/>
                  </a:cubicBezTo>
                  <a:cubicBezTo>
                    <a:pt x="33" y="28"/>
                    <a:pt x="33" y="28"/>
                    <a:pt x="33" y="28"/>
                  </a:cubicBezTo>
                  <a:cubicBezTo>
                    <a:pt x="36" y="29"/>
                    <a:pt x="38" y="31"/>
                    <a:pt x="38" y="36"/>
                  </a:cubicBezTo>
                  <a:cubicBezTo>
                    <a:pt x="39" y="41"/>
                    <a:pt x="40" y="43"/>
                    <a:pt x="40" y="44"/>
                  </a:cubicBezTo>
                  <a:cubicBezTo>
                    <a:pt x="35" y="44"/>
                    <a:pt x="35" y="44"/>
                    <a:pt x="35" y="44"/>
                  </a:cubicBezTo>
                  <a:cubicBezTo>
                    <a:pt x="34" y="43"/>
                    <a:pt x="34" y="40"/>
                    <a:pt x="33" y="36"/>
                  </a:cubicBezTo>
                  <a:cubicBezTo>
                    <a:pt x="32" y="32"/>
                    <a:pt x="30" y="30"/>
                    <a:pt x="26" y="30"/>
                  </a:cubicBezTo>
                  <a:cubicBezTo>
                    <a:pt x="23" y="30"/>
                    <a:pt x="23" y="30"/>
                    <a:pt x="23" y="30"/>
                  </a:cubicBezTo>
                  <a:lnTo>
                    <a:pt x="23" y="44"/>
                  </a:lnTo>
                  <a:close/>
                  <a:moveTo>
                    <a:pt x="28" y="4"/>
                  </a:moveTo>
                  <a:cubicBezTo>
                    <a:pt x="16" y="4"/>
                    <a:pt x="6" y="14"/>
                    <a:pt x="6" y="27"/>
                  </a:cubicBezTo>
                  <a:cubicBezTo>
                    <a:pt x="6" y="41"/>
                    <a:pt x="16" y="51"/>
                    <a:pt x="28" y="51"/>
                  </a:cubicBezTo>
                  <a:cubicBezTo>
                    <a:pt x="41" y="51"/>
                    <a:pt x="51" y="41"/>
                    <a:pt x="51" y="28"/>
                  </a:cubicBezTo>
                  <a:cubicBezTo>
                    <a:pt x="51" y="14"/>
                    <a:pt x="41" y="4"/>
                    <a:pt x="28" y="4"/>
                  </a:cubicBezTo>
                  <a:close/>
                  <a:moveTo>
                    <a:pt x="28" y="0"/>
                  </a:moveTo>
                  <a:cubicBezTo>
                    <a:pt x="44" y="0"/>
                    <a:pt x="56" y="12"/>
                    <a:pt x="56" y="27"/>
                  </a:cubicBezTo>
                  <a:cubicBezTo>
                    <a:pt x="56" y="43"/>
                    <a:pt x="44" y="55"/>
                    <a:pt x="28" y="55"/>
                  </a:cubicBezTo>
                  <a:cubicBezTo>
                    <a:pt x="13" y="55"/>
                    <a:pt x="0" y="43"/>
                    <a:pt x="0" y="27"/>
                  </a:cubicBezTo>
                  <a:cubicBezTo>
                    <a:pt x="0" y="12"/>
                    <a:pt x="13" y="0"/>
                    <a:pt x="2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grpSp>
    </p:spTree>
    <p:extLst>
      <p:ext uri="{BB962C8B-B14F-4D97-AF65-F5344CB8AC3E}">
        <p14:creationId xmlns:p14="http://schemas.microsoft.com/office/powerpoint/2010/main" val="12996612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Section Header">
    <p:spTree>
      <p:nvGrpSpPr>
        <p:cNvPr id="1" name=""/>
        <p:cNvGrpSpPr/>
        <p:nvPr/>
      </p:nvGrpSpPr>
      <p:grpSpPr>
        <a:xfrm>
          <a:off x="0" y="0"/>
          <a:ext cx="0" cy="0"/>
          <a:chOff x="0" y="0"/>
          <a:chExt cx="0" cy="0"/>
        </a:xfrm>
      </p:grpSpPr>
      <p:pic>
        <p:nvPicPr>
          <p:cNvPr id="11" name="Picture 2" descr="C:\$$$JUNK\NWFS_51.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3685088" y="1271973"/>
            <a:ext cx="8516693" cy="3682754"/>
          </a:xfrm>
          <a:prstGeom prst="rect">
            <a:avLst/>
          </a:prstGeom>
          <a:solidFill>
            <a:schemeClr val="accent3"/>
          </a:solidFill>
        </p:spPr>
      </p:pic>
      <p:sp>
        <p:nvSpPr>
          <p:cNvPr id="7" name="Rectangle 6"/>
          <p:cNvSpPr/>
          <p:nvPr userDrawn="1"/>
        </p:nvSpPr>
        <p:spPr>
          <a:xfrm>
            <a:off x="3719736" y="1266474"/>
            <a:ext cx="8472264" cy="3667116"/>
          </a:xfrm>
          <a:prstGeom prst="rect">
            <a:avLst/>
          </a:prstGeom>
          <a:solidFill>
            <a:srgbClr val="00000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8"/>
          <p:cNvSpPr>
            <a:spLocks noChangeArrowheads="1"/>
          </p:cNvSpPr>
          <p:nvPr userDrawn="1"/>
        </p:nvSpPr>
        <p:spPr bwMode="auto">
          <a:xfrm>
            <a:off x="1" y="1266473"/>
            <a:ext cx="3685091" cy="3667117"/>
          </a:xfrm>
          <a:prstGeom prst="rect">
            <a:avLst/>
          </a:prstGeom>
          <a:solidFill>
            <a:srgbClr val="565A5C"/>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6" name="Freeform 10"/>
          <p:cNvSpPr>
            <a:spLocks noEditPoints="1"/>
          </p:cNvSpPr>
          <p:nvPr userDrawn="1"/>
        </p:nvSpPr>
        <p:spPr bwMode="auto">
          <a:xfrm>
            <a:off x="3171555" y="1130964"/>
            <a:ext cx="1027070" cy="3846341"/>
          </a:xfrm>
          <a:custGeom>
            <a:avLst/>
            <a:gdLst>
              <a:gd name="T0" fmla="*/ 391 w 876"/>
              <a:gd name="T1" fmla="*/ 0 h 3282"/>
              <a:gd name="T2" fmla="*/ 440 w 876"/>
              <a:gd name="T3" fmla="*/ 1641 h 3282"/>
              <a:gd name="T4" fmla="*/ 876 w 876"/>
              <a:gd name="T5" fmla="*/ 0 h 3282"/>
              <a:gd name="T6" fmla="*/ 391 w 876"/>
              <a:gd name="T7" fmla="*/ 0 h 3282"/>
              <a:gd name="T8" fmla="*/ 485 w 876"/>
              <a:gd name="T9" fmla="*/ 3282 h 3282"/>
              <a:gd name="T10" fmla="*/ 436 w 876"/>
              <a:gd name="T11" fmla="*/ 1641 h 3282"/>
              <a:gd name="T12" fmla="*/ 0 w 876"/>
              <a:gd name="T13" fmla="*/ 3282 h 3282"/>
              <a:gd name="T14" fmla="*/ 485 w 876"/>
              <a:gd name="T15" fmla="*/ 3282 h 32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6" h="3282">
                <a:moveTo>
                  <a:pt x="391" y="0"/>
                </a:moveTo>
                <a:lnTo>
                  <a:pt x="440" y="1641"/>
                </a:lnTo>
                <a:lnTo>
                  <a:pt x="876" y="0"/>
                </a:lnTo>
                <a:lnTo>
                  <a:pt x="391" y="0"/>
                </a:lnTo>
                <a:close/>
                <a:moveTo>
                  <a:pt x="485" y="3282"/>
                </a:moveTo>
                <a:lnTo>
                  <a:pt x="436" y="1641"/>
                </a:lnTo>
                <a:lnTo>
                  <a:pt x="0" y="3282"/>
                </a:lnTo>
                <a:lnTo>
                  <a:pt x="485" y="32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 name="Title 1"/>
          <p:cNvSpPr>
            <a:spLocks noGrp="1"/>
          </p:cNvSpPr>
          <p:nvPr userDrawn="1">
            <p:ph type="title"/>
          </p:nvPr>
        </p:nvSpPr>
        <p:spPr>
          <a:xfrm>
            <a:off x="4198624" y="1276600"/>
            <a:ext cx="7748734" cy="3700705"/>
          </a:xfrm>
        </p:spPr>
        <p:txBody>
          <a:bodyPr anchor="ctr" anchorCtr="0">
            <a:normAutofit/>
          </a:bodyPr>
          <a:lstStyle>
            <a:lvl1pPr algn="l">
              <a:defRPr sz="4000">
                <a:solidFill>
                  <a:schemeClr val="bg1"/>
                </a:solidFill>
              </a:defRPr>
            </a:lvl1pPr>
          </a:lstStyle>
          <a:p>
            <a:r>
              <a:rPr lang="en-US"/>
              <a:t>Click to edit Master title style</a:t>
            </a:r>
          </a:p>
        </p:txBody>
      </p:sp>
      <p:pic>
        <p:nvPicPr>
          <p:cNvPr id="10" name="Picture 9">
            <a:extLst>
              <a:ext uri="{FF2B5EF4-FFF2-40B4-BE49-F238E27FC236}">
                <a16:creationId xmlns:a16="http://schemas.microsoft.com/office/drawing/2014/main" id="{97F280F1-BEC6-A747-ACBD-A84C6B94817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3392" y="6309320"/>
            <a:ext cx="1943375" cy="222486"/>
          </a:xfrm>
          <a:prstGeom prst="rect">
            <a:avLst/>
          </a:prstGeom>
        </p:spPr>
      </p:pic>
    </p:spTree>
    <p:extLst>
      <p:ext uri="{BB962C8B-B14F-4D97-AF65-F5344CB8AC3E}">
        <p14:creationId xmlns:p14="http://schemas.microsoft.com/office/powerpoint/2010/main" val="11481265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1_Section Header">
    <p:spTree>
      <p:nvGrpSpPr>
        <p:cNvPr id="1" name=""/>
        <p:cNvGrpSpPr/>
        <p:nvPr/>
      </p:nvGrpSpPr>
      <p:grpSpPr>
        <a:xfrm>
          <a:off x="0" y="0"/>
          <a:ext cx="0" cy="0"/>
          <a:chOff x="0" y="0"/>
          <a:chExt cx="0" cy="0"/>
        </a:xfrm>
      </p:grpSpPr>
      <p:pic>
        <p:nvPicPr>
          <p:cNvPr id="11" name="Picture 2" descr="C:\$$$JUNK\NWFS_51.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3685088" y="1271973"/>
            <a:ext cx="8516693" cy="3682754"/>
          </a:xfrm>
          <a:prstGeom prst="rect">
            <a:avLst/>
          </a:prstGeom>
          <a:solidFill>
            <a:schemeClr val="accent3"/>
          </a:solidFill>
        </p:spPr>
      </p:pic>
      <p:sp>
        <p:nvSpPr>
          <p:cNvPr id="7" name="Rectangle 6"/>
          <p:cNvSpPr/>
          <p:nvPr userDrawn="1"/>
        </p:nvSpPr>
        <p:spPr>
          <a:xfrm>
            <a:off x="3719736" y="1266474"/>
            <a:ext cx="8472264" cy="3667116"/>
          </a:xfrm>
          <a:prstGeom prst="rect">
            <a:avLst/>
          </a:prstGeom>
          <a:solidFill>
            <a:srgbClr val="00000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8"/>
          <p:cNvSpPr>
            <a:spLocks noChangeArrowheads="1"/>
          </p:cNvSpPr>
          <p:nvPr userDrawn="1"/>
        </p:nvSpPr>
        <p:spPr bwMode="auto">
          <a:xfrm>
            <a:off x="1" y="1266473"/>
            <a:ext cx="3685091" cy="3667117"/>
          </a:xfrm>
          <a:prstGeom prst="rect">
            <a:avLst/>
          </a:prstGeom>
          <a:solidFill>
            <a:srgbClr val="565A5C"/>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6" name="Freeform 10"/>
          <p:cNvSpPr>
            <a:spLocks noEditPoints="1"/>
          </p:cNvSpPr>
          <p:nvPr userDrawn="1"/>
        </p:nvSpPr>
        <p:spPr bwMode="auto">
          <a:xfrm>
            <a:off x="3171555" y="1130964"/>
            <a:ext cx="1027070" cy="3846341"/>
          </a:xfrm>
          <a:custGeom>
            <a:avLst/>
            <a:gdLst>
              <a:gd name="T0" fmla="*/ 391 w 876"/>
              <a:gd name="T1" fmla="*/ 0 h 3282"/>
              <a:gd name="T2" fmla="*/ 440 w 876"/>
              <a:gd name="T3" fmla="*/ 1641 h 3282"/>
              <a:gd name="T4" fmla="*/ 876 w 876"/>
              <a:gd name="T5" fmla="*/ 0 h 3282"/>
              <a:gd name="T6" fmla="*/ 391 w 876"/>
              <a:gd name="T7" fmla="*/ 0 h 3282"/>
              <a:gd name="T8" fmla="*/ 485 w 876"/>
              <a:gd name="T9" fmla="*/ 3282 h 3282"/>
              <a:gd name="T10" fmla="*/ 436 w 876"/>
              <a:gd name="T11" fmla="*/ 1641 h 3282"/>
              <a:gd name="T12" fmla="*/ 0 w 876"/>
              <a:gd name="T13" fmla="*/ 3282 h 3282"/>
              <a:gd name="T14" fmla="*/ 485 w 876"/>
              <a:gd name="T15" fmla="*/ 3282 h 32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6" h="3282">
                <a:moveTo>
                  <a:pt x="391" y="0"/>
                </a:moveTo>
                <a:lnTo>
                  <a:pt x="440" y="1641"/>
                </a:lnTo>
                <a:lnTo>
                  <a:pt x="876" y="0"/>
                </a:lnTo>
                <a:lnTo>
                  <a:pt x="391" y="0"/>
                </a:lnTo>
                <a:close/>
                <a:moveTo>
                  <a:pt x="485" y="3282"/>
                </a:moveTo>
                <a:lnTo>
                  <a:pt x="436" y="1641"/>
                </a:lnTo>
                <a:lnTo>
                  <a:pt x="0" y="3282"/>
                </a:lnTo>
                <a:lnTo>
                  <a:pt x="485" y="32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 name="Title 1"/>
          <p:cNvSpPr>
            <a:spLocks noGrp="1"/>
          </p:cNvSpPr>
          <p:nvPr userDrawn="1">
            <p:ph type="title"/>
          </p:nvPr>
        </p:nvSpPr>
        <p:spPr>
          <a:xfrm>
            <a:off x="4198624" y="1276600"/>
            <a:ext cx="7748734" cy="3700705"/>
          </a:xfrm>
          <a:prstGeom prst="rect">
            <a:avLst/>
          </a:prstGeom>
        </p:spPr>
        <p:txBody>
          <a:bodyPr anchor="ctr" anchorCtr="0">
            <a:normAutofit/>
          </a:bodyPr>
          <a:lstStyle>
            <a:lvl1pPr algn="l">
              <a:defRPr sz="4000">
                <a:solidFill>
                  <a:schemeClr val="bg1"/>
                </a:solidFill>
              </a:defRPr>
            </a:lvl1pPr>
          </a:lstStyle>
          <a:p>
            <a:r>
              <a:rPr lang="en-US"/>
              <a:t>Click to edit Master title style</a:t>
            </a:r>
          </a:p>
        </p:txBody>
      </p:sp>
      <p:pic>
        <p:nvPicPr>
          <p:cNvPr id="10" name="Picture 9">
            <a:extLst>
              <a:ext uri="{FF2B5EF4-FFF2-40B4-BE49-F238E27FC236}">
                <a16:creationId xmlns:a16="http://schemas.microsoft.com/office/drawing/2014/main" id="{97F280F1-BEC6-A747-ACBD-A84C6B94817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3392" y="6309320"/>
            <a:ext cx="1943375" cy="222486"/>
          </a:xfrm>
          <a:prstGeom prst="rect">
            <a:avLst/>
          </a:prstGeom>
        </p:spPr>
      </p:pic>
    </p:spTree>
    <p:extLst>
      <p:ext uri="{BB962C8B-B14F-4D97-AF65-F5344CB8AC3E}">
        <p14:creationId xmlns:p14="http://schemas.microsoft.com/office/powerpoint/2010/main" val="20830763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3_Section 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D4A63E-D173-894E-9841-A33AAB4D8633}"/>
              </a:ext>
            </a:extLst>
          </p:cNvPr>
          <p:cNvSpPr/>
          <p:nvPr userDrawn="1"/>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Date Placeholder 2">
            <a:extLst>
              <a:ext uri="{FF2B5EF4-FFF2-40B4-BE49-F238E27FC236}">
                <a16:creationId xmlns:a16="http://schemas.microsoft.com/office/drawing/2014/main" id="{04B0D7AD-19D4-654F-9D45-5393FC1B41D1}"/>
              </a:ext>
            </a:extLst>
          </p:cNvPr>
          <p:cNvSpPr txBox="1">
            <a:spLocks/>
          </p:cNvSpPr>
          <p:nvPr userDrawn="1"/>
        </p:nvSpPr>
        <p:spPr>
          <a:xfrm>
            <a:off x="11444816" y="6237312"/>
            <a:ext cx="573617" cy="207963"/>
          </a:xfrm>
          <a:prstGeom prst="rect">
            <a:avLst/>
          </a:prstGeom>
        </p:spPr>
        <p:txBody>
          <a:bodyPr/>
          <a:lstStyle>
            <a:defPPr>
              <a:defRPr lang="en-US"/>
            </a:defPPr>
            <a:lvl1pPr marL="0" algn="l" defTabSz="914400" rtl="0" eaLnBrk="1" latinLnBrk="0" hangingPunct="1">
              <a:defRPr sz="1000" kern="1200">
                <a:solidFill>
                  <a:srgbClr val="565A5C"/>
                </a:solidFill>
                <a:latin typeface="Arial Narrow"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03DD02DE-0619-4707-8092-99D1B7D3892D}" type="slidenum">
              <a:rPr lang="en-AU" sz="1600" smtClean="0">
                <a:solidFill>
                  <a:schemeClr val="bg1"/>
                </a:solidFill>
                <a:latin typeface="Arial" pitchFamily="34" charset="0"/>
              </a:rPr>
              <a:pPr fontAlgn="auto">
                <a:spcBef>
                  <a:spcPts val="0"/>
                </a:spcBef>
                <a:spcAft>
                  <a:spcPts val="0"/>
                </a:spcAft>
                <a:defRPr/>
              </a:pPr>
              <a:t>‹#›</a:t>
            </a:fld>
            <a:endParaRPr lang="en-AU" sz="1600" dirty="0">
              <a:solidFill>
                <a:schemeClr val="bg1"/>
              </a:solidFill>
            </a:endParaRPr>
          </a:p>
        </p:txBody>
      </p:sp>
      <p:pic>
        <p:nvPicPr>
          <p:cNvPr id="14" name="Picture 13">
            <a:extLst>
              <a:ext uri="{FF2B5EF4-FFF2-40B4-BE49-F238E27FC236}">
                <a16:creationId xmlns:a16="http://schemas.microsoft.com/office/drawing/2014/main" id="{54F17DBD-114B-E143-8460-E93F2E87B89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3433" y="637344"/>
            <a:ext cx="3456383" cy="559408"/>
          </a:xfrm>
          <a:prstGeom prst="rect">
            <a:avLst/>
          </a:prstGeom>
        </p:spPr>
      </p:pic>
      <p:pic>
        <p:nvPicPr>
          <p:cNvPr id="17" name="Picture 16">
            <a:extLst>
              <a:ext uri="{FF2B5EF4-FFF2-40B4-BE49-F238E27FC236}">
                <a16:creationId xmlns:a16="http://schemas.microsoft.com/office/drawing/2014/main" id="{D3A50521-4262-2E40-BD99-1806395B0B95}"/>
              </a:ext>
            </a:extLst>
          </p:cNvPr>
          <p:cNvPicPr>
            <a:picLocks noChangeAspect="1"/>
          </p:cNvPicPr>
          <p:nvPr userDrawn="1"/>
        </p:nvPicPr>
        <p:blipFill>
          <a:blip r:embed="rId3"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559931" y="2241145"/>
            <a:ext cx="3599559" cy="2375709"/>
          </a:xfrm>
          <a:prstGeom prst="rect">
            <a:avLst/>
          </a:prstGeom>
        </p:spPr>
      </p:pic>
      <p:sp>
        <p:nvSpPr>
          <p:cNvPr id="10" name="Freeform 7">
            <a:extLst>
              <a:ext uri="{FF2B5EF4-FFF2-40B4-BE49-F238E27FC236}">
                <a16:creationId xmlns:a16="http://schemas.microsoft.com/office/drawing/2014/main" id="{1877AABA-2162-FD4B-9972-908942BBC17F}"/>
              </a:ext>
            </a:extLst>
          </p:cNvPr>
          <p:cNvSpPr>
            <a:spLocks/>
          </p:cNvSpPr>
          <p:nvPr userDrawn="1"/>
        </p:nvSpPr>
        <p:spPr bwMode="auto">
          <a:xfrm>
            <a:off x="11231562" y="1735137"/>
            <a:ext cx="960438" cy="3675063"/>
          </a:xfrm>
          <a:custGeom>
            <a:avLst/>
            <a:gdLst>
              <a:gd name="T0" fmla="*/ 0 w 605"/>
              <a:gd name="T1" fmla="*/ 2315 h 2315"/>
              <a:gd name="T2" fmla="*/ 605 w 605"/>
              <a:gd name="T3" fmla="*/ 2315 h 2315"/>
              <a:gd name="T4" fmla="*/ 605 w 605"/>
              <a:gd name="T5" fmla="*/ 0 h 2315"/>
              <a:gd name="T6" fmla="*/ 0 w 605"/>
              <a:gd name="T7" fmla="*/ 2315 h 2315"/>
            </a:gdLst>
            <a:ahLst/>
            <a:cxnLst>
              <a:cxn ang="0">
                <a:pos x="T0" y="T1"/>
              </a:cxn>
              <a:cxn ang="0">
                <a:pos x="T2" y="T3"/>
              </a:cxn>
              <a:cxn ang="0">
                <a:pos x="T4" y="T5"/>
              </a:cxn>
              <a:cxn ang="0">
                <a:pos x="T6" y="T7"/>
              </a:cxn>
            </a:cxnLst>
            <a:rect l="0" t="0" r="r" b="b"/>
            <a:pathLst>
              <a:path w="605" h="2315">
                <a:moveTo>
                  <a:pt x="0" y="2315"/>
                </a:moveTo>
                <a:lnTo>
                  <a:pt x="605" y="2315"/>
                </a:lnTo>
                <a:lnTo>
                  <a:pt x="605" y="0"/>
                </a:lnTo>
                <a:lnTo>
                  <a:pt x="0" y="2315"/>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lvl="0"/>
            <a:endParaRPr lang="en-AU" dirty="0"/>
          </a:p>
        </p:txBody>
      </p:sp>
      <p:sp>
        <p:nvSpPr>
          <p:cNvPr id="18" name="Freeform 17">
            <a:extLst>
              <a:ext uri="{FF2B5EF4-FFF2-40B4-BE49-F238E27FC236}">
                <a16:creationId xmlns:a16="http://schemas.microsoft.com/office/drawing/2014/main" id="{08C8DEB2-F354-D947-8EB2-42139D3E1F60}"/>
              </a:ext>
            </a:extLst>
          </p:cNvPr>
          <p:cNvSpPr/>
          <p:nvPr userDrawn="1"/>
        </p:nvSpPr>
        <p:spPr>
          <a:xfrm>
            <a:off x="1099457" y="1698171"/>
            <a:ext cx="11103429" cy="3712029"/>
          </a:xfrm>
          <a:custGeom>
            <a:avLst/>
            <a:gdLst>
              <a:gd name="connsiteX0" fmla="*/ 11103429 w 11103429"/>
              <a:gd name="connsiteY0" fmla="*/ 0 h 3712029"/>
              <a:gd name="connsiteX1" fmla="*/ 6357257 w 11103429"/>
              <a:gd name="connsiteY1" fmla="*/ 0 h 3712029"/>
              <a:gd name="connsiteX2" fmla="*/ 5421086 w 11103429"/>
              <a:gd name="connsiteY2" fmla="*/ 3712029 h 3712029"/>
              <a:gd name="connsiteX3" fmla="*/ 0 w 11103429"/>
              <a:gd name="connsiteY3" fmla="*/ 3712029 h 3712029"/>
              <a:gd name="connsiteX4" fmla="*/ 0 w 11103429"/>
              <a:gd name="connsiteY4" fmla="*/ 21772 h 3712029"/>
              <a:gd name="connsiteX5" fmla="*/ 5878286 w 11103429"/>
              <a:gd name="connsiteY5" fmla="*/ 21772 h 3712029"/>
              <a:gd name="connsiteX6" fmla="*/ 5998029 w 11103429"/>
              <a:gd name="connsiteY6" fmla="*/ 3712029 h 3712029"/>
              <a:gd name="connsiteX7" fmla="*/ 11092543 w 11103429"/>
              <a:gd name="connsiteY7" fmla="*/ 3712029 h 371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03429" h="3712029">
                <a:moveTo>
                  <a:pt x="11103429" y="0"/>
                </a:moveTo>
                <a:lnTo>
                  <a:pt x="6357257" y="0"/>
                </a:lnTo>
                <a:lnTo>
                  <a:pt x="5421086" y="3712029"/>
                </a:lnTo>
                <a:lnTo>
                  <a:pt x="0" y="3712029"/>
                </a:lnTo>
                <a:lnTo>
                  <a:pt x="0" y="21772"/>
                </a:lnTo>
                <a:lnTo>
                  <a:pt x="5878286" y="21772"/>
                </a:lnTo>
                <a:lnTo>
                  <a:pt x="5998029" y="3712029"/>
                </a:lnTo>
                <a:lnTo>
                  <a:pt x="11092543" y="3712029"/>
                </a:lnTo>
              </a:path>
            </a:pathLst>
          </a:cu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
            <a:extLst>
              <a:ext uri="{FF2B5EF4-FFF2-40B4-BE49-F238E27FC236}">
                <a16:creationId xmlns:a16="http://schemas.microsoft.com/office/drawing/2014/main" id="{89D9D599-30CF-414C-B186-37D76A2F1E67}"/>
              </a:ext>
            </a:extLst>
          </p:cNvPr>
          <p:cNvSpPr>
            <a:spLocks noGrp="1"/>
          </p:cNvSpPr>
          <p:nvPr>
            <p:ph type="title" hasCustomPrompt="1"/>
          </p:nvPr>
        </p:nvSpPr>
        <p:spPr>
          <a:xfrm>
            <a:off x="695401" y="2941172"/>
            <a:ext cx="5760639" cy="1095039"/>
          </a:xfrm>
          <a:prstGeom prst="rect">
            <a:avLst/>
          </a:prstGeom>
          <a:solidFill>
            <a:schemeClr val="tx1">
              <a:lumMod val="50000"/>
            </a:schemeClr>
          </a:solidFill>
        </p:spPr>
        <p:txBody>
          <a:bodyPr anchor="ctr"/>
          <a:lstStyle>
            <a:lvl1pPr algn="l">
              <a:lnSpc>
                <a:spcPct val="100000"/>
              </a:lnSpc>
              <a:spcBef>
                <a:spcPts val="0"/>
              </a:spcBef>
              <a:spcAft>
                <a:spcPts val="0"/>
              </a:spcAft>
              <a:defRPr sz="6500" spc="-20" baseline="0">
                <a:solidFill>
                  <a:schemeClr val="bg1"/>
                </a:solidFill>
                <a:latin typeface="Arial" panose="020B0604020202020204" pitchFamily="34" charset="0"/>
                <a:cs typeface="Arial" panose="020B0604020202020204" pitchFamily="34" charset="0"/>
              </a:defRPr>
            </a:lvl1pPr>
          </a:lstStyle>
          <a:p>
            <a:r>
              <a:rPr lang="en-US"/>
              <a:t>QUESTIONS?</a:t>
            </a:r>
            <a:endParaRPr lang="en-AU"/>
          </a:p>
        </p:txBody>
      </p:sp>
      <p:pic>
        <p:nvPicPr>
          <p:cNvPr id="13" name="Picture 12">
            <a:extLst>
              <a:ext uri="{FF2B5EF4-FFF2-40B4-BE49-F238E27FC236}">
                <a16:creationId xmlns:a16="http://schemas.microsoft.com/office/drawing/2014/main" id="{B921A308-AB78-4DCF-90C0-5E9B28FB2E8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2659" y="5760826"/>
            <a:ext cx="2960018" cy="303988"/>
          </a:xfrm>
          <a:prstGeom prst="rect">
            <a:avLst/>
          </a:prstGeom>
        </p:spPr>
      </p:pic>
    </p:spTree>
    <p:extLst>
      <p:ext uri="{BB962C8B-B14F-4D97-AF65-F5344CB8AC3E}">
        <p14:creationId xmlns:p14="http://schemas.microsoft.com/office/powerpoint/2010/main" val="3769092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ntent Page - with one left imag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AD7A550-F135-FB4F-AC33-4AAB15159CA2}"/>
              </a:ext>
            </a:extLst>
          </p:cNvPr>
          <p:cNvSpPr/>
          <p:nvPr userDrawn="1"/>
        </p:nvSpPr>
        <p:spPr>
          <a:xfrm>
            <a:off x="0" y="-40751"/>
            <a:ext cx="12192001" cy="972000"/>
          </a:xfrm>
          <a:prstGeom prst="rect">
            <a:avLst/>
          </a:prstGeom>
          <a:solidFill>
            <a:schemeClr val="bg1"/>
          </a:solidFill>
          <a:ln>
            <a:noFill/>
          </a:ln>
          <a:effectLst>
            <a:outerShdw blurRad="50800" dist="38100" dir="54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7" name="Content Placeholder 2"/>
          <p:cNvSpPr>
            <a:spLocks noGrp="1"/>
          </p:cNvSpPr>
          <p:nvPr>
            <p:ph idx="1"/>
          </p:nvPr>
        </p:nvSpPr>
        <p:spPr>
          <a:xfrm>
            <a:off x="624419" y="1155576"/>
            <a:ext cx="7910111" cy="4931376"/>
          </a:xfrm>
          <a:custGeom>
            <a:avLst/>
            <a:gdLst>
              <a:gd name="connsiteX0" fmla="*/ 0 w 4967783"/>
              <a:gd name="connsiteY0" fmla="*/ 0 h 4931376"/>
              <a:gd name="connsiteX1" fmla="*/ 4967783 w 4967783"/>
              <a:gd name="connsiteY1" fmla="*/ 0 h 4931376"/>
              <a:gd name="connsiteX2" fmla="*/ 4967783 w 4967783"/>
              <a:gd name="connsiteY2" fmla="*/ 4931376 h 4931376"/>
              <a:gd name="connsiteX3" fmla="*/ 0 w 4967783"/>
              <a:gd name="connsiteY3" fmla="*/ 4931376 h 4931376"/>
              <a:gd name="connsiteX4" fmla="*/ 0 w 4967783"/>
              <a:gd name="connsiteY4" fmla="*/ 0 h 4931376"/>
              <a:gd name="connsiteX0" fmla="*/ 0 w 6148583"/>
              <a:gd name="connsiteY0" fmla="*/ 0 h 4931376"/>
              <a:gd name="connsiteX1" fmla="*/ 6148583 w 6148583"/>
              <a:gd name="connsiteY1" fmla="*/ 0 h 4931376"/>
              <a:gd name="connsiteX2" fmla="*/ 4967783 w 6148583"/>
              <a:gd name="connsiteY2" fmla="*/ 4931376 h 4931376"/>
              <a:gd name="connsiteX3" fmla="*/ 0 w 6148583"/>
              <a:gd name="connsiteY3" fmla="*/ 4931376 h 4931376"/>
              <a:gd name="connsiteX4" fmla="*/ 0 w 6148583"/>
              <a:gd name="connsiteY4" fmla="*/ 0 h 4931376"/>
              <a:gd name="connsiteX0" fmla="*/ 0 w 5932583"/>
              <a:gd name="connsiteY0" fmla="*/ 0 h 4931376"/>
              <a:gd name="connsiteX1" fmla="*/ 5932583 w 5932583"/>
              <a:gd name="connsiteY1" fmla="*/ 0 h 4931376"/>
              <a:gd name="connsiteX2" fmla="*/ 4967783 w 5932583"/>
              <a:gd name="connsiteY2" fmla="*/ 4931376 h 4931376"/>
              <a:gd name="connsiteX3" fmla="*/ 0 w 5932583"/>
              <a:gd name="connsiteY3" fmla="*/ 4931376 h 4931376"/>
              <a:gd name="connsiteX4" fmla="*/ 0 w 5932583"/>
              <a:gd name="connsiteY4" fmla="*/ 0 h 4931376"/>
              <a:gd name="connsiteX0" fmla="*/ 0 w 5932583"/>
              <a:gd name="connsiteY0" fmla="*/ 0 h 4931376"/>
              <a:gd name="connsiteX1" fmla="*/ 5932583 w 5932583"/>
              <a:gd name="connsiteY1" fmla="*/ 0 h 4931376"/>
              <a:gd name="connsiteX2" fmla="*/ 4744583 w 5932583"/>
              <a:gd name="connsiteY2" fmla="*/ 4931376 h 4931376"/>
              <a:gd name="connsiteX3" fmla="*/ 0 w 5932583"/>
              <a:gd name="connsiteY3" fmla="*/ 4931376 h 4931376"/>
              <a:gd name="connsiteX4" fmla="*/ 0 w 5932583"/>
              <a:gd name="connsiteY4" fmla="*/ 0 h 4931376"/>
              <a:gd name="connsiteX0" fmla="*/ 0 w 5932583"/>
              <a:gd name="connsiteY0" fmla="*/ 0 h 4931376"/>
              <a:gd name="connsiteX1" fmla="*/ 5932583 w 5932583"/>
              <a:gd name="connsiteY1" fmla="*/ 0 h 4931376"/>
              <a:gd name="connsiteX2" fmla="*/ 4679783 w 5932583"/>
              <a:gd name="connsiteY2" fmla="*/ 4931376 h 4931376"/>
              <a:gd name="connsiteX3" fmla="*/ 0 w 5932583"/>
              <a:gd name="connsiteY3" fmla="*/ 4931376 h 4931376"/>
              <a:gd name="connsiteX4" fmla="*/ 0 w 5932583"/>
              <a:gd name="connsiteY4" fmla="*/ 0 h 4931376"/>
              <a:gd name="connsiteX0" fmla="*/ 0 w 5932583"/>
              <a:gd name="connsiteY0" fmla="*/ 0 h 4931376"/>
              <a:gd name="connsiteX1" fmla="*/ 5932583 w 5932583"/>
              <a:gd name="connsiteY1" fmla="*/ 0 h 4931376"/>
              <a:gd name="connsiteX2" fmla="*/ 4593383 w 5932583"/>
              <a:gd name="connsiteY2" fmla="*/ 4931376 h 4931376"/>
              <a:gd name="connsiteX3" fmla="*/ 0 w 5932583"/>
              <a:gd name="connsiteY3" fmla="*/ 4931376 h 4931376"/>
              <a:gd name="connsiteX4" fmla="*/ 0 w 5932583"/>
              <a:gd name="connsiteY4" fmla="*/ 0 h 4931376"/>
              <a:gd name="connsiteX0" fmla="*/ 0 w 5932583"/>
              <a:gd name="connsiteY0" fmla="*/ 0 h 4931376"/>
              <a:gd name="connsiteX1" fmla="*/ 5932583 w 5932583"/>
              <a:gd name="connsiteY1" fmla="*/ 0 h 4931376"/>
              <a:gd name="connsiteX2" fmla="*/ 5925134 w 5932583"/>
              <a:gd name="connsiteY2" fmla="*/ 4925184 h 4931376"/>
              <a:gd name="connsiteX3" fmla="*/ 0 w 5932583"/>
              <a:gd name="connsiteY3" fmla="*/ 4931376 h 4931376"/>
              <a:gd name="connsiteX4" fmla="*/ 0 w 5932583"/>
              <a:gd name="connsiteY4" fmla="*/ 0 h 4931376"/>
              <a:gd name="connsiteX0" fmla="*/ 0 w 5932583"/>
              <a:gd name="connsiteY0" fmla="*/ 0 h 4934328"/>
              <a:gd name="connsiteX1" fmla="*/ 5932583 w 5932583"/>
              <a:gd name="connsiteY1" fmla="*/ 0 h 4934328"/>
              <a:gd name="connsiteX2" fmla="*/ 4867210 w 5932583"/>
              <a:gd name="connsiteY2" fmla="*/ 4934328 h 4934328"/>
              <a:gd name="connsiteX3" fmla="*/ 0 w 5932583"/>
              <a:gd name="connsiteY3" fmla="*/ 4931376 h 4934328"/>
              <a:gd name="connsiteX4" fmla="*/ 0 w 5932583"/>
              <a:gd name="connsiteY4" fmla="*/ 0 h 4934328"/>
              <a:gd name="connsiteX0" fmla="*/ 0 w 5932583"/>
              <a:gd name="connsiteY0" fmla="*/ 0 h 4931376"/>
              <a:gd name="connsiteX1" fmla="*/ 5932583 w 5932583"/>
              <a:gd name="connsiteY1" fmla="*/ 0 h 4931376"/>
              <a:gd name="connsiteX2" fmla="*/ 4949506 w 5932583"/>
              <a:gd name="connsiteY2" fmla="*/ 4925184 h 4931376"/>
              <a:gd name="connsiteX3" fmla="*/ 0 w 5932583"/>
              <a:gd name="connsiteY3" fmla="*/ 4931376 h 4931376"/>
              <a:gd name="connsiteX4" fmla="*/ 0 w 5932583"/>
              <a:gd name="connsiteY4" fmla="*/ 0 h 4931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2583" h="4931376">
                <a:moveTo>
                  <a:pt x="0" y="0"/>
                </a:moveTo>
                <a:lnTo>
                  <a:pt x="5932583" y="0"/>
                </a:lnTo>
                <a:lnTo>
                  <a:pt x="4949506" y="4925184"/>
                </a:lnTo>
                <a:lnTo>
                  <a:pt x="0" y="4931376"/>
                </a:lnTo>
                <a:lnTo>
                  <a:pt x="0" y="0"/>
                </a:lnTo>
                <a:close/>
              </a:path>
            </a:pathLst>
          </a:custGeom>
        </p:spPr>
        <p:txBody>
          <a:bodyPr/>
          <a:lstStyle>
            <a:lvl1pPr marL="252000" indent="-252000">
              <a:lnSpc>
                <a:spcPct val="100000"/>
              </a:lnSpc>
              <a:spcBef>
                <a:spcPts val="0"/>
              </a:spcBef>
              <a:spcAft>
                <a:spcPts val="900"/>
              </a:spcAft>
              <a:buClr>
                <a:schemeClr val="accent4"/>
              </a:buClr>
              <a:buFont typeface="Arial" pitchFamily="34" charset="0"/>
              <a:buChar char="&gt;"/>
              <a:defRPr sz="1800" spc="-20" baseline="0">
                <a:solidFill>
                  <a:srgbClr val="5C6266"/>
                </a:solidFill>
                <a:latin typeface="Arial" pitchFamily="34" charset="0"/>
                <a:cs typeface="Arial" pitchFamily="34" charset="0"/>
              </a:defRPr>
            </a:lvl1pPr>
            <a:lvl2pPr marL="504000" indent="-252000">
              <a:lnSpc>
                <a:spcPct val="100000"/>
              </a:lnSpc>
              <a:spcBef>
                <a:spcPts val="0"/>
              </a:spcBef>
              <a:spcAft>
                <a:spcPts val="900"/>
              </a:spcAft>
              <a:buClr>
                <a:schemeClr val="tx2"/>
              </a:buClr>
              <a:buFont typeface="Arial" panose="020B0604020202020204" pitchFamily="34" charset="0"/>
              <a:buChar char="–"/>
              <a:defRPr sz="1600" spc="-20" baseline="0">
                <a:solidFill>
                  <a:srgbClr val="5C6266"/>
                </a:solidFill>
                <a:latin typeface="Arial" pitchFamily="34" charset="0"/>
                <a:cs typeface="Arial" pitchFamily="34" charset="0"/>
              </a:defRPr>
            </a:lvl2pPr>
            <a:lvl3pPr marL="685800" indent="-180975">
              <a:lnSpc>
                <a:spcPct val="100000"/>
              </a:lnSpc>
              <a:spcBef>
                <a:spcPts val="0"/>
              </a:spcBef>
              <a:spcAft>
                <a:spcPts val="900"/>
              </a:spcAft>
              <a:buClr>
                <a:schemeClr val="tx2"/>
              </a:buClr>
              <a:defRPr sz="1600" spc="-20" baseline="0">
                <a:solidFill>
                  <a:srgbClr val="5C6266"/>
                </a:solidFill>
                <a:latin typeface="Arial" pitchFamily="34" charset="0"/>
                <a:cs typeface="Arial" pitchFamily="34" charset="0"/>
              </a:defRPr>
            </a:lvl3pPr>
            <a:lvl4pPr>
              <a:lnSpc>
                <a:spcPts val="1600"/>
              </a:lnSpc>
              <a:spcAft>
                <a:spcPts val="600"/>
              </a:spcAft>
              <a:defRPr sz="1400">
                <a:latin typeface="Arial" pitchFamily="34" charset="0"/>
                <a:cs typeface="Arial" pitchFamily="34" charset="0"/>
              </a:defRPr>
            </a:lvl4pPr>
            <a:lvl5pPr>
              <a:lnSpc>
                <a:spcPts val="1600"/>
              </a:lnSpc>
              <a:spcAft>
                <a:spcPts val="600"/>
              </a:spcAft>
              <a:defRPr sz="1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41" name="Title 1"/>
          <p:cNvSpPr>
            <a:spLocks noGrp="1"/>
          </p:cNvSpPr>
          <p:nvPr>
            <p:ph type="title"/>
          </p:nvPr>
        </p:nvSpPr>
        <p:spPr>
          <a:xfrm>
            <a:off x="623392" y="332656"/>
            <a:ext cx="10944375" cy="540643"/>
          </a:xfrm>
          <a:prstGeom prst="rect">
            <a:avLst/>
          </a:prstGeom>
        </p:spPr>
        <p:txBody>
          <a:bodyPr anchor="b"/>
          <a:lstStyle>
            <a:lvl1pPr algn="l">
              <a:lnSpc>
                <a:spcPts val="2400"/>
              </a:lnSpc>
              <a:defRPr sz="2800">
                <a:solidFill>
                  <a:schemeClr val="accent1"/>
                </a:solidFill>
                <a:latin typeface="Arial" panose="020B0604020202020204" pitchFamily="34" charset="0"/>
                <a:cs typeface="Arial" panose="020B0604020202020204" pitchFamily="34" charset="0"/>
              </a:defRPr>
            </a:lvl1pPr>
          </a:lstStyle>
          <a:p>
            <a:r>
              <a:rPr lang="en-US"/>
              <a:t>Click to edit Master title style</a:t>
            </a:r>
            <a:endParaRPr lang="en-AU"/>
          </a:p>
        </p:txBody>
      </p:sp>
      <p:sp>
        <p:nvSpPr>
          <p:cNvPr id="77" name="Picture Placeholder 76"/>
          <p:cNvSpPr>
            <a:spLocks noGrp="1"/>
          </p:cNvSpPr>
          <p:nvPr>
            <p:ph type="pic" sz="quarter" idx="13"/>
          </p:nvPr>
        </p:nvSpPr>
        <p:spPr>
          <a:xfrm>
            <a:off x="8102600" y="1268414"/>
            <a:ext cx="4089400" cy="4752975"/>
          </a:xfrm>
          <a:custGeom>
            <a:avLst/>
            <a:gdLst>
              <a:gd name="connsiteX0" fmla="*/ 1185862 w 4089400"/>
              <a:gd name="connsiteY0" fmla="*/ 0 h 4752975"/>
              <a:gd name="connsiteX1" fmla="*/ 4089400 w 4089400"/>
              <a:gd name="connsiteY1" fmla="*/ 0 h 4752975"/>
              <a:gd name="connsiteX2" fmla="*/ 4089400 w 4089400"/>
              <a:gd name="connsiteY2" fmla="*/ 4752975 h 4752975"/>
              <a:gd name="connsiteX3" fmla="*/ 0 w 4089400"/>
              <a:gd name="connsiteY3" fmla="*/ 4752975 h 4752975"/>
            </a:gdLst>
            <a:ahLst/>
            <a:cxnLst>
              <a:cxn ang="0">
                <a:pos x="connsiteX0" y="connsiteY0"/>
              </a:cxn>
              <a:cxn ang="0">
                <a:pos x="connsiteX1" y="connsiteY1"/>
              </a:cxn>
              <a:cxn ang="0">
                <a:pos x="connsiteX2" y="connsiteY2"/>
              </a:cxn>
              <a:cxn ang="0">
                <a:pos x="connsiteX3" y="connsiteY3"/>
              </a:cxn>
            </a:cxnLst>
            <a:rect l="l" t="t" r="r" b="b"/>
            <a:pathLst>
              <a:path w="4089400" h="4752975">
                <a:moveTo>
                  <a:pt x="1185862" y="0"/>
                </a:moveTo>
                <a:lnTo>
                  <a:pt x="4089400" y="0"/>
                </a:lnTo>
                <a:lnTo>
                  <a:pt x="4089400" y="4752975"/>
                </a:lnTo>
                <a:lnTo>
                  <a:pt x="0" y="4752975"/>
                </a:lnTo>
                <a:close/>
              </a:path>
            </a:pathLst>
          </a:custGeom>
          <a:solidFill>
            <a:schemeClr val="tx1">
              <a:lumMod val="40000"/>
              <a:lumOff val="60000"/>
            </a:schemeClr>
          </a:solidFill>
        </p:spPr>
        <p:txBody>
          <a:bodyPr wrap="square" anchor="ctr">
            <a:noAutofit/>
          </a:bodyPr>
          <a:lstStyle>
            <a:lvl1pPr marL="0" indent="0" algn="ctr">
              <a:buNone/>
              <a:defRPr sz="2400"/>
            </a:lvl1pPr>
          </a:lstStyle>
          <a:p>
            <a:endParaRPr lang="en-AU" dirty="0"/>
          </a:p>
        </p:txBody>
      </p:sp>
      <p:sp>
        <p:nvSpPr>
          <p:cNvPr id="8" name="Date Placeholder 2">
            <a:extLst>
              <a:ext uri="{FF2B5EF4-FFF2-40B4-BE49-F238E27FC236}">
                <a16:creationId xmlns:a16="http://schemas.microsoft.com/office/drawing/2014/main" id="{E7DBCBBD-8539-AA4F-997E-6F6810B48E89}"/>
              </a:ext>
            </a:extLst>
          </p:cNvPr>
          <p:cNvSpPr txBox="1">
            <a:spLocks/>
          </p:cNvSpPr>
          <p:nvPr userDrawn="1"/>
        </p:nvSpPr>
        <p:spPr>
          <a:xfrm>
            <a:off x="11511958" y="6237312"/>
            <a:ext cx="573617" cy="207963"/>
          </a:xfrm>
          <a:prstGeom prst="rect">
            <a:avLst/>
          </a:prstGeom>
        </p:spPr>
        <p:txBody>
          <a:bodyPr/>
          <a:lstStyle>
            <a:defPPr>
              <a:defRPr lang="en-US"/>
            </a:defPPr>
            <a:lvl1pPr marL="0" algn="l" defTabSz="914400" rtl="0" eaLnBrk="1" latinLnBrk="0" hangingPunct="1">
              <a:defRPr sz="1000" kern="1200">
                <a:solidFill>
                  <a:srgbClr val="565A5C"/>
                </a:solidFill>
                <a:latin typeface="Arial Narrow"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03DD02DE-0619-4707-8092-99D1B7D3892D}" type="slidenum">
              <a:rPr lang="en-AU" sz="1600" smtClean="0">
                <a:solidFill>
                  <a:schemeClr val="tx1"/>
                </a:solidFill>
                <a:latin typeface="Arial" pitchFamily="34" charset="0"/>
              </a:rPr>
              <a:pPr fontAlgn="auto">
                <a:spcBef>
                  <a:spcPts val="0"/>
                </a:spcBef>
                <a:spcAft>
                  <a:spcPts val="0"/>
                </a:spcAft>
                <a:defRPr/>
              </a:pPr>
              <a:t>‹#›</a:t>
            </a:fld>
            <a:endParaRPr lang="en-AU" sz="1600" dirty="0">
              <a:solidFill>
                <a:schemeClr val="tx1"/>
              </a:solidFill>
            </a:endParaRPr>
          </a:p>
        </p:txBody>
      </p:sp>
      <p:pic>
        <p:nvPicPr>
          <p:cNvPr id="9" name="Picture 8">
            <a:extLst>
              <a:ext uri="{FF2B5EF4-FFF2-40B4-BE49-F238E27FC236}">
                <a16:creationId xmlns:a16="http://schemas.microsoft.com/office/drawing/2014/main" id="{D13F8AE5-7C84-4348-BBC9-8967A4D80F3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290734" y="6309320"/>
            <a:ext cx="1943375" cy="222486"/>
          </a:xfrm>
          <a:prstGeom prst="rect">
            <a:avLst/>
          </a:prstGeom>
        </p:spPr>
      </p:pic>
    </p:spTree>
    <p:extLst>
      <p:ext uri="{BB962C8B-B14F-4D97-AF65-F5344CB8AC3E}">
        <p14:creationId xmlns:p14="http://schemas.microsoft.com/office/powerpoint/2010/main" val="8935471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453A1DD-7DFB-2542-9A80-F95870F378CD}"/>
              </a:ext>
            </a:extLst>
          </p:cNvPr>
          <p:cNvSpPr/>
          <p:nvPr userDrawn="1"/>
        </p:nvSpPr>
        <p:spPr>
          <a:xfrm>
            <a:off x="0" y="0"/>
            <a:ext cx="7872558" cy="60212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dirty="0"/>
          </a:p>
        </p:txBody>
      </p:sp>
      <p:sp>
        <p:nvSpPr>
          <p:cNvPr id="10" name="Rectangle 2">
            <a:extLst>
              <a:ext uri="{FF2B5EF4-FFF2-40B4-BE49-F238E27FC236}">
                <a16:creationId xmlns:a16="http://schemas.microsoft.com/office/drawing/2014/main" id="{1BE1D1C4-E989-044A-BCFC-EB73388D8B2F}"/>
              </a:ext>
            </a:extLst>
          </p:cNvPr>
          <p:cNvSpPr/>
          <p:nvPr userDrawn="1"/>
        </p:nvSpPr>
        <p:spPr>
          <a:xfrm>
            <a:off x="6096000" y="0"/>
            <a:ext cx="6096000" cy="6021288"/>
          </a:xfrm>
          <a:custGeom>
            <a:avLst/>
            <a:gdLst>
              <a:gd name="connsiteX0" fmla="*/ 0 w 6096000"/>
              <a:gd name="connsiteY0" fmla="*/ 0 h 6021288"/>
              <a:gd name="connsiteX1" fmla="*/ 6096000 w 6096000"/>
              <a:gd name="connsiteY1" fmla="*/ 0 h 6021288"/>
              <a:gd name="connsiteX2" fmla="*/ 6096000 w 6096000"/>
              <a:gd name="connsiteY2" fmla="*/ 6021288 h 6021288"/>
              <a:gd name="connsiteX3" fmla="*/ 0 w 6096000"/>
              <a:gd name="connsiteY3" fmla="*/ 6021288 h 6021288"/>
              <a:gd name="connsiteX4" fmla="*/ 0 w 6096000"/>
              <a:gd name="connsiteY4" fmla="*/ 0 h 6021288"/>
              <a:gd name="connsiteX0" fmla="*/ 1524000 w 6096000"/>
              <a:gd name="connsiteY0" fmla="*/ 0 h 6021288"/>
              <a:gd name="connsiteX1" fmla="*/ 6096000 w 6096000"/>
              <a:gd name="connsiteY1" fmla="*/ 0 h 6021288"/>
              <a:gd name="connsiteX2" fmla="*/ 6096000 w 6096000"/>
              <a:gd name="connsiteY2" fmla="*/ 6021288 h 6021288"/>
              <a:gd name="connsiteX3" fmla="*/ 0 w 6096000"/>
              <a:gd name="connsiteY3" fmla="*/ 6021288 h 6021288"/>
              <a:gd name="connsiteX4" fmla="*/ 1524000 w 6096000"/>
              <a:gd name="connsiteY4" fmla="*/ 0 h 6021288"/>
              <a:gd name="connsiteX0" fmla="*/ 1499475 w 6096000"/>
              <a:gd name="connsiteY0" fmla="*/ 3503 h 6021288"/>
              <a:gd name="connsiteX1" fmla="*/ 6096000 w 6096000"/>
              <a:gd name="connsiteY1" fmla="*/ 0 h 6021288"/>
              <a:gd name="connsiteX2" fmla="*/ 6096000 w 6096000"/>
              <a:gd name="connsiteY2" fmla="*/ 6021288 h 6021288"/>
              <a:gd name="connsiteX3" fmla="*/ 0 w 6096000"/>
              <a:gd name="connsiteY3" fmla="*/ 6021288 h 6021288"/>
              <a:gd name="connsiteX4" fmla="*/ 1499475 w 6096000"/>
              <a:gd name="connsiteY4" fmla="*/ 3503 h 6021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021288">
                <a:moveTo>
                  <a:pt x="1499475" y="3503"/>
                </a:moveTo>
                <a:lnTo>
                  <a:pt x="6096000" y="0"/>
                </a:lnTo>
                <a:lnTo>
                  <a:pt x="6096000" y="6021288"/>
                </a:lnTo>
                <a:lnTo>
                  <a:pt x="0" y="6021288"/>
                </a:lnTo>
                <a:lnTo>
                  <a:pt x="1499475" y="3503"/>
                </a:lnTo>
                <a:close/>
              </a:path>
            </a:pathLst>
          </a:cu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dirty="0"/>
          </a:p>
        </p:txBody>
      </p:sp>
      <p:sp>
        <p:nvSpPr>
          <p:cNvPr id="13" name="TextBox 13">
            <a:extLst>
              <a:ext uri="{FF2B5EF4-FFF2-40B4-BE49-F238E27FC236}">
                <a16:creationId xmlns:a16="http://schemas.microsoft.com/office/drawing/2014/main" id="{E0D8714A-6BF4-3F47-ACCA-E5405F61EFFF}"/>
              </a:ext>
            </a:extLst>
          </p:cNvPr>
          <p:cNvSpPr txBox="1">
            <a:spLocks noChangeArrowheads="1"/>
          </p:cNvSpPr>
          <p:nvPr userDrawn="1"/>
        </p:nvSpPr>
        <p:spPr bwMode="auto">
          <a:xfrm>
            <a:off x="1007697" y="1684507"/>
            <a:ext cx="278404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AU" altLang="en-US" sz="2800" dirty="0">
                <a:solidFill>
                  <a:schemeClr val="accent4"/>
                </a:solidFill>
                <a:latin typeface="Arial" panose="020B0604020202020204" pitchFamily="34" charset="0"/>
                <a:cs typeface="Arial" panose="020B0604020202020204" pitchFamily="34" charset="0"/>
              </a:rPr>
              <a:t>Thank you</a:t>
            </a:r>
          </a:p>
        </p:txBody>
      </p:sp>
      <p:sp>
        <p:nvSpPr>
          <p:cNvPr id="15" name="Text Placeholder 9">
            <a:extLst>
              <a:ext uri="{FF2B5EF4-FFF2-40B4-BE49-F238E27FC236}">
                <a16:creationId xmlns:a16="http://schemas.microsoft.com/office/drawing/2014/main" id="{F8CC21E4-45F4-BA41-921C-367BEC27F18A}"/>
              </a:ext>
            </a:extLst>
          </p:cNvPr>
          <p:cNvSpPr>
            <a:spLocks noGrp="1"/>
          </p:cNvSpPr>
          <p:nvPr>
            <p:ph type="body" sz="quarter" idx="11" hasCustomPrompt="1"/>
          </p:nvPr>
        </p:nvSpPr>
        <p:spPr>
          <a:xfrm>
            <a:off x="1007697" y="2475801"/>
            <a:ext cx="4079875" cy="3384550"/>
          </a:xfrm>
          <a:prstGeom prst="rect">
            <a:avLst/>
          </a:prstGeom>
        </p:spPr>
        <p:txBody>
          <a:bodyPr/>
          <a:lstStyle>
            <a:lvl1pPr marL="0" indent="0">
              <a:buFontTx/>
              <a:buNone/>
              <a:defRPr sz="1800">
                <a:solidFill>
                  <a:schemeClr val="bg2">
                    <a:lumMod val="25000"/>
                  </a:schemeClr>
                </a:solidFill>
                <a:latin typeface="Arial" panose="020B0604020202020204" pitchFamily="34" charset="0"/>
                <a:cs typeface="Arial" panose="020B0604020202020204" pitchFamily="34" charset="0"/>
              </a:defRPr>
            </a:lvl1pPr>
          </a:lstStyle>
          <a:p>
            <a:pPr lvl="0"/>
            <a:r>
              <a:rPr lang="en-US" dirty="0"/>
              <a:t>For more information</a:t>
            </a:r>
          </a:p>
          <a:p>
            <a:pPr lvl="0"/>
            <a:r>
              <a:rPr lang="en-US" dirty="0"/>
              <a:t>FirstName </a:t>
            </a:r>
            <a:r>
              <a:rPr lang="en-US" dirty="0" err="1"/>
              <a:t>LastName</a:t>
            </a:r>
            <a:endParaRPr lang="en-US" dirty="0"/>
          </a:p>
          <a:p>
            <a:pPr lvl="0"/>
            <a:r>
              <a:rPr lang="en-US" dirty="0"/>
              <a:t>Job Title</a:t>
            </a:r>
          </a:p>
          <a:p>
            <a:pPr lvl="0"/>
            <a:r>
              <a:rPr lang="en-US" dirty="0"/>
              <a:t>Office: +00 0 0000 0000</a:t>
            </a:r>
          </a:p>
          <a:p>
            <a:pPr lvl="0"/>
            <a:r>
              <a:rPr lang="en-US" dirty="0"/>
              <a:t>www.cardno.com</a:t>
            </a:r>
          </a:p>
        </p:txBody>
      </p:sp>
      <p:cxnSp>
        <p:nvCxnSpPr>
          <p:cNvPr id="5" name="Straight Connector 4"/>
          <p:cNvCxnSpPr>
            <a:cxnSpLocks/>
          </p:cNvCxnSpPr>
          <p:nvPr userDrawn="1"/>
        </p:nvCxnSpPr>
        <p:spPr>
          <a:xfrm>
            <a:off x="1096598" y="2259777"/>
            <a:ext cx="330721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Date Placeholder 2"/>
          <p:cNvSpPr txBox="1">
            <a:spLocks/>
          </p:cNvSpPr>
          <p:nvPr userDrawn="1"/>
        </p:nvSpPr>
        <p:spPr>
          <a:xfrm>
            <a:off x="529170" y="6237312"/>
            <a:ext cx="573617" cy="207963"/>
          </a:xfrm>
          <a:prstGeom prst="rect">
            <a:avLst/>
          </a:prstGeom>
        </p:spPr>
        <p:txBody>
          <a:bodyPr/>
          <a:lstStyle>
            <a:defPPr>
              <a:defRPr lang="en-US"/>
            </a:defPPr>
            <a:lvl1pPr marL="0" algn="l" defTabSz="914400" rtl="0" eaLnBrk="1" latinLnBrk="0" hangingPunct="1">
              <a:defRPr sz="1000" kern="1200">
                <a:solidFill>
                  <a:srgbClr val="565A5C"/>
                </a:solidFill>
                <a:latin typeface="Arial Narrow"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03DD02DE-0619-4707-8092-99D1B7D3892D}" type="slidenum">
              <a:rPr lang="en-AU" sz="1600" smtClean="0">
                <a:solidFill>
                  <a:schemeClr val="tx1"/>
                </a:solidFill>
                <a:latin typeface="Arial" pitchFamily="34" charset="0"/>
              </a:rPr>
              <a:pPr fontAlgn="auto">
                <a:spcBef>
                  <a:spcPts val="0"/>
                </a:spcBef>
                <a:spcAft>
                  <a:spcPts val="0"/>
                </a:spcAft>
                <a:defRPr/>
              </a:pPr>
              <a:t>‹#›</a:t>
            </a:fld>
            <a:endParaRPr lang="en-AU" sz="1600" dirty="0">
              <a:solidFill>
                <a:schemeClr val="tx1"/>
              </a:solidFill>
            </a:endParaRPr>
          </a:p>
        </p:txBody>
      </p:sp>
      <p:sp>
        <p:nvSpPr>
          <p:cNvPr id="16" name="Freeform 10">
            <a:extLst>
              <a:ext uri="{FF2B5EF4-FFF2-40B4-BE49-F238E27FC236}">
                <a16:creationId xmlns:a16="http://schemas.microsoft.com/office/drawing/2014/main" id="{B65E4B90-B846-154F-8A43-AA92F768DF44}"/>
              </a:ext>
            </a:extLst>
          </p:cNvPr>
          <p:cNvSpPr>
            <a:spLocks/>
          </p:cNvSpPr>
          <p:nvPr userDrawn="1"/>
        </p:nvSpPr>
        <p:spPr bwMode="auto">
          <a:xfrm>
            <a:off x="5879976" y="0"/>
            <a:ext cx="1724025" cy="6858000"/>
          </a:xfrm>
          <a:custGeom>
            <a:avLst/>
            <a:gdLst>
              <a:gd name="T0" fmla="*/ 1724025 w 1086"/>
              <a:gd name="T1" fmla="*/ 0 h 4320"/>
              <a:gd name="T2" fmla="*/ 1711325 w 1086"/>
              <a:gd name="T3" fmla="*/ 0 h 4320"/>
              <a:gd name="T4" fmla="*/ 873125 w 1086"/>
              <a:gd name="T5" fmla="*/ 3365500 h 4320"/>
              <a:gd name="T6" fmla="*/ 793750 w 1086"/>
              <a:gd name="T7" fmla="*/ 0 h 4320"/>
              <a:gd name="T8" fmla="*/ 781050 w 1086"/>
              <a:gd name="T9" fmla="*/ 0 h 4320"/>
              <a:gd name="T10" fmla="*/ 863600 w 1086"/>
              <a:gd name="T11" fmla="*/ 3406775 h 4320"/>
              <a:gd name="T12" fmla="*/ 0 w 1086"/>
              <a:gd name="T13" fmla="*/ 6858000 h 4320"/>
              <a:gd name="T14" fmla="*/ 12700 w 1086"/>
              <a:gd name="T15" fmla="*/ 6858000 h 4320"/>
              <a:gd name="T16" fmla="*/ 863600 w 1086"/>
              <a:gd name="T17" fmla="*/ 3451225 h 4320"/>
              <a:gd name="T18" fmla="*/ 942975 w 1086"/>
              <a:gd name="T19" fmla="*/ 6858000 h 4320"/>
              <a:gd name="T20" fmla="*/ 955675 w 1086"/>
              <a:gd name="T21" fmla="*/ 6858000 h 4320"/>
              <a:gd name="T22" fmla="*/ 873125 w 1086"/>
              <a:gd name="T23" fmla="*/ 3409950 h 4320"/>
              <a:gd name="T24" fmla="*/ 1724025 w 1086"/>
              <a:gd name="T25" fmla="*/ 0 h 43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86" h="4320">
                <a:moveTo>
                  <a:pt x="1086" y="0"/>
                </a:moveTo>
                <a:lnTo>
                  <a:pt x="1078" y="0"/>
                </a:lnTo>
                <a:lnTo>
                  <a:pt x="550" y="2120"/>
                </a:lnTo>
                <a:lnTo>
                  <a:pt x="500" y="0"/>
                </a:lnTo>
                <a:lnTo>
                  <a:pt x="492" y="0"/>
                </a:lnTo>
                <a:lnTo>
                  <a:pt x="544" y="2146"/>
                </a:lnTo>
                <a:lnTo>
                  <a:pt x="0" y="4320"/>
                </a:lnTo>
                <a:lnTo>
                  <a:pt x="8" y="4320"/>
                </a:lnTo>
                <a:lnTo>
                  <a:pt x="544" y="2174"/>
                </a:lnTo>
                <a:lnTo>
                  <a:pt x="594" y="4320"/>
                </a:lnTo>
                <a:lnTo>
                  <a:pt x="602" y="4320"/>
                </a:lnTo>
                <a:lnTo>
                  <a:pt x="550" y="2148"/>
                </a:lnTo>
                <a:lnTo>
                  <a:pt x="1086" y="0"/>
                </a:lnTo>
                <a:close/>
              </a:path>
            </a:pathLst>
          </a:custGeom>
          <a:solidFill>
            <a:schemeClr val="bg1"/>
          </a:solidFill>
          <a:ln w="76200">
            <a:solidFill>
              <a:schemeClr val="bg1"/>
            </a:solidFill>
            <a:round/>
            <a:headEnd/>
            <a:tailEnd/>
          </a:ln>
        </p:spPr>
        <p:txBody>
          <a:bodyPr/>
          <a:lstStyle/>
          <a:p>
            <a:endParaRPr lang="en-AU" dirty="0"/>
          </a:p>
        </p:txBody>
      </p:sp>
      <p:pic>
        <p:nvPicPr>
          <p:cNvPr id="19" name="Picture 18">
            <a:extLst>
              <a:ext uri="{FF2B5EF4-FFF2-40B4-BE49-F238E27FC236}">
                <a16:creationId xmlns:a16="http://schemas.microsoft.com/office/drawing/2014/main" id="{40DA4E3A-5180-B148-A749-C6D0C9B414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9436" y="710634"/>
            <a:ext cx="3384375" cy="387458"/>
          </a:xfrm>
          <a:prstGeom prst="rect">
            <a:avLst/>
          </a:prstGeom>
        </p:spPr>
      </p:pic>
      <p:pic>
        <p:nvPicPr>
          <p:cNvPr id="11" name="Picture 10" descr="A black and white image of a person's face&#10;&#10;Description automatically generated with medium confidence">
            <a:extLst>
              <a:ext uri="{FF2B5EF4-FFF2-40B4-BE49-F238E27FC236}">
                <a16:creationId xmlns:a16="http://schemas.microsoft.com/office/drawing/2014/main" id="{165E6A57-ECE5-B340-A667-4D4F4057922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256240" y="2636912"/>
            <a:ext cx="2540000" cy="952500"/>
          </a:xfrm>
          <a:prstGeom prst="rect">
            <a:avLst/>
          </a:prstGeom>
        </p:spPr>
      </p:pic>
    </p:spTree>
    <p:extLst>
      <p:ext uri="{BB962C8B-B14F-4D97-AF65-F5344CB8AC3E}">
        <p14:creationId xmlns:p14="http://schemas.microsoft.com/office/powerpoint/2010/main" val="37432945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Rectangle 2"/>
          <p:cNvSpPr/>
          <p:nvPr userDrawn="1"/>
        </p:nvSpPr>
        <p:spPr>
          <a:xfrm>
            <a:off x="0" y="0"/>
            <a:ext cx="4965290" cy="6858000"/>
          </a:xfrm>
          <a:prstGeom prst="rect">
            <a:avLst/>
          </a:prstGeom>
          <a:solidFill>
            <a:srgbClr val="333C4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reeform 17"/>
          <p:cNvSpPr>
            <a:spLocks/>
          </p:cNvSpPr>
          <p:nvPr userDrawn="1"/>
        </p:nvSpPr>
        <p:spPr bwMode="auto">
          <a:xfrm>
            <a:off x="4068624" y="0"/>
            <a:ext cx="8120328" cy="6858001"/>
          </a:xfrm>
          <a:custGeom>
            <a:avLst/>
            <a:gdLst>
              <a:gd name="T0" fmla="*/ 0 w 16918"/>
              <a:gd name="T1" fmla="*/ 0 h 14301"/>
              <a:gd name="T2" fmla="*/ 16918 w 16918"/>
              <a:gd name="T3" fmla="*/ 0 h 14301"/>
              <a:gd name="T4" fmla="*/ 16918 w 16918"/>
              <a:gd name="T5" fmla="*/ 14301 h 14301"/>
              <a:gd name="T6" fmla="*/ 406 w 16918"/>
              <a:gd name="T7" fmla="*/ 14301 h 14301"/>
              <a:gd name="T8" fmla="*/ 0 w 16918"/>
              <a:gd name="T9" fmla="*/ 0 h 14301"/>
            </a:gdLst>
            <a:ahLst/>
            <a:cxnLst>
              <a:cxn ang="0">
                <a:pos x="T0" y="T1"/>
              </a:cxn>
              <a:cxn ang="0">
                <a:pos x="T2" y="T3"/>
              </a:cxn>
              <a:cxn ang="0">
                <a:pos x="T4" y="T5"/>
              </a:cxn>
              <a:cxn ang="0">
                <a:pos x="T6" y="T7"/>
              </a:cxn>
              <a:cxn ang="0">
                <a:pos x="T8" y="T9"/>
              </a:cxn>
            </a:cxnLst>
            <a:rect l="0" t="0" r="r" b="b"/>
            <a:pathLst>
              <a:path w="16918" h="14301">
                <a:moveTo>
                  <a:pt x="0" y="0"/>
                </a:moveTo>
                <a:lnTo>
                  <a:pt x="16918" y="0"/>
                </a:lnTo>
                <a:lnTo>
                  <a:pt x="16918" y="14301"/>
                </a:lnTo>
                <a:lnTo>
                  <a:pt x="406" y="14301"/>
                </a:lnTo>
                <a:lnTo>
                  <a:pt x="0" y="0"/>
                </a:lnTo>
                <a:close/>
              </a:path>
            </a:pathLst>
          </a:custGeom>
          <a:solidFill>
            <a:srgbClr val="333C4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2" name="Text Placeholder 11"/>
          <p:cNvSpPr>
            <a:spLocks noGrp="1"/>
          </p:cNvSpPr>
          <p:nvPr>
            <p:ph type="body" sz="quarter" idx="10" hasCustomPrompt="1"/>
          </p:nvPr>
        </p:nvSpPr>
        <p:spPr>
          <a:xfrm>
            <a:off x="4649452" y="1156077"/>
            <a:ext cx="7158037" cy="1370813"/>
          </a:xfrm>
          <a:prstGeom prst="rect">
            <a:avLst/>
          </a:prstGeom>
        </p:spPr>
        <p:txBody>
          <a:bodyPr anchor="b" anchorCtr="0">
            <a:normAutofit/>
          </a:bodyPr>
          <a:lstStyle>
            <a:lvl1pPr marL="0" indent="0">
              <a:buNone/>
              <a:defRPr sz="4400" b="1" baseline="0">
                <a:solidFill>
                  <a:schemeClr val="bg1"/>
                </a:solidFill>
              </a:defRPr>
            </a:lvl1pPr>
          </a:lstStyle>
          <a:p>
            <a:pPr lvl="0"/>
            <a:r>
              <a:rPr lang="en-US"/>
              <a:t>Divider Title</a:t>
            </a:r>
          </a:p>
        </p:txBody>
      </p:sp>
      <p:sp>
        <p:nvSpPr>
          <p:cNvPr id="13" name="Text Placeholder 11"/>
          <p:cNvSpPr>
            <a:spLocks noGrp="1"/>
          </p:cNvSpPr>
          <p:nvPr>
            <p:ph type="body" sz="quarter" idx="11" hasCustomPrompt="1"/>
          </p:nvPr>
        </p:nvSpPr>
        <p:spPr>
          <a:xfrm>
            <a:off x="4649452" y="2976968"/>
            <a:ext cx="7158037" cy="2363502"/>
          </a:xfrm>
          <a:prstGeom prst="rect">
            <a:avLst/>
          </a:prstGeom>
        </p:spPr>
        <p:txBody>
          <a:bodyPr>
            <a:normAutofit/>
          </a:bodyPr>
          <a:lstStyle>
            <a:lvl1pPr marL="0" indent="0">
              <a:buNone/>
              <a:defRPr sz="2400" baseline="0">
                <a:solidFill>
                  <a:schemeClr val="bg1"/>
                </a:solidFill>
              </a:defRPr>
            </a:lvl1pPr>
          </a:lstStyle>
          <a:p>
            <a:pPr lvl="0"/>
            <a:r>
              <a:rPr lang="en-US"/>
              <a:t>Subtitle</a:t>
            </a:r>
          </a:p>
        </p:txBody>
      </p:sp>
      <p:sp>
        <p:nvSpPr>
          <p:cNvPr id="2" name="Freeform 1"/>
          <p:cNvSpPr/>
          <p:nvPr userDrawn="1"/>
        </p:nvSpPr>
        <p:spPr>
          <a:xfrm>
            <a:off x="-9939" y="4810539"/>
            <a:ext cx="12215191" cy="2057400"/>
          </a:xfrm>
          <a:custGeom>
            <a:avLst/>
            <a:gdLst>
              <a:gd name="connsiteX0" fmla="*/ 0 w 12215191"/>
              <a:gd name="connsiteY0" fmla="*/ 0 h 2057400"/>
              <a:gd name="connsiteX1" fmla="*/ 9939 w 12215191"/>
              <a:gd name="connsiteY1" fmla="*/ 2057400 h 2057400"/>
              <a:gd name="connsiteX2" fmla="*/ 12215191 w 12215191"/>
              <a:gd name="connsiteY2" fmla="*/ 2037522 h 2057400"/>
              <a:gd name="connsiteX3" fmla="*/ 12195313 w 12215191"/>
              <a:gd name="connsiteY3" fmla="*/ 655983 h 2057400"/>
              <a:gd name="connsiteX4" fmla="*/ 0 w 12215191"/>
              <a:gd name="connsiteY4" fmla="*/ 0 h 2057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5191" h="2057400">
                <a:moveTo>
                  <a:pt x="0" y="0"/>
                </a:moveTo>
                <a:lnTo>
                  <a:pt x="9939" y="2057400"/>
                </a:lnTo>
                <a:lnTo>
                  <a:pt x="12215191" y="2037522"/>
                </a:lnTo>
                <a:lnTo>
                  <a:pt x="12195313" y="655983"/>
                </a:lnTo>
                <a:lnTo>
                  <a:pt x="0" y="0"/>
                </a:lnTo>
                <a:close/>
              </a:path>
            </a:pathLst>
          </a:custGeom>
          <a:solidFill>
            <a:srgbClr val="3C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Line 19"/>
          <p:cNvSpPr>
            <a:spLocks noChangeShapeType="1"/>
          </p:cNvSpPr>
          <p:nvPr userDrawn="1"/>
        </p:nvSpPr>
        <p:spPr bwMode="auto">
          <a:xfrm flipH="1" flipV="1">
            <a:off x="-3" y="4810536"/>
            <a:ext cx="12192002" cy="652057"/>
          </a:xfrm>
          <a:prstGeom prst="line">
            <a:avLst/>
          </a:prstGeom>
          <a:noFill/>
          <a:ln w="95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Line 19"/>
          <p:cNvSpPr>
            <a:spLocks noChangeShapeType="1"/>
          </p:cNvSpPr>
          <p:nvPr userDrawn="1"/>
        </p:nvSpPr>
        <p:spPr bwMode="auto">
          <a:xfrm flipH="1">
            <a:off x="2844935" y="0"/>
            <a:ext cx="1804517" cy="6858001"/>
          </a:xfrm>
          <a:prstGeom prst="line">
            <a:avLst/>
          </a:prstGeom>
          <a:noFill/>
          <a:ln w="95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 name="Line 20"/>
          <p:cNvSpPr>
            <a:spLocks noChangeShapeType="1"/>
          </p:cNvSpPr>
          <p:nvPr userDrawn="1"/>
        </p:nvSpPr>
        <p:spPr bwMode="auto">
          <a:xfrm>
            <a:off x="4068624" y="0"/>
            <a:ext cx="194550" cy="6858001"/>
          </a:xfrm>
          <a:prstGeom prst="line">
            <a:avLst/>
          </a:prstGeom>
          <a:noFill/>
          <a:ln w="95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0807" y="5462593"/>
            <a:ext cx="2639329" cy="301117"/>
          </a:xfrm>
          <a:prstGeom prst="rect">
            <a:avLst/>
          </a:prstGeom>
        </p:spPr>
      </p:pic>
    </p:spTree>
    <p:extLst>
      <p:ext uri="{BB962C8B-B14F-4D97-AF65-F5344CB8AC3E}">
        <p14:creationId xmlns:p14="http://schemas.microsoft.com/office/powerpoint/2010/main" val="27222288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_Content Page - Numbered 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16571B8-7CE9-624C-BA17-3902B53B1635}"/>
              </a:ext>
            </a:extLst>
          </p:cNvPr>
          <p:cNvSpPr/>
          <p:nvPr userDrawn="1"/>
        </p:nvSpPr>
        <p:spPr>
          <a:xfrm>
            <a:off x="0" y="-40751"/>
            <a:ext cx="12192001" cy="972000"/>
          </a:xfrm>
          <a:prstGeom prst="rect">
            <a:avLst/>
          </a:prstGeom>
          <a:solidFill>
            <a:schemeClr val="bg1"/>
          </a:solidFill>
          <a:ln>
            <a:noFill/>
          </a:ln>
          <a:effectLst>
            <a:outerShdw blurRad="50800" dist="38100" dir="54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0" name="Title 1"/>
          <p:cNvSpPr>
            <a:spLocks noGrp="1"/>
          </p:cNvSpPr>
          <p:nvPr>
            <p:ph type="title"/>
          </p:nvPr>
        </p:nvSpPr>
        <p:spPr>
          <a:xfrm>
            <a:off x="623392" y="332656"/>
            <a:ext cx="10944375" cy="540643"/>
          </a:xfrm>
          <a:prstGeom prst="rect">
            <a:avLst/>
          </a:prstGeom>
        </p:spPr>
        <p:txBody>
          <a:bodyPr anchor="b"/>
          <a:lstStyle>
            <a:lvl1pPr algn="l">
              <a:lnSpc>
                <a:spcPts val="2400"/>
              </a:lnSpc>
              <a:defRPr sz="2800" b="0">
                <a:solidFill>
                  <a:srgbClr val="193661"/>
                </a:solidFill>
                <a:latin typeface="Arial" panose="020B0604020202020204" pitchFamily="34" charset="0"/>
                <a:cs typeface="Arial" panose="020B0604020202020204" pitchFamily="34" charset="0"/>
              </a:defRPr>
            </a:lvl1pPr>
          </a:lstStyle>
          <a:p>
            <a:r>
              <a:rPr lang="en-US" dirty="0"/>
              <a:t>Click to edit Master title style</a:t>
            </a:r>
            <a:endParaRPr lang="en-AU" dirty="0"/>
          </a:p>
        </p:txBody>
      </p:sp>
      <p:sp>
        <p:nvSpPr>
          <p:cNvPr id="17" name="Content Placeholder 2"/>
          <p:cNvSpPr>
            <a:spLocks noGrp="1"/>
          </p:cNvSpPr>
          <p:nvPr>
            <p:ph idx="1"/>
          </p:nvPr>
        </p:nvSpPr>
        <p:spPr>
          <a:xfrm>
            <a:off x="624419" y="1155576"/>
            <a:ext cx="10944191" cy="4793704"/>
          </a:xfrm>
          <a:prstGeom prst="rect">
            <a:avLst/>
          </a:prstGeom>
        </p:spPr>
        <p:txBody>
          <a:bodyPr numCol="1"/>
          <a:lstStyle>
            <a:lvl1pPr marL="252000" indent="-252000">
              <a:lnSpc>
                <a:spcPct val="100000"/>
              </a:lnSpc>
              <a:spcBef>
                <a:spcPts val="0"/>
              </a:spcBef>
              <a:spcAft>
                <a:spcPts val="900"/>
              </a:spcAft>
              <a:buClr>
                <a:schemeClr val="accent3"/>
              </a:buClr>
              <a:buFont typeface="Arial" pitchFamily="34" charset="0"/>
              <a:buChar char="&gt;"/>
              <a:defRPr sz="1800" spc="-20" baseline="0">
                <a:solidFill>
                  <a:srgbClr val="5C6266"/>
                </a:solidFill>
                <a:latin typeface="Arial" pitchFamily="34" charset="0"/>
                <a:cs typeface="Arial" pitchFamily="34" charset="0"/>
              </a:defRPr>
            </a:lvl1pPr>
            <a:lvl2pPr marL="504000" indent="-252000">
              <a:lnSpc>
                <a:spcPct val="100000"/>
              </a:lnSpc>
              <a:spcBef>
                <a:spcPts val="0"/>
              </a:spcBef>
              <a:spcAft>
                <a:spcPts val="900"/>
              </a:spcAft>
              <a:buClr>
                <a:schemeClr val="tx2"/>
              </a:buClr>
              <a:buFont typeface="Arial" panose="020B0604020202020204" pitchFamily="34" charset="0"/>
              <a:buChar char="–"/>
              <a:defRPr sz="1600" spc="-20" baseline="0">
                <a:solidFill>
                  <a:srgbClr val="5C6266"/>
                </a:solidFill>
                <a:latin typeface="Arial" pitchFamily="34" charset="0"/>
                <a:cs typeface="Arial" pitchFamily="34" charset="0"/>
              </a:defRPr>
            </a:lvl2pPr>
            <a:lvl3pPr marL="756000" indent="-252000">
              <a:lnSpc>
                <a:spcPct val="100000"/>
              </a:lnSpc>
              <a:spcBef>
                <a:spcPts val="0"/>
              </a:spcBef>
              <a:spcAft>
                <a:spcPts val="900"/>
              </a:spcAft>
              <a:buClr>
                <a:schemeClr val="tx2"/>
              </a:buClr>
              <a:defRPr sz="1600" spc="-20" baseline="0">
                <a:solidFill>
                  <a:srgbClr val="5C6266"/>
                </a:solidFill>
                <a:latin typeface="Arial" pitchFamily="34" charset="0"/>
                <a:cs typeface="Arial" pitchFamily="34" charset="0"/>
              </a:defRPr>
            </a:lvl3pPr>
            <a:lvl4pPr>
              <a:lnSpc>
                <a:spcPts val="1600"/>
              </a:lnSpc>
              <a:spcAft>
                <a:spcPts val="600"/>
              </a:spcAft>
              <a:defRPr sz="1400">
                <a:latin typeface="Arial" pitchFamily="34" charset="0"/>
                <a:cs typeface="Arial" pitchFamily="34" charset="0"/>
              </a:defRPr>
            </a:lvl4pPr>
            <a:lvl5pPr>
              <a:lnSpc>
                <a:spcPts val="1600"/>
              </a:lnSpc>
              <a:spcAft>
                <a:spcPts val="600"/>
              </a:spcAft>
              <a:defRPr sz="1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11" name="Date Placeholder 2"/>
          <p:cNvSpPr txBox="1">
            <a:spLocks/>
          </p:cNvSpPr>
          <p:nvPr userDrawn="1"/>
        </p:nvSpPr>
        <p:spPr>
          <a:xfrm>
            <a:off x="11511958" y="6237312"/>
            <a:ext cx="573617" cy="207963"/>
          </a:xfrm>
          <a:prstGeom prst="rect">
            <a:avLst/>
          </a:prstGeom>
        </p:spPr>
        <p:txBody>
          <a:bodyPr/>
          <a:lstStyle>
            <a:defPPr>
              <a:defRPr lang="en-US"/>
            </a:defPPr>
            <a:lvl1pPr marL="0" algn="l" defTabSz="914400" rtl="0" eaLnBrk="1" latinLnBrk="0" hangingPunct="1">
              <a:defRPr sz="1000" kern="1200">
                <a:solidFill>
                  <a:srgbClr val="565A5C"/>
                </a:solidFill>
                <a:latin typeface="Arial Narrow"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03DD02DE-0619-4707-8092-99D1B7D3892D}" type="slidenum">
              <a:rPr lang="en-AU" sz="1600" smtClean="0">
                <a:solidFill>
                  <a:schemeClr val="tx1"/>
                </a:solidFill>
                <a:latin typeface="Arial" pitchFamily="34" charset="0"/>
              </a:rPr>
              <a:pPr fontAlgn="auto">
                <a:spcBef>
                  <a:spcPts val="0"/>
                </a:spcBef>
                <a:spcAft>
                  <a:spcPts val="0"/>
                </a:spcAft>
                <a:defRPr/>
              </a:pPr>
              <a:t>‹#›</a:t>
            </a:fld>
            <a:endParaRPr lang="en-AU" sz="1600" dirty="0">
              <a:solidFill>
                <a:schemeClr val="tx1"/>
              </a:solidFill>
            </a:endParaRPr>
          </a:p>
        </p:txBody>
      </p:sp>
    </p:spTree>
    <p:extLst>
      <p:ext uri="{BB962C8B-B14F-4D97-AF65-F5344CB8AC3E}">
        <p14:creationId xmlns:p14="http://schemas.microsoft.com/office/powerpoint/2010/main" val="851792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userDrawn="1">
  <p:cSld name="2_Section Header">
    <p:spTree>
      <p:nvGrpSpPr>
        <p:cNvPr id="1" name=""/>
        <p:cNvGrpSpPr/>
        <p:nvPr/>
      </p:nvGrpSpPr>
      <p:grpSpPr>
        <a:xfrm>
          <a:off x="0" y="0"/>
          <a:ext cx="0" cy="0"/>
          <a:chOff x="0" y="0"/>
          <a:chExt cx="0" cy="0"/>
        </a:xfrm>
      </p:grpSpPr>
      <p:pic>
        <p:nvPicPr>
          <p:cNvPr id="11" name="Picture 2" descr="C:\$$$JUNK\NWFS_51.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3685088" y="1271973"/>
            <a:ext cx="8516693" cy="3682754"/>
          </a:xfrm>
          <a:prstGeom prst="rect">
            <a:avLst/>
          </a:prstGeom>
          <a:solidFill>
            <a:schemeClr val="accent3"/>
          </a:solidFill>
        </p:spPr>
      </p:pic>
      <p:sp>
        <p:nvSpPr>
          <p:cNvPr id="7" name="Rectangle 6"/>
          <p:cNvSpPr/>
          <p:nvPr userDrawn="1"/>
        </p:nvSpPr>
        <p:spPr>
          <a:xfrm>
            <a:off x="3719736" y="1266474"/>
            <a:ext cx="8472264" cy="3667116"/>
          </a:xfrm>
          <a:prstGeom prst="rect">
            <a:avLst/>
          </a:prstGeom>
          <a:solidFill>
            <a:srgbClr val="00000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8"/>
          <p:cNvSpPr>
            <a:spLocks noChangeArrowheads="1"/>
          </p:cNvSpPr>
          <p:nvPr userDrawn="1"/>
        </p:nvSpPr>
        <p:spPr bwMode="auto">
          <a:xfrm>
            <a:off x="1" y="1266473"/>
            <a:ext cx="3685091" cy="3667117"/>
          </a:xfrm>
          <a:prstGeom prst="rect">
            <a:avLst/>
          </a:prstGeom>
          <a:solidFill>
            <a:srgbClr val="565A5C"/>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6" name="Freeform 10"/>
          <p:cNvSpPr>
            <a:spLocks noEditPoints="1"/>
          </p:cNvSpPr>
          <p:nvPr userDrawn="1"/>
        </p:nvSpPr>
        <p:spPr bwMode="auto">
          <a:xfrm>
            <a:off x="3171555" y="1130964"/>
            <a:ext cx="1027070" cy="3846341"/>
          </a:xfrm>
          <a:custGeom>
            <a:avLst/>
            <a:gdLst>
              <a:gd name="T0" fmla="*/ 391 w 876"/>
              <a:gd name="T1" fmla="*/ 0 h 3282"/>
              <a:gd name="T2" fmla="*/ 440 w 876"/>
              <a:gd name="T3" fmla="*/ 1641 h 3282"/>
              <a:gd name="T4" fmla="*/ 876 w 876"/>
              <a:gd name="T5" fmla="*/ 0 h 3282"/>
              <a:gd name="T6" fmla="*/ 391 w 876"/>
              <a:gd name="T7" fmla="*/ 0 h 3282"/>
              <a:gd name="T8" fmla="*/ 485 w 876"/>
              <a:gd name="T9" fmla="*/ 3282 h 3282"/>
              <a:gd name="T10" fmla="*/ 436 w 876"/>
              <a:gd name="T11" fmla="*/ 1641 h 3282"/>
              <a:gd name="T12" fmla="*/ 0 w 876"/>
              <a:gd name="T13" fmla="*/ 3282 h 3282"/>
              <a:gd name="T14" fmla="*/ 485 w 876"/>
              <a:gd name="T15" fmla="*/ 3282 h 32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6" h="3282">
                <a:moveTo>
                  <a:pt x="391" y="0"/>
                </a:moveTo>
                <a:lnTo>
                  <a:pt x="440" y="1641"/>
                </a:lnTo>
                <a:lnTo>
                  <a:pt x="876" y="0"/>
                </a:lnTo>
                <a:lnTo>
                  <a:pt x="391" y="0"/>
                </a:lnTo>
                <a:close/>
                <a:moveTo>
                  <a:pt x="485" y="3282"/>
                </a:moveTo>
                <a:lnTo>
                  <a:pt x="436" y="1641"/>
                </a:lnTo>
                <a:lnTo>
                  <a:pt x="0" y="3282"/>
                </a:lnTo>
                <a:lnTo>
                  <a:pt x="485" y="32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 name="Title 1"/>
          <p:cNvSpPr>
            <a:spLocks noGrp="1"/>
          </p:cNvSpPr>
          <p:nvPr userDrawn="1">
            <p:ph type="title"/>
          </p:nvPr>
        </p:nvSpPr>
        <p:spPr>
          <a:xfrm>
            <a:off x="4198624" y="1276600"/>
            <a:ext cx="7748734" cy="3700705"/>
          </a:xfrm>
          <a:prstGeom prst="rect">
            <a:avLst/>
          </a:prstGeom>
        </p:spPr>
        <p:txBody>
          <a:bodyPr anchor="ctr" anchorCtr="0">
            <a:normAutofit/>
          </a:bodyPr>
          <a:lstStyle>
            <a:lvl1pPr algn="l">
              <a:defRPr sz="4000">
                <a:solidFill>
                  <a:schemeClr val="bg1"/>
                </a:solidFill>
              </a:defRPr>
            </a:lvl1pPr>
          </a:lstStyle>
          <a:p>
            <a:r>
              <a:rPr lang="en-US" dirty="0"/>
              <a:t>Click to edit Master title style</a:t>
            </a:r>
          </a:p>
        </p:txBody>
      </p:sp>
      <p:pic>
        <p:nvPicPr>
          <p:cNvPr id="10" name="Picture 9">
            <a:extLst>
              <a:ext uri="{FF2B5EF4-FFF2-40B4-BE49-F238E27FC236}">
                <a16:creationId xmlns:a16="http://schemas.microsoft.com/office/drawing/2014/main" id="{97F280F1-BEC6-A747-ACBD-A84C6B94817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3392" y="6309320"/>
            <a:ext cx="1943375" cy="222486"/>
          </a:xfrm>
          <a:prstGeom prst="rect">
            <a:avLst/>
          </a:prstGeom>
        </p:spPr>
      </p:pic>
    </p:spTree>
    <p:extLst>
      <p:ext uri="{BB962C8B-B14F-4D97-AF65-F5344CB8AC3E}">
        <p14:creationId xmlns:p14="http://schemas.microsoft.com/office/powerpoint/2010/main" val="657759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Page - Title Only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CE03989-AE51-A246-9A7A-448C5FB2259C}"/>
              </a:ext>
            </a:extLst>
          </p:cNvPr>
          <p:cNvSpPr/>
          <p:nvPr userDrawn="1"/>
        </p:nvSpPr>
        <p:spPr>
          <a:xfrm>
            <a:off x="0" y="-40751"/>
            <a:ext cx="12192001" cy="972000"/>
          </a:xfrm>
          <a:prstGeom prst="rect">
            <a:avLst/>
          </a:prstGeom>
          <a:solidFill>
            <a:schemeClr val="bg1"/>
          </a:solidFill>
          <a:ln>
            <a:noFill/>
          </a:ln>
          <a:effectLst>
            <a:outerShdw blurRad="50800" dist="38100" dir="54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7" name="Content Placeholder 2"/>
          <p:cNvSpPr>
            <a:spLocks noGrp="1"/>
          </p:cNvSpPr>
          <p:nvPr>
            <p:ph idx="1"/>
          </p:nvPr>
        </p:nvSpPr>
        <p:spPr>
          <a:xfrm>
            <a:off x="624419" y="1155576"/>
            <a:ext cx="10944191" cy="4865712"/>
          </a:xfrm>
          <a:prstGeom prst="rect">
            <a:avLst/>
          </a:prstGeom>
        </p:spPr>
        <p:txBody>
          <a:bodyPr/>
          <a:lstStyle>
            <a:lvl1pPr marL="252000" indent="-252000">
              <a:lnSpc>
                <a:spcPct val="100000"/>
              </a:lnSpc>
              <a:spcBef>
                <a:spcPts val="0"/>
              </a:spcBef>
              <a:spcAft>
                <a:spcPts val="900"/>
              </a:spcAft>
              <a:buClr>
                <a:schemeClr val="accent3"/>
              </a:buClr>
              <a:buFont typeface="Arial" pitchFamily="34" charset="0"/>
              <a:buChar char="&gt;"/>
              <a:defRPr sz="1800" spc="-20" baseline="0">
                <a:solidFill>
                  <a:srgbClr val="5C6266"/>
                </a:solidFill>
                <a:latin typeface="Arial" pitchFamily="34" charset="0"/>
                <a:cs typeface="Arial" pitchFamily="34" charset="0"/>
              </a:defRPr>
            </a:lvl1pPr>
            <a:lvl2pPr marL="504000" indent="-252000">
              <a:lnSpc>
                <a:spcPct val="100000"/>
              </a:lnSpc>
              <a:spcBef>
                <a:spcPts val="0"/>
              </a:spcBef>
              <a:spcAft>
                <a:spcPts val="900"/>
              </a:spcAft>
              <a:buClr>
                <a:schemeClr val="tx2"/>
              </a:buClr>
              <a:buFont typeface="Arial" panose="020B0604020202020204" pitchFamily="34" charset="0"/>
              <a:buChar char="–"/>
              <a:defRPr sz="1600" spc="-20" baseline="0">
                <a:solidFill>
                  <a:srgbClr val="5C6266"/>
                </a:solidFill>
                <a:latin typeface="Arial" pitchFamily="34" charset="0"/>
                <a:cs typeface="Arial" pitchFamily="34" charset="0"/>
              </a:defRPr>
            </a:lvl2pPr>
            <a:lvl3pPr marL="685800" indent="-180975">
              <a:lnSpc>
                <a:spcPct val="100000"/>
              </a:lnSpc>
              <a:spcBef>
                <a:spcPts val="0"/>
              </a:spcBef>
              <a:spcAft>
                <a:spcPts val="900"/>
              </a:spcAft>
              <a:buClr>
                <a:schemeClr val="tx2"/>
              </a:buClr>
              <a:buFont typeface="Arial" panose="020B0604020202020204" pitchFamily="34" charset="0"/>
              <a:buChar char="•"/>
              <a:defRPr sz="1600" spc="-20" baseline="0">
                <a:solidFill>
                  <a:srgbClr val="5C6266"/>
                </a:solidFill>
                <a:latin typeface="Arial" pitchFamily="34" charset="0"/>
                <a:cs typeface="Arial" pitchFamily="34" charset="0"/>
              </a:defRPr>
            </a:lvl3pPr>
            <a:lvl4pPr>
              <a:lnSpc>
                <a:spcPts val="1600"/>
              </a:lnSpc>
              <a:spcAft>
                <a:spcPts val="600"/>
              </a:spcAft>
              <a:defRPr sz="1400">
                <a:latin typeface="Arial" pitchFamily="34" charset="0"/>
                <a:cs typeface="Arial" pitchFamily="34" charset="0"/>
              </a:defRPr>
            </a:lvl4pPr>
            <a:lvl5pPr>
              <a:lnSpc>
                <a:spcPts val="1600"/>
              </a:lnSpc>
              <a:spcAft>
                <a:spcPts val="600"/>
              </a:spcAft>
              <a:defRPr sz="1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38" name="Title 1"/>
          <p:cNvSpPr>
            <a:spLocks noGrp="1"/>
          </p:cNvSpPr>
          <p:nvPr>
            <p:ph type="title"/>
          </p:nvPr>
        </p:nvSpPr>
        <p:spPr>
          <a:xfrm>
            <a:off x="624420" y="332656"/>
            <a:ext cx="10943348" cy="540643"/>
          </a:xfrm>
          <a:prstGeom prst="rect">
            <a:avLst/>
          </a:prstGeom>
        </p:spPr>
        <p:txBody>
          <a:bodyPr anchor="b"/>
          <a:lstStyle>
            <a:lvl1pPr algn="l">
              <a:lnSpc>
                <a:spcPts val="2400"/>
              </a:lnSpc>
              <a:defRPr sz="2800">
                <a:solidFill>
                  <a:schemeClr val="accent1"/>
                </a:solidFill>
                <a:latin typeface="Arial" panose="020B0604020202020204" pitchFamily="34" charset="0"/>
                <a:cs typeface="Arial" panose="020B0604020202020204" pitchFamily="34" charset="0"/>
              </a:defRPr>
            </a:lvl1pPr>
          </a:lstStyle>
          <a:p>
            <a:r>
              <a:rPr lang="en-US"/>
              <a:t>Click to edit Master title style</a:t>
            </a:r>
            <a:endParaRPr lang="en-AU"/>
          </a:p>
        </p:txBody>
      </p:sp>
      <p:sp>
        <p:nvSpPr>
          <p:cNvPr id="7" name="Date Placeholder 2">
            <a:extLst>
              <a:ext uri="{FF2B5EF4-FFF2-40B4-BE49-F238E27FC236}">
                <a16:creationId xmlns:a16="http://schemas.microsoft.com/office/drawing/2014/main" id="{7164CBBF-CDAC-C847-A9BE-52E8B079DF70}"/>
              </a:ext>
            </a:extLst>
          </p:cNvPr>
          <p:cNvSpPr txBox="1">
            <a:spLocks/>
          </p:cNvSpPr>
          <p:nvPr userDrawn="1"/>
        </p:nvSpPr>
        <p:spPr>
          <a:xfrm>
            <a:off x="11511958" y="6237312"/>
            <a:ext cx="573617" cy="207963"/>
          </a:xfrm>
          <a:prstGeom prst="rect">
            <a:avLst/>
          </a:prstGeom>
        </p:spPr>
        <p:txBody>
          <a:bodyPr/>
          <a:lstStyle>
            <a:defPPr>
              <a:defRPr lang="en-US"/>
            </a:defPPr>
            <a:lvl1pPr marL="0" algn="l" defTabSz="914400" rtl="0" eaLnBrk="1" latinLnBrk="0" hangingPunct="1">
              <a:defRPr sz="1000" kern="1200">
                <a:solidFill>
                  <a:srgbClr val="565A5C"/>
                </a:solidFill>
                <a:latin typeface="Arial Narrow"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03DD02DE-0619-4707-8092-99D1B7D3892D}" type="slidenum">
              <a:rPr lang="en-AU" sz="1600" smtClean="0">
                <a:solidFill>
                  <a:schemeClr val="tx1"/>
                </a:solidFill>
                <a:latin typeface="Arial" pitchFamily="34" charset="0"/>
              </a:rPr>
              <a:pPr fontAlgn="auto">
                <a:spcBef>
                  <a:spcPts val="0"/>
                </a:spcBef>
                <a:spcAft>
                  <a:spcPts val="0"/>
                </a:spcAft>
                <a:defRPr/>
              </a:pPr>
              <a:t>‹#›</a:t>
            </a:fld>
            <a:endParaRPr lang="en-AU" sz="1600" dirty="0">
              <a:solidFill>
                <a:schemeClr val="tx1"/>
              </a:solidFill>
            </a:endParaRPr>
          </a:p>
        </p:txBody>
      </p:sp>
      <p:pic>
        <p:nvPicPr>
          <p:cNvPr id="11" name="Picture 10">
            <a:extLst>
              <a:ext uri="{FF2B5EF4-FFF2-40B4-BE49-F238E27FC236}">
                <a16:creationId xmlns:a16="http://schemas.microsoft.com/office/drawing/2014/main" id="{CC5F6BF8-5165-4B42-A343-20736A95E57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290734" y="6309320"/>
            <a:ext cx="1943375" cy="222486"/>
          </a:xfrm>
          <a:prstGeom prst="rect">
            <a:avLst/>
          </a:prstGeom>
        </p:spPr>
      </p:pic>
    </p:spTree>
    <p:extLst>
      <p:ext uri="{BB962C8B-B14F-4D97-AF65-F5344CB8AC3E}">
        <p14:creationId xmlns:p14="http://schemas.microsoft.com/office/powerpoint/2010/main" val="1992705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Page - NO Title Header">
    <p:spTree>
      <p:nvGrpSpPr>
        <p:cNvPr id="1" name=""/>
        <p:cNvGrpSpPr/>
        <p:nvPr/>
      </p:nvGrpSpPr>
      <p:grpSpPr>
        <a:xfrm>
          <a:off x="0" y="0"/>
          <a:ext cx="0" cy="0"/>
          <a:chOff x="0" y="0"/>
          <a:chExt cx="0" cy="0"/>
        </a:xfrm>
      </p:grpSpPr>
      <p:sp>
        <p:nvSpPr>
          <p:cNvPr id="17" name="Content Placeholder 2"/>
          <p:cNvSpPr>
            <a:spLocks noGrp="1"/>
          </p:cNvSpPr>
          <p:nvPr>
            <p:ph idx="1"/>
          </p:nvPr>
        </p:nvSpPr>
        <p:spPr>
          <a:xfrm>
            <a:off x="624419" y="1155576"/>
            <a:ext cx="10944191" cy="4865712"/>
          </a:xfrm>
          <a:prstGeom prst="rect">
            <a:avLst/>
          </a:prstGeom>
        </p:spPr>
        <p:txBody>
          <a:bodyPr/>
          <a:lstStyle>
            <a:lvl1pPr marL="252000" indent="-252000">
              <a:lnSpc>
                <a:spcPct val="100000"/>
              </a:lnSpc>
              <a:spcBef>
                <a:spcPts val="0"/>
              </a:spcBef>
              <a:spcAft>
                <a:spcPts val="900"/>
              </a:spcAft>
              <a:buClr>
                <a:schemeClr val="accent4"/>
              </a:buClr>
              <a:buFont typeface="Arial" pitchFamily="34" charset="0"/>
              <a:buChar char="&gt;"/>
              <a:defRPr sz="1800" spc="-20" baseline="0">
                <a:solidFill>
                  <a:srgbClr val="5C6266"/>
                </a:solidFill>
                <a:latin typeface="Arial" pitchFamily="34" charset="0"/>
                <a:cs typeface="Arial" pitchFamily="34" charset="0"/>
              </a:defRPr>
            </a:lvl1pPr>
            <a:lvl2pPr marL="504000" indent="-252000">
              <a:lnSpc>
                <a:spcPct val="100000"/>
              </a:lnSpc>
              <a:spcBef>
                <a:spcPts val="0"/>
              </a:spcBef>
              <a:spcAft>
                <a:spcPts val="900"/>
              </a:spcAft>
              <a:buClr>
                <a:schemeClr val="tx2"/>
              </a:buClr>
              <a:buFont typeface="Arial" panose="020B0604020202020204" pitchFamily="34" charset="0"/>
              <a:buChar char="–"/>
              <a:defRPr sz="1600" spc="-20" baseline="0">
                <a:solidFill>
                  <a:srgbClr val="5C6266"/>
                </a:solidFill>
                <a:latin typeface="Arial" pitchFamily="34" charset="0"/>
                <a:cs typeface="Arial" pitchFamily="34" charset="0"/>
              </a:defRPr>
            </a:lvl2pPr>
            <a:lvl3pPr marL="685800" indent="-180975">
              <a:lnSpc>
                <a:spcPct val="100000"/>
              </a:lnSpc>
              <a:spcBef>
                <a:spcPts val="0"/>
              </a:spcBef>
              <a:spcAft>
                <a:spcPts val="900"/>
              </a:spcAft>
              <a:buClr>
                <a:schemeClr val="tx2"/>
              </a:buClr>
              <a:defRPr sz="1600" spc="-20" baseline="0">
                <a:solidFill>
                  <a:srgbClr val="5C6266"/>
                </a:solidFill>
                <a:latin typeface="Arial" pitchFamily="34" charset="0"/>
                <a:cs typeface="Arial" pitchFamily="34" charset="0"/>
              </a:defRPr>
            </a:lvl3pPr>
            <a:lvl4pPr>
              <a:lnSpc>
                <a:spcPts val="1600"/>
              </a:lnSpc>
              <a:spcAft>
                <a:spcPts val="600"/>
              </a:spcAft>
              <a:defRPr sz="1400">
                <a:latin typeface="Arial" pitchFamily="34" charset="0"/>
                <a:cs typeface="Arial" pitchFamily="34" charset="0"/>
              </a:defRPr>
            </a:lvl4pPr>
            <a:lvl5pPr>
              <a:lnSpc>
                <a:spcPts val="1600"/>
              </a:lnSpc>
              <a:spcAft>
                <a:spcPts val="600"/>
              </a:spcAft>
              <a:defRPr sz="1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5" name="Date Placeholder 2">
            <a:extLst>
              <a:ext uri="{FF2B5EF4-FFF2-40B4-BE49-F238E27FC236}">
                <a16:creationId xmlns:a16="http://schemas.microsoft.com/office/drawing/2014/main" id="{1B77903D-5B0E-7C49-9637-3D5524520397}"/>
              </a:ext>
            </a:extLst>
          </p:cNvPr>
          <p:cNvSpPr txBox="1">
            <a:spLocks/>
          </p:cNvSpPr>
          <p:nvPr userDrawn="1"/>
        </p:nvSpPr>
        <p:spPr>
          <a:xfrm>
            <a:off x="11511958" y="6237312"/>
            <a:ext cx="573617" cy="207963"/>
          </a:xfrm>
          <a:prstGeom prst="rect">
            <a:avLst/>
          </a:prstGeom>
        </p:spPr>
        <p:txBody>
          <a:bodyPr/>
          <a:lstStyle>
            <a:defPPr>
              <a:defRPr lang="en-US"/>
            </a:defPPr>
            <a:lvl1pPr marL="0" algn="l" defTabSz="914400" rtl="0" eaLnBrk="1" latinLnBrk="0" hangingPunct="1">
              <a:defRPr sz="1000" kern="1200">
                <a:solidFill>
                  <a:srgbClr val="565A5C"/>
                </a:solidFill>
                <a:latin typeface="Arial Narrow"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03DD02DE-0619-4707-8092-99D1B7D3892D}" type="slidenum">
              <a:rPr lang="en-AU" sz="1600" smtClean="0">
                <a:solidFill>
                  <a:schemeClr val="tx1"/>
                </a:solidFill>
                <a:latin typeface="Arial" pitchFamily="34" charset="0"/>
              </a:rPr>
              <a:pPr fontAlgn="auto">
                <a:spcBef>
                  <a:spcPts val="0"/>
                </a:spcBef>
                <a:spcAft>
                  <a:spcPts val="0"/>
                </a:spcAft>
                <a:defRPr/>
              </a:pPr>
              <a:t>‹#›</a:t>
            </a:fld>
            <a:endParaRPr lang="en-AU" sz="1600" dirty="0">
              <a:solidFill>
                <a:schemeClr val="tx1"/>
              </a:solidFill>
            </a:endParaRPr>
          </a:p>
        </p:txBody>
      </p:sp>
      <p:pic>
        <p:nvPicPr>
          <p:cNvPr id="7" name="Picture 6">
            <a:extLst>
              <a:ext uri="{FF2B5EF4-FFF2-40B4-BE49-F238E27FC236}">
                <a16:creationId xmlns:a16="http://schemas.microsoft.com/office/drawing/2014/main" id="{699A17DB-2F1C-4237-A531-570F51955C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290734" y="6309320"/>
            <a:ext cx="1943375" cy="222486"/>
          </a:xfrm>
          <a:prstGeom prst="rect">
            <a:avLst/>
          </a:prstGeom>
        </p:spPr>
      </p:pic>
      <p:pic>
        <p:nvPicPr>
          <p:cNvPr id="8" name="Picture 7">
            <a:extLst>
              <a:ext uri="{FF2B5EF4-FFF2-40B4-BE49-F238E27FC236}">
                <a16:creationId xmlns:a16="http://schemas.microsoft.com/office/drawing/2014/main" id="{3A930144-202A-48A8-B27D-A845C04D8981}"/>
              </a:ext>
            </a:extLst>
          </p:cNvPr>
          <p:cNvPicPr>
            <a:picLocks noChangeAspect="1"/>
          </p:cNvPicPr>
          <p:nvPr userDrawn="1"/>
        </p:nvPicPr>
        <p:blipFill>
          <a:blip r:embed="rId3"/>
          <a:stretch>
            <a:fillRect/>
          </a:stretch>
        </p:blipFill>
        <p:spPr>
          <a:xfrm>
            <a:off x="624233" y="5748787"/>
            <a:ext cx="791247" cy="788119"/>
          </a:xfrm>
          <a:prstGeom prst="rect">
            <a:avLst/>
          </a:prstGeom>
        </p:spPr>
      </p:pic>
    </p:spTree>
    <p:extLst>
      <p:ext uri="{BB962C8B-B14F-4D97-AF65-F5344CB8AC3E}">
        <p14:creationId xmlns:p14="http://schemas.microsoft.com/office/powerpoint/2010/main" val="313564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54734CA-426E-1A4E-AF19-F0AEC8B59C6A}"/>
              </a:ext>
            </a:extLst>
          </p:cNvPr>
          <p:cNvSpPr/>
          <p:nvPr userDrawn="1"/>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645D06E6-9001-E740-99B2-A07B5810DE0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3433" y="637344"/>
            <a:ext cx="3456383" cy="559408"/>
          </a:xfrm>
          <a:prstGeom prst="rect">
            <a:avLst/>
          </a:prstGeom>
        </p:spPr>
      </p:pic>
      <p:sp>
        <p:nvSpPr>
          <p:cNvPr id="17" name="Date Placeholder 2">
            <a:extLst>
              <a:ext uri="{FF2B5EF4-FFF2-40B4-BE49-F238E27FC236}">
                <a16:creationId xmlns:a16="http://schemas.microsoft.com/office/drawing/2014/main" id="{9E06E618-EEC1-F84A-8098-2D7BEB225A45}"/>
              </a:ext>
            </a:extLst>
          </p:cNvPr>
          <p:cNvSpPr txBox="1">
            <a:spLocks/>
          </p:cNvSpPr>
          <p:nvPr userDrawn="1"/>
        </p:nvSpPr>
        <p:spPr>
          <a:xfrm>
            <a:off x="11444816" y="6237312"/>
            <a:ext cx="573617" cy="207963"/>
          </a:xfrm>
          <a:prstGeom prst="rect">
            <a:avLst/>
          </a:prstGeom>
        </p:spPr>
        <p:txBody>
          <a:bodyPr/>
          <a:lstStyle>
            <a:defPPr>
              <a:defRPr lang="en-US"/>
            </a:defPPr>
            <a:lvl1pPr marL="0" algn="l" defTabSz="914400" rtl="0" eaLnBrk="1" latinLnBrk="0" hangingPunct="1">
              <a:defRPr sz="1000" kern="1200">
                <a:solidFill>
                  <a:srgbClr val="565A5C"/>
                </a:solidFill>
                <a:latin typeface="Arial Narrow"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03DD02DE-0619-4707-8092-99D1B7D3892D}" type="slidenum">
              <a:rPr lang="en-AU" sz="1600" smtClean="0">
                <a:solidFill>
                  <a:schemeClr val="bg1"/>
                </a:solidFill>
                <a:latin typeface="Arial" pitchFamily="34" charset="0"/>
              </a:rPr>
              <a:pPr fontAlgn="auto">
                <a:spcBef>
                  <a:spcPts val="0"/>
                </a:spcBef>
                <a:spcAft>
                  <a:spcPts val="0"/>
                </a:spcAft>
                <a:defRPr/>
              </a:pPr>
              <a:t>‹#›</a:t>
            </a:fld>
            <a:endParaRPr lang="en-AU" sz="1600" dirty="0">
              <a:solidFill>
                <a:schemeClr val="bg1"/>
              </a:solidFill>
            </a:endParaRPr>
          </a:p>
        </p:txBody>
      </p:sp>
      <p:sp>
        <p:nvSpPr>
          <p:cNvPr id="9" name="Freeform 7">
            <a:extLst>
              <a:ext uri="{FF2B5EF4-FFF2-40B4-BE49-F238E27FC236}">
                <a16:creationId xmlns:a16="http://schemas.microsoft.com/office/drawing/2014/main" id="{5D09D118-54CF-3B47-BCA5-C89A59CC6406}"/>
              </a:ext>
            </a:extLst>
          </p:cNvPr>
          <p:cNvSpPr>
            <a:spLocks/>
          </p:cNvSpPr>
          <p:nvPr userDrawn="1"/>
        </p:nvSpPr>
        <p:spPr bwMode="auto">
          <a:xfrm>
            <a:off x="11231562" y="1735137"/>
            <a:ext cx="960438" cy="3675063"/>
          </a:xfrm>
          <a:custGeom>
            <a:avLst/>
            <a:gdLst>
              <a:gd name="T0" fmla="*/ 0 w 605"/>
              <a:gd name="T1" fmla="*/ 2315 h 2315"/>
              <a:gd name="T2" fmla="*/ 605 w 605"/>
              <a:gd name="T3" fmla="*/ 2315 h 2315"/>
              <a:gd name="T4" fmla="*/ 605 w 605"/>
              <a:gd name="T5" fmla="*/ 0 h 2315"/>
              <a:gd name="T6" fmla="*/ 0 w 605"/>
              <a:gd name="T7" fmla="*/ 2315 h 2315"/>
            </a:gdLst>
            <a:ahLst/>
            <a:cxnLst>
              <a:cxn ang="0">
                <a:pos x="T0" y="T1"/>
              </a:cxn>
              <a:cxn ang="0">
                <a:pos x="T2" y="T3"/>
              </a:cxn>
              <a:cxn ang="0">
                <a:pos x="T4" y="T5"/>
              </a:cxn>
              <a:cxn ang="0">
                <a:pos x="T6" y="T7"/>
              </a:cxn>
            </a:cxnLst>
            <a:rect l="0" t="0" r="r" b="b"/>
            <a:pathLst>
              <a:path w="605" h="2315">
                <a:moveTo>
                  <a:pt x="0" y="2315"/>
                </a:moveTo>
                <a:lnTo>
                  <a:pt x="605" y="2315"/>
                </a:lnTo>
                <a:lnTo>
                  <a:pt x="605" y="0"/>
                </a:lnTo>
                <a:lnTo>
                  <a:pt x="0" y="2315"/>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lvl="0"/>
            <a:endParaRPr lang="en-AU" dirty="0"/>
          </a:p>
        </p:txBody>
      </p:sp>
      <p:sp>
        <p:nvSpPr>
          <p:cNvPr id="13" name="Freeform 12">
            <a:extLst>
              <a:ext uri="{FF2B5EF4-FFF2-40B4-BE49-F238E27FC236}">
                <a16:creationId xmlns:a16="http://schemas.microsoft.com/office/drawing/2014/main" id="{FA463525-AFBD-0247-9CB9-A8A42D7EC0C9}"/>
              </a:ext>
            </a:extLst>
          </p:cNvPr>
          <p:cNvSpPr/>
          <p:nvPr userDrawn="1"/>
        </p:nvSpPr>
        <p:spPr>
          <a:xfrm>
            <a:off x="1099457" y="1698171"/>
            <a:ext cx="11103429" cy="3712029"/>
          </a:xfrm>
          <a:custGeom>
            <a:avLst/>
            <a:gdLst>
              <a:gd name="connsiteX0" fmla="*/ 11103429 w 11103429"/>
              <a:gd name="connsiteY0" fmla="*/ 0 h 3712029"/>
              <a:gd name="connsiteX1" fmla="*/ 6357257 w 11103429"/>
              <a:gd name="connsiteY1" fmla="*/ 0 h 3712029"/>
              <a:gd name="connsiteX2" fmla="*/ 5421086 w 11103429"/>
              <a:gd name="connsiteY2" fmla="*/ 3712029 h 3712029"/>
              <a:gd name="connsiteX3" fmla="*/ 0 w 11103429"/>
              <a:gd name="connsiteY3" fmla="*/ 3712029 h 3712029"/>
              <a:gd name="connsiteX4" fmla="*/ 0 w 11103429"/>
              <a:gd name="connsiteY4" fmla="*/ 21772 h 3712029"/>
              <a:gd name="connsiteX5" fmla="*/ 5878286 w 11103429"/>
              <a:gd name="connsiteY5" fmla="*/ 21772 h 3712029"/>
              <a:gd name="connsiteX6" fmla="*/ 5998029 w 11103429"/>
              <a:gd name="connsiteY6" fmla="*/ 3712029 h 3712029"/>
              <a:gd name="connsiteX7" fmla="*/ 11092543 w 11103429"/>
              <a:gd name="connsiteY7" fmla="*/ 3712029 h 371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03429" h="3712029">
                <a:moveTo>
                  <a:pt x="11103429" y="0"/>
                </a:moveTo>
                <a:lnTo>
                  <a:pt x="6357257" y="0"/>
                </a:lnTo>
                <a:lnTo>
                  <a:pt x="5421086" y="3712029"/>
                </a:lnTo>
                <a:lnTo>
                  <a:pt x="0" y="3712029"/>
                </a:lnTo>
                <a:lnTo>
                  <a:pt x="0" y="21772"/>
                </a:lnTo>
                <a:lnTo>
                  <a:pt x="5878286" y="21772"/>
                </a:lnTo>
                <a:lnTo>
                  <a:pt x="5998029" y="3712029"/>
                </a:lnTo>
                <a:lnTo>
                  <a:pt x="11092543" y="3712029"/>
                </a:lnTo>
              </a:path>
            </a:pathLst>
          </a:cu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p:cNvSpPr>
            <a:spLocks noGrp="1"/>
          </p:cNvSpPr>
          <p:nvPr>
            <p:ph type="title" hasCustomPrompt="1"/>
          </p:nvPr>
        </p:nvSpPr>
        <p:spPr>
          <a:xfrm>
            <a:off x="695401" y="2503212"/>
            <a:ext cx="5760639" cy="1961751"/>
          </a:xfrm>
          <a:prstGeom prst="rect">
            <a:avLst/>
          </a:prstGeom>
          <a:solidFill>
            <a:schemeClr val="tx1">
              <a:lumMod val="50000"/>
            </a:schemeClr>
          </a:solidFill>
        </p:spPr>
        <p:txBody>
          <a:bodyPr anchor="ctr"/>
          <a:lstStyle>
            <a:lvl1pPr algn="l">
              <a:lnSpc>
                <a:spcPct val="100000"/>
              </a:lnSpc>
              <a:spcBef>
                <a:spcPts val="0"/>
              </a:spcBef>
              <a:spcAft>
                <a:spcPts val="0"/>
              </a:spcAft>
              <a:defRPr sz="6500" spc="-20" baseline="0">
                <a:solidFill>
                  <a:schemeClr val="bg1"/>
                </a:solidFill>
                <a:latin typeface="Arial" panose="020B0604020202020204" pitchFamily="34" charset="0"/>
                <a:cs typeface="Arial" panose="020B0604020202020204" pitchFamily="34" charset="0"/>
              </a:defRPr>
            </a:lvl1pPr>
          </a:lstStyle>
          <a:p>
            <a:r>
              <a:rPr lang="en-US"/>
              <a:t>SECTION TITLE</a:t>
            </a:r>
            <a:endParaRPr lang="en-AU"/>
          </a:p>
        </p:txBody>
      </p:sp>
      <p:pic>
        <p:nvPicPr>
          <p:cNvPr id="11" name="Picture 10" descr="A black and white image of a person's face&#10;&#10;Description automatically generated with medium confidence">
            <a:extLst>
              <a:ext uri="{FF2B5EF4-FFF2-40B4-BE49-F238E27FC236}">
                <a16:creationId xmlns:a16="http://schemas.microsoft.com/office/drawing/2014/main" id="{FC3731B8-690A-924F-ADA7-49DB87888FB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256240" y="3077935"/>
            <a:ext cx="2540000" cy="952500"/>
          </a:xfrm>
          <a:prstGeom prst="rect">
            <a:avLst/>
          </a:prstGeom>
        </p:spPr>
      </p:pic>
    </p:spTree>
    <p:extLst>
      <p:ext uri="{BB962C8B-B14F-4D97-AF65-F5344CB8AC3E}">
        <p14:creationId xmlns:p14="http://schemas.microsoft.com/office/powerpoint/2010/main" val="12626220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Section Title Slide">
    <p:bg>
      <p:bgPr>
        <a:solidFill>
          <a:schemeClr val="accent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0094CBF-6C5F-8049-B336-B9653B539239}"/>
              </a:ext>
            </a:extLst>
          </p:cNvPr>
          <p:cNvSpPr/>
          <p:nvPr userDrawn="1"/>
        </p:nvSpPr>
        <p:spPr>
          <a:xfrm>
            <a:off x="1423987" y="1645598"/>
            <a:ext cx="10768013" cy="37122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reeform 7"/>
          <p:cNvSpPr>
            <a:spLocks/>
          </p:cNvSpPr>
          <p:nvPr userDrawn="1"/>
        </p:nvSpPr>
        <p:spPr bwMode="auto">
          <a:xfrm>
            <a:off x="11261725" y="1682750"/>
            <a:ext cx="960438" cy="3675063"/>
          </a:xfrm>
          <a:custGeom>
            <a:avLst/>
            <a:gdLst>
              <a:gd name="T0" fmla="*/ 0 w 605"/>
              <a:gd name="T1" fmla="*/ 2315 h 2315"/>
              <a:gd name="T2" fmla="*/ 605 w 605"/>
              <a:gd name="T3" fmla="*/ 2315 h 2315"/>
              <a:gd name="T4" fmla="*/ 605 w 605"/>
              <a:gd name="T5" fmla="*/ 0 h 2315"/>
              <a:gd name="T6" fmla="*/ 0 w 605"/>
              <a:gd name="T7" fmla="*/ 2315 h 2315"/>
            </a:gdLst>
            <a:ahLst/>
            <a:cxnLst>
              <a:cxn ang="0">
                <a:pos x="T0" y="T1"/>
              </a:cxn>
              <a:cxn ang="0">
                <a:pos x="T2" y="T3"/>
              </a:cxn>
              <a:cxn ang="0">
                <a:pos x="T4" y="T5"/>
              </a:cxn>
              <a:cxn ang="0">
                <a:pos x="T6" y="T7"/>
              </a:cxn>
            </a:cxnLst>
            <a:rect l="0" t="0" r="r" b="b"/>
            <a:pathLst>
              <a:path w="605" h="2315">
                <a:moveTo>
                  <a:pt x="0" y="2315"/>
                </a:moveTo>
                <a:lnTo>
                  <a:pt x="605" y="2315"/>
                </a:lnTo>
                <a:lnTo>
                  <a:pt x="605" y="0"/>
                </a:lnTo>
                <a:lnTo>
                  <a:pt x="0" y="2315"/>
                </a:lnTo>
                <a:close/>
              </a:path>
            </a:pathLst>
          </a:custGeom>
          <a:solidFill>
            <a:schemeClr val="bg2">
              <a:lumMod val="25000"/>
            </a:schemeClr>
          </a:solidFill>
          <a:ln>
            <a:noFill/>
          </a:ln>
        </p:spPr>
        <p:txBody>
          <a:bodyPr vert="horz" wrap="square" lIns="91440" tIns="45720" rIns="91440" bIns="45720" numCol="1" anchor="t" anchorCtr="0" compatLnSpc="1">
            <a:prstTxWarp prst="textNoShape">
              <a:avLst/>
            </a:prstTxWarp>
          </a:bodyPr>
          <a:lstStyle/>
          <a:p>
            <a:pPr lvl="0"/>
            <a:endParaRPr lang="en-AU" dirty="0"/>
          </a:p>
        </p:txBody>
      </p:sp>
      <p:sp>
        <p:nvSpPr>
          <p:cNvPr id="74" name="Rectangle 73"/>
          <p:cNvSpPr/>
          <p:nvPr userDrawn="1"/>
        </p:nvSpPr>
        <p:spPr>
          <a:xfrm>
            <a:off x="1415480" y="1645598"/>
            <a:ext cx="10873208" cy="3712215"/>
          </a:xfrm>
          <a:prstGeom prst="rect">
            <a:avLst/>
          </a:prstGeom>
          <a:noFill/>
          <a:ln w="76200" cap="sq">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0" name="Title 1"/>
          <p:cNvSpPr>
            <a:spLocks noGrp="1"/>
          </p:cNvSpPr>
          <p:nvPr>
            <p:ph type="title" hasCustomPrompt="1"/>
          </p:nvPr>
        </p:nvSpPr>
        <p:spPr>
          <a:xfrm>
            <a:off x="1769039" y="1675850"/>
            <a:ext cx="9295513" cy="3681963"/>
          </a:xfrm>
          <a:prstGeom prst="rect">
            <a:avLst/>
          </a:prstGeom>
        </p:spPr>
        <p:txBody>
          <a:bodyPr anchor="ctr"/>
          <a:lstStyle>
            <a:lvl1pPr algn="l">
              <a:lnSpc>
                <a:spcPct val="100000"/>
              </a:lnSpc>
              <a:spcBef>
                <a:spcPts val="1200"/>
              </a:spcBef>
              <a:spcAft>
                <a:spcPts val="1200"/>
              </a:spcAft>
              <a:defRPr sz="7000" spc="-20" baseline="0">
                <a:solidFill>
                  <a:schemeClr val="bg1"/>
                </a:solidFill>
                <a:latin typeface="Arial" panose="020B0604020202020204" pitchFamily="34" charset="0"/>
                <a:cs typeface="Arial" panose="020B0604020202020204" pitchFamily="34" charset="0"/>
              </a:defRPr>
            </a:lvl1pPr>
          </a:lstStyle>
          <a:p>
            <a:r>
              <a:rPr lang="en-US"/>
              <a:t>SECTION </a:t>
            </a:r>
            <a:br>
              <a:rPr lang="en-US"/>
            </a:br>
            <a:r>
              <a:rPr lang="en-US"/>
              <a:t>TITLE</a:t>
            </a:r>
            <a:endParaRPr lang="en-AU"/>
          </a:p>
        </p:txBody>
      </p:sp>
      <p:sp>
        <p:nvSpPr>
          <p:cNvPr id="67" name="Date Placeholder 2"/>
          <p:cNvSpPr txBox="1">
            <a:spLocks/>
          </p:cNvSpPr>
          <p:nvPr userDrawn="1"/>
        </p:nvSpPr>
        <p:spPr>
          <a:xfrm>
            <a:off x="11168327" y="6264000"/>
            <a:ext cx="573617" cy="207963"/>
          </a:xfrm>
          <a:prstGeom prst="rect">
            <a:avLst/>
          </a:prstGeom>
        </p:spPr>
        <p:txBody>
          <a:bodyPr/>
          <a:lstStyle>
            <a:defPPr>
              <a:defRPr lang="en-US"/>
            </a:defPPr>
            <a:lvl1pPr marL="0" algn="l" defTabSz="914400" rtl="0" eaLnBrk="1" latinLnBrk="0" hangingPunct="1">
              <a:defRPr sz="1000" kern="1200">
                <a:solidFill>
                  <a:srgbClr val="565A5C"/>
                </a:solidFill>
                <a:latin typeface="Arial Narrow"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03DD02DE-0619-4707-8092-99D1B7D3892D}" type="slidenum">
              <a:rPr lang="en-AU" sz="1600" smtClean="0">
                <a:solidFill>
                  <a:schemeClr val="bg1"/>
                </a:solidFill>
                <a:latin typeface="Arial" pitchFamily="34" charset="0"/>
              </a:rPr>
              <a:pPr algn="r" fontAlgn="auto">
                <a:spcBef>
                  <a:spcPts val="0"/>
                </a:spcBef>
                <a:spcAft>
                  <a:spcPts val="0"/>
                </a:spcAft>
                <a:defRPr/>
              </a:pPr>
              <a:t>‹#›</a:t>
            </a:fld>
            <a:endParaRPr lang="en-AU" sz="1600" dirty="0">
              <a:solidFill>
                <a:schemeClr val="bg1"/>
              </a:solidFill>
            </a:endParaRPr>
          </a:p>
        </p:txBody>
      </p:sp>
      <p:grpSp>
        <p:nvGrpSpPr>
          <p:cNvPr id="20" name="Group 19"/>
          <p:cNvGrpSpPr/>
          <p:nvPr userDrawn="1"/>
        </p:nvGrpSpPr>
        <p:grpSpPr>
          <a:xfrm>
            <a:off x="1423987" y="898110"/>
            <a:ext cx="2727797" cy="322736"/>
            <a:chOff x="2060575" y="1766888"/>
            <a:chExt cx="2522538" cy="298450"/>
          </a:xfrm>
          <a:solidFill>
            <a:srgbClr val="FFFFFF"/>
          </a:solidFill>
        </p:grpSpPr>
        <p:sp>
          <p:nvSpPr>
            <p:cNvPr id="21" name="Freeform 12"/>
            <p:cNvSpPr>
              <a:spLocks/>
            </p:cNvSpPr>
            <p:nvPr userDrawn="1"/>
          </p:nvSpPr>
          <p:spPr bwMode="auto">
            <a:xfrm>
              <a:off x="2373313" y="1766888"/>
              <a:ext cx="320675" cy="285750"/>
            </a:xfrm>
            <a:custGeom>
              <a:avLst/>
              <a:gdLst>
                <a:gd name="T0" fmla="*/ 88 w 296"/>
                <a:gd name="T1" fmla="*/ 262 h 262"/>
                <a:gd name="T2" fmla="*/ 240 w 296"/>
                <a:gd name="T3" fmla="*/ 158 h 262"/>
                <a:gd name="T4" fmla="*/ 25 w 296"/>
                <a:gd name="T5" fmla="*/ 52 h 262"/>
                <a:gd name="T6" fmla="*/ 3 w 296"/>
                <a:gd name="T7" fmla="*/ 137 h 262"/>
                <a:gd name="T8" fmla="*/ 0 w 296"/>
                <a:gd name="T9" fmla="*/ 4 h 262"/>
                <a:gd name="T10" fmla="*/ 294 w 296"/>
                <a:gd name="T11" fmla="*/ 129 h 262"/>
                <a:gd name="T12" fmla="*/ 88 w 296"/>
                <a:gd name="T13" fmla="*/ 262 h 262"/>
              </a:gdLst>
              <a:ahLst/>
              <a:cxnLst>
                <a:cxn ang="0">
                  <a:pos x="T0" y="T1"/>
                </a:cxn>
                <a:cxn ang="0">
                  <a:pos x="T2" y="T3"/>
                </a:cxn>
                <a:cxn ang="0">
                  <a:pos x="T4" y="T5"/>
                </a:cxn>
                <a:cxn ang="0">
                  <a:pos x="T6" y="T7"/>
                </a:cxn>
                <a:cxn ang="0">
                  <a:pos x="T8" y="T9"/>
                </a:cxn>
                <a:cxn ang="0">
                  <a:pos x="T10" y="T11"/>
                </a:cxn>
                <a:cxn ang="0">
                  <a:pos x="T12" y="T13"/>
                </a:cxn>
              </a:cxnLst>
              <a:rect l="0" t="0" r="r" b="b"/>
              <a:pathLst>
                <a:path w="296" h="262">
                  <a:moveTo>
                    <a:pt x="88" y="262"/>
                  </a:moveTo>
                  <a:cubicBezTo>
                    <a:pt x="177" y="241"/>
                    <a:pt x="241" y="204"/>
                    <a:pt x="240" y="158"/>
                  </a:cubicBezTo>
                  <a:cubicBezTo>
                    <a:pt x="238" y="100"/>
                    <a:pt x="144" y="54"/>
                    <a:pt x="25" y="52"/>
                  </a:cubicBezTo>
                  <a:cubicBezTo>
                    <a:pt x="3" y="137"/>
                    <a:pt x="3" y="137"/>
                    <a:pt x="3" y="137"/>
                  </a:cubicBezTo>
                  <a:cubicBezTo>
                    <a:pt x="0" y="4"/>
                    <a:pt x="0" y="4"/>
                    <a:pt x="0" y="4"/>
                  </a:cubicBezTo>
                  <a:cubicBezTo>
                    <a:pt x="160" y="0"/>
                    <a:pt x="292" y="56"/>
                    <a:pt x="294" y="129"/>
                  </a:cubicBezTo>
                  <a:cubicBezTo>
                    <a:pt x="296" y="189"/>
                    <a:pt x="209" y="242"/>
                    <a:pt x="88" y="26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2" name="Freeform 13"/>
            <p:cNvSpPr>
              <a:spLocks/>
            </p:cNvSpPr>
            <p:nvPr userDrawn="1"/>
          </p:nvSpPr>
          <p:spPr bwMode="auto">
            <a:xfrm>
              <a:off x="2060575" y="1778000"/>
              <a:ext cx="319088" cy="287338"/>
            </a:xfrm>
            <a:custGeom>
              <a:avLst/>
              <a:gdLst>
                <a:gd name="T0" fmla="*/ 296 w 296"/>
                <a:gd name="T1" fmla="*/ 258 h 262"/>
                <a:gd name="T2" fmla="*/ 2 w 296"/>
                <a:gd name="T3" fmla="*/ 133 h 262"/>
                <a:gd name="T4" fmla="*/ 208 w 296"/>
                <a:gd name="T5" fmla="*/ 0 h 262"/>
                <a:gd name="T6" fmla="*/ 56 w 296"/>
                <a:gd name="T7" fmla="*/ 104 h 262"/>
                <a:gd name="T8" fmla="*/ 271 w 296"/>
                <a:gd name="T9" fmla="*/ 211 h 262"/>
                <a:gd name="T10" fmla="*/ 293 w 296"/>
                <a:gd name="T11" fmla="*/ 126 h 262"/>
                <a:gd name="T12" fmla="*/ 296 w 296"/>
                <a:gd name="T13" fmla="*/ 258 h 262"/>
              </a:gdLst>
              <a:ahLst/>
              <a:cxnLst>
                <a:cxn ang="0">
                  <a:pos x="T0" y="T1"/>
                </a:cxn>
                <a:cxn ang="0">
                  <a:pos x="T2" y="T3"/>
                </a:cxn>
                <a:cxn ang="0">
                  <a:pos x="T4" y="T5"/>
                </a:cxn>
                <a:cxn ang="0">
                  <a:pos x="T6" y="T7"/>
                </a:cxn>
                <a:cxn ang="0">
                  <a:pos x="T8" y="T9"/>
                </a:cxn>
                <a:cxn ang="0">
                  <a:pos x="T10" y="T11"/>
                </a:cxn>
                <a:cxn ang="0">
                  <a:pos x="T12" y="T13"/>
                </a:cxn>
              </a:cxnLst>
              <a:rect l="0" t="0" r="r" b="b"/>
              <a:pathLst>
                <a:path w="296" h="262">
                  <a:moveTo>
                    <a:pt x="296" y="258"/>
                  </a:moveTo>
                  <a:cubicBezTo>
                    <a:pt x="136" y="262"/>
                    <a:pt x="4" y="206"/>
                    <a:pt x="2" y="133"/>
                  </a:cubicBezTo>
                  <a:cubicBezTo>
                    <a:pt x="0" y="73"/>
                    <a:pt x="87" y="20"/>
                    <a:pt x="208" y="0"/>
                  </a:cubicBezTo>
                  <a:cubicBezTo>
                    <a:pt x="119" y="22"/>
                    <a:pt x="55" y="58"/>
                    <a:pt x="56" y="104"/>
                  </a:cubicBezTo>
                  <a:cubicBezTo>
                    <a:pt x="58" y="163"/>
                    <a:pt x="152" y="208"/>
                    <a:pt x="271" y="211"/>
                  </a:cubicBezTo>
                  <a:cubicBezTo>
                    <a:pt x="293" y="126"/>
                    <a:pt x="293" y="126"/>
                    <a:pt x="293" y="126"/>
                  </a:cubicBezTo>
                  <a:lnTo>
                    <a:pt x="296" y="2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3" name="Freeform 14"/>
            <p:cNvSpPr>
              <a:spLocks/>
            </p:cNvSpPr>
            <p:nvPr userDrawn="1"/>
          </p:nvSpPr>
          <p:spPr bwMode="auto">
            <a:xfrm>
              <a:off x="2782888" y="1787525"/>
              <a:ext cx="398463" cy="254000"/>
            </a:xfrm>
            <a:custGeom>
              <a:avLst/>
              <a:gdLst>
                <a:gd name="T0" fmla="*/ 328 w 369"/>
                <a:gd name="T1" fmla="*/ 143 h 231"/>
                <a:gd name="T2" fmla="*/ 326 w 369"/>
                <a:gd name="T3" fmla="*/ 150 h 231"/>
                <a:gd name="T4" fmla="*/ 274 w 369"/>
                <a:gd name="T5" fmla="*/ 214 h 231"/>
                <a:gd name="T6" fmla="*/ 160 w 369"/>
                <a:gd name="T7" fmla="*/ 231 h 231"/>
                <a:gd name="T8" fmla="*/ 27 w 369"/>
                <a:gd name="T9" fmla="*/ 145 h 231"/>
                <a:gd name="T10" fmla="*/ 45 w 369"/>
                <a:gd name="T11" fmla="*/ 86 h 231"/>
                <a:gd name="T12" fmla="*/ 234 w 369"/>
                <a:gd name="T13" fmla="*/ 0 h 231"/>
                <a:gd name="T14" fmla="*/ 349 w 369"/>
                <a:gd name="T15" fmla="*/ 74 h 231"/>
                <a:gd name="T16" fmla="*/ 346 w 369"/>
                <a:gd name="T17" fmla="*/ 83 h 231"/>
                <a:gd name="T18" fmla="*/ 252 w 369"/>
                <a:gd name="T19" fmla="*/ 83 h 231"/>
                <a:gd name="T20" fmla="*/ 255 w 369"/>
                <a:gd name="T21" fmla="*/ 74 h 231"/>
                <a:gd name="T22" fmla="*/ 207 w 369"/>
                <a:gd name="T23" fmla="*/ 52 h 231"/>
                <a:gd name="T24" fmla="*/ 136 w 369"/>
                <a:gd name="T25" fmla="*/ 95 h 231"/>
                <a:gd name="T26" fmla="*/ 125 w 369"/>
                <a:gd name="T27" fmla="*/ 131 h 231"/>
                <a:gd name="T28" fmla="*/ 167 w 369"/>
                <a:gd name="T29" fmla="*/ 178 h 231"/>
                <a:gd name="T30" fmla="*/ 232 w 369"/>
                <a:gd name="T31" fmla="*/ 150 h 231"/>
                <a:gd name="T32" fmla="*/ 234 w 369"/>
                <a:gd name="T33" fmla="*/ 143 h 231"/>
                <a:gd name="T34" fmla="*/ 328 w 369"/>
                <a:gd name="T35" fmla="*/ 143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9" h="231">
                  <a:moveTo>
                    <a:pt x="328" y="143"/>
                  </a:moveTo>
                  <a:cubicBezTo>
                    <a:pt x="326" y="150"/>
                    <a:pt x="326" y="150"/>
                    <a:pt x="326" y="150"/>
                  </a:cubicBezTo>
                  <a:cubicBezTo>
                    <a:pt x="318" y="174"/>
                    <a:pt x="310" y="197"/>
                    <a:pt x="274" y="214"/>
                  </a:cubicBezTo>
                  <a:cubicBezTo>
                    <a:pt x="237" y="231"/>
                    <a:pt x="199" y="231"/>
                    <a:pt x="160" y="231"/>
                  </a:cubicBezTo>
                  <a:cubicBezTo>
                    <a:pt x="67" y="231"/>
                    <a:pt x="0" y="228"/>
                    <a:pt x="27" y="145"/>
                  </a:cubicBezTo>
                  <a:cubicBezTo>
                    <a:pt x="45" y="86"/>
                    <a:pt x="45" y="86"/>
                    <a:pt x="45" y="86"/>
                  </a:cubicBezTo>
                  <a:cubicBezTo>
                    <a:pt x="69" y="11"/>
                    <a:pt x="133" y="0"/>
                    <a:pt x="234" y="0"/>
                  </a:cubicBezTo>
                  <a:cubicBezTo>
                    <a:pt x="327" y="0"/>
                    <a:pt x="369" y="6"/>
                    <a:pt x="349" y="74"/>
                  </a:cubicBezTo>
                  <a:cubicBezTo>
                    <a:pt x="346" y="83"/>
                    <a:pt x="346" y="83"/>
                    <a:pt x="346" y="83"/>
                  </a:cubicBezTo>
                  <a:cubicBezTo>
                    <a:pt x="252" y="83"/>
                    <a:pt x="252" y="83"/>
                    <a:pt x="252" y="83"/>
                  </a:cubicBezTo>
                  <a:cubicBezTo>
                    <a:pt x="255" y="74"/>
                    <a:pt x="255" y="74"/>
                    <a:pt x="255" y="74"/>
                  </a:cubicBezTo>
                  <a:cubicBezTo>
                    <a:pt x="259" y="54"/>
                    <a:pt x="238" y="52"/>
                    <a:pt x="207" y="52"/>
                  </a:cubicBezTo>
                  <a:cubicBezTo>
                    <a:pt x="155" y="52"/>
                    <a:pt x="146" y="63"/>
                    <a:pt x="136" y="95"/>
                  </a:cubicBezTo>
                  <a:cubicBezTo>
                    <a:pt x="125" y="131"/>
                    <a:pt x="125" y="131"/>
                    <a:pt x="125" y="131"/>
                  </a:cubicBezTo>
                  <a:cubicBezTo>
                    <a:pt x="114" y="165"/>
                    <a:pt x="112" y="178"/>
                    <a:pt x="167" y="178"/>
                  </a:cubicBezTo>
                  <a:cubicBezTo>
                    <a:pt x="204" y="178"/>
                    <a:pt x="223" y="176"/>
                    <a:pt x="232" y="150"/>
                  </a:cubicBezTo>
                  <a:cubicBezTo>
                    <a:pt x="234" y="143"/>
                    <a:pt x="234" y="143"/>
                    <a:pt x="234" y="143"/>
                  </a:cubicBezTo>
                  <a:lnTo>
                    <a:pt x="328"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4" name="Freeform 15"/>
            <p:cNvSpPr>
              <a:spLocks noEditPoints="1"/>
            </p:cNvSpPr>
            <p:nvPr userDrawn="1"/>
          </p:nvSpPr>
          <p:spPr bwMode="auto">
            <a:xfrm>
              <a:off x="3132138" y="1862138"/>
              <a:ext cx="301625" cy="179388"/>
            </a:xfrm>
            <a:custGeom>
              <a:avLst/>
              <a:gdLst>
                <a:gd name="T0" fmla="*/ 91 w 280"/>
                <a:gd name="T1" fmla="*/ 112 h 163"/>
                <a:gd name="T2" fmla="*/ 120 w 280"/>
                <a:gd name="T3" fmla="*/ 129 h 163"/>
                <a:gd name="T4" fmla="*/ 169 w 280"/>
                <a:gd name="T5" fmla="*/ 110 h 163"/>
                <a:gd name="T6" fmla="*/ 131 w 280"/>
                <a:gd name="T7" fmla="*/ 95 h 163"/>
                <a:gd name="T8" fmla="*/ 91 w 280"/>
                <a:gd name="T9" fmla="*/ 112 h 163"/>
                <a:gd name="T10" fmla="*/ 163 w 280"/>
                <a:gd name="T11" fmla="*/ 137 h 163"/>
                <a:gd name="T12" fmla="*/ 160 w 280"/>
                <a:gd name="T13" fmla="*/ 137 h 163"/>
                <a:gd name="T14" fmla="*/ 83 w 280"/>
                <a:gd name="T15" fmla="*/ 163 h 163"/>
                <a:gd name="T16" fmla="*/ 13 w 280"/>
                <a:gd name="T17" fmla="*/ 113 h 163"/>
                <a:gd name="T18" fmla="*/ 115 w 280"/>
                <a:gd name="T19" fmla="*/ 63 h 163"/>
                <a:gd name="T20" fmla="*/ 174 w 280"/>
                <a:gd name="T21" fmla="*/ 81 h 163"/>
                <a:gd name="T22" fmla="*/ 178 w 280"/>
                <a:gd name="T23" fmla="*/ 81 h 163"/>
                <a:gd name="T24" fmla="*/ 186 w 280"/>
                <a:gd name="T25" fmla="*/ 56 h 163"/>
                <a:gd name="T26" fmla="*/ 158 w 280"/>
                <a:gd name="T27" fmla="*/ 32 h 163"/>
                <a:gd name="T28" fmla="*/ 121 w 280"/>
                <a:gd name="T29" fmla="*/ 49 h 163"/>
                <a:gd name="T30" fmla="*/ 43 w 280"/>
                <a:gd name="T31" fmla="*/ 49 h 163"/>
                <a:gd name="T32" fmla="*/ 168 w 280"/>
                <a:gd name="T33" fmla="*/ 0 h 163"/>
                <a:gd name="T34" fmla="*/ 263 w 280"/>
                <a:gd name="T35" fmla="*/ 61 h 163"/>
                <a:gd name="T36" fmla="*/ 231 w 280"/>
                <a:gd name="T37" fmla="*/ 161 h 163"/>
                <a:gd name="T38" fmla="*/ 153 w 280"/>
                <a:gd name="T39" fmla="*/ 161 h 163"/>
                <a:gd name="T40" fmla="*/ 163 w 280"/>
                <a:gd name="T41" fmla="*/ 13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0" h="163">
                  <a:moveTo>
                    <a:pt x="91" y="112"/>
                  </a:moveTo>
                  <a:cubicBezTo>
                    <a:pt x="86" y="129"/>
                    <a:pt x="108" y="129"/>
                    <a:pt x="120" y="129"/>
                  </a:cubicBezTo>
                  <a:cubicBezTo>
                    <a:pt x="153" y="129"/>
                    <a:pt x="164" y="126"/>
                    <a:pt x="169" y="110"/>
                  </a:cubicBezTo>
                  <a:cubicBezTo>
                    <a:pt x="173" y="96"/>
                    <a:pt x="156" y="95"/>
                    <a:pt x="131" y="95"/>
                  </a:cubicBezTo>
                  <a:cubicBezTo>
                    <a:pt x="112" y="95"/>
                    <a:pt x="96" y="97"/>
                    <a:pt x="91" y="112"/>
                  </a:cubicBezTo>
                  <a:moveTo>
                    <a:pt x="163" y="137"/>
                  </a:moveTo>
                  <a:cubicBezTo>
                    <a:pt x="160" y="137"/>
                    <a:pt x="160" y="137"/>
                    <a:pt x="160" y="137"/>
                  </a:cubicBezTo>
                  <a:cubicBezTo>
                    <a:pt x="147" y="159"/>
                    <a:pt x="111" y="163"/>
                    <a:pt x="83" y="163"/>
                  </a:cubicBezTo>
                  <a:cubicBezTo>
                    <a:pt x="29" y="163"/>
                    <a:pt x="0" y="154"/>
                    <a:pt x="13" y="113"/>
                  </a:cubicBezTo>
                  <a:cubicBezTo>
                    <a:pt x="25" y="75"/>
                    <a:pt x="59" y="63"/>
                    <a:pt x="115" y="63"/>
                  </a:cubicBezTo>
                  <a:cubicBezTo>
                    <a:pt x="137" y="63"/>
                    <a:pt x="172" y="63"/>
                    <a:pt x="174" y="81"/>
                  </a:cubicBezTo>
                  <a:cubicBezTo>
                    <a:pt x="178" y="81"/>
                    <a:pt x="178" y="81"/>
                    <a:pt x="178" y="81"/>
                  </a:cubicBezTo>
                  <a:cubicBezTo>
                    <a:pt x="186" y="56"/>
                    <a:pt x="186" y="56"/>
                    <a:pt x="186" y="56"/>
                  </a:cubicBezTo>
                  <a:cubicBezTo>
                    <a:pt x="191" y="41"/>
                    <a:pt x="192" y="32"/>
                    <a:pt x="158" y="32"/>
                  </a:cubicBezTo>
                  <a:cubicBezTo>
                    <a:pt x="139" y="32"/>
                    <a:pt x="125" y="35"/>
                    <a:pt x="121" y="49"/>
                  </a:cubicBezTo>
                  <a:cubicBezTo>
                    <a:pt x="43" y="49"/>
                    <a:pt x="43" y="49"/>
                    <a:pt x="43" y="49"/>
                  </a:cubicBezTo>
                  <a:cubicBezTo>
                    <a:pt x="58" y="0"/>
                    <a:pt x="112" y="0"/>
                    <a:pt x="168" y="0"/>
                  </a:cubicBezTo>
                  <a:cubicBezTo>
                    <a:pt x="249" y="0"/>
                    <a:pt x="280" y="7"/>
                    <a:pt x="263" y="61"/>
                  </a:cubicBezTo>
                  <a:cubicBezTo>
                    <a:pt x="231" y="161"/>
                    <a:pt x="231" y="161"/>
                    <a:pt x="231" y="161"/>
                  </a:cubicBezTo>
                  <a:cubicBezTo>
                    <a:pt x="153" y="161"/>
                    <a:pt x="153" y="161"/>
                    <a:pt x="153" y="161"/>
                  </a:cubicBezTo>
                  <a:lnTo>
                    <a:pt x="163" y="1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5" name="Freeform 16"/>
            <p:cNvSpPr>
              <a:spLocks/>
            </p:cNvSpPr>
            <p:nvPr userDrawn="1"/>
          </p:nvSpPr>
          <p:spPr bwMode="auto">
            <a:xfrm>
              <a:off x="3414713" y="1862138"/>
              <a:ext cx="265113" cy="176213"/>
            </a:xfrm>
            <a:custGeom>
              <a:avLst/>
              <a:gdLst>
                <a:gd name="T0" fmla="*/ 159 w 245"/>
                <a:gd name="T1" fmla="*/ 64 h 161"/>
                <a:gd name="T2" fmla="*/ 146 w 245"/>
                <a:gd name="T3" fmla="*/ 40 h 161"/>
                <a:gd name="T4" fmla="*/ 109 w 245"/>
                <a:gd name="T5" fmla="*/ 65 h 161"/>
                <a:gd name="T6" fmla="*/ 78 w 245"/>
                <a:gd name="T7" fmla="*/ 161 h 161"/>
                <a:gd name="T8" fmla="*/ 0 w 245"/>
                <a:gd name="T9" fmla="*/ 161 h 161"/>
                <a:gd name="T10" fmla="*/ 51 w 245"/>
                <a:gd name="T11" fmla="*/ 2 h 161"/>
                <a:gd name="T12" fmla="*/ 127 w 245"/>
                <a:gd name="T13" fmla="*/ 2 h 161"/>
                <a:gd name="T14" fmla="*/ 119 w 245"/>
                <a:gd name="T15" fmla="*/ 25 h 161"/>
                <a:gd name="T16" fmla="*/ 122 w 245"/>
                <a:gd name="T17" fmla="*/ 25 h 161"/>
                <a:gd name="T18" fmla="*/ 190 w 245"/>
                <a:gd name="T19" fmla="*/ 0 h 161"/>
                <a:gd name="T20" fmla="*/ 231 w 245"/>
                <a:gd name="T21" fmla="*/ 59 h 161"/>
                <a:gd name="T22" fmla="*/ 227 w 245"/>
                <a:gd name="T23" fmla="*/ 71 h 161"/>
                <a:gd name="T24" fmla="*/ 156 w 245"/>
                <a:gd name="T25" fmla="*/ 71 h 161"/>
                <a:gd name="T26" fmla="*/ 159 w 245"/>
                <a:gd name="T27" fmla="*/ 6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5" h="161">
                  <a:moveTo>
                    <a:pt x="159" y="64"/>
                  </a:moveTo>
                  <a:cubicBezTo>
                    <a:pt x="162" y="52"/>
                    <a:pt x="167" y="40"/>
                    <a:pt x="146" y="40"/>
                  </a:cubicBezTo>
                  <a:cubicBezTo>
                    <a:pt x="122" y="40"/>
                    <a:pt x="113" y="52"/>
                    <a:pt x="109" y="65"/>
                  </a:cubicBezTo>
                  <a:cubicBezTo>
                    <a:pt x="78" y="161"/>
                    <a:pt x="78" y="161"/>
                    <a:pt x="78" y="161"/>
                  </a:cubicBezTo>
                  <a:cubicBezTo>
                    <a:pt x="0" y="161"/>
                    <a:pt x="0" y="161"/>
                    <a:pt x="0" y="161"/>
                  </a:cubicBezTo>
                  <a:cubicBezTo>
                    <a:pt x="51" y="2"/>
                    <a:pt x="51" y="2"/>
                    <a:pt x="51" y="2"/>
                  </a:cubicBezTo>
                  <a:cubicBezTo>
                    <a:pt x="127" y="2"/>
                    <a:pt x="127" y="2"/>
                    <a:pt x="127" y="2"/>
                  </a:cubicBezTo>
                  <a:cubicBezTo>
                    <a:pt x="119" y="25"/>
                    <a:pt x="119" y="25"/>
                    <a:pt x="119" y="25"/>
                  </a:cubicBezTo>
                  <a:cubicBezTo>
                    <a:pt x="122" y="25"/>
                    <a:pt x="122" y="25"/>
                    <a:pt x="122" y="25"/>
                  </a:cubicBezTo>
                  <a:cubicBezTo>
                    <a:pt x="139" y="7"/>
                    <a:pt x="161" y="0"/>
                    <a:pt x="190" y="0"/>
                  </a:cubicBezTo>
                  <a:cubicBezTo>
                    <a:pt x="245" y="0"/>
                    <a:pt x="240" y="30"/>
                    <a:pt x="231" y="59"/>
                  </a:cubicBezTo>
                  <a:cubicBezTo>
                    <a:pt x="227" y="71"/>
                    <a:pt x="227" y="71"/>
                    <a:pt x="227" y="71"/>
                  </a:cubicBezTo>
                  <a:cubicBezTo>
                    <a:pt x="156" y="71"/>
                    <a:pt x="156" y="71"/>
                    <a:pt x="156" y="71"/>
                  </a:cubicBezTo>
                  <a:lnTo>
                    <a:pt x="159"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6" name="Freeform 17"/>
            <p:cNvSpPr>
              <a:spLocks noEditPoints="1"/>
            </p:cNvSpPr>
            <p:nvPr userDrawn="1"/>
          </p:nvSpPr>
          <p:spPr bwMode="auto">
            <a:xfrm>
              <a:off x="3652838" y="1789113"/>
              <a:ext cx="331788" cy="252413"/>
            </a:xfrm>
            <a:custGeom>
              <a:avLst/>
              <a:gdLst>
                <a:gd name="T0" fmla="*/ 126 w 307"/>
                <a:gd name="T1" fmla="*/ 190 h 230"/>
                <a:gd name="T2" fmla="*/ 181 w 307"/>
                <a:gd name="T3" fmla="*/ 149 h 230"/>
                <a:gd name="T4" fmla="*/ 152 w 307"/>
                <a:gd name="T5" fmla="*/ 107 h 230"/>
                <a:gd name="T6" fmla="*/ 99 w 307"/>
                <a:gd name="T7" fmla="*/ 149 h 230"/>
                <a:gd name="T8" fmla="*/ 126 w 307"/>
                <a:gd name="T9" fmla="*/ 190 h 230"/>
                <a:gd name="T10" fmla="*/ 234 w 307"/>
                <a:gd name="T11" fmla="*/ 228 h 230"/>
                <a:gd name="T12" fmla="*/ 156 w 307"/>
                <a:gd name="T13" fmla="*/ 228 h 230"/>
                <a:gd name="T14" fmla="*/ 166 w 307"/>
                <a:gd name="T15" fmla="*/ 200 h 230"/>
                <a:gd name="T16" fmla="*/ 163 w 307"/>
                <a:gd name="T17" fmla="*/ 200 h 230"/>
                <a:gd name="T18" fmla="*/ 85 w 307"/>
                <a:gd name="T19" fmla="*/ 230 h 230"/>
                <a:gd name="T20" fmla="*/ 13 w 307"/>
                <a:gd name="T21" fmla="*/ 171 h 230"/>
                <a:gd name="T22" fmla="*/ 25 w 307"/>
                <a:gd name="T23" fmla="*/ 135 h 230"/>
                <a:gd name="T24" fmla="*/ 137 w 307"/>
                <a:gd name="T25" fmla="*/ 67 h 230"/>
                <a:gd name="T26" fmla="*/ 196 w 307"/>
                <a:gd name="T27" fmla="*/ 91 h 230"/>
                <a:gd name="T28" fmla="*/ 199 w 307"/>
                <a:gd name="T29" fmla="*/ 91 h 230"/>
                <a:gd name="T30" fmla="*/ 228 w 307"/>
                <a:gd name="T31" fmla="*/ 0 h 230"/>
                <a:gd name="T32" fmla="*/ 307 w 307"/>
                <a:gd name="T33" fmla="*/ 0 h 230"/>
                <a:gd name="T34" fmla="*/ 234 w 307"/>
                <a:gd name="T35" fmla="*/ 228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7" h="230">
                  <a:moveTo>
                    <a:pt x="126" y="190"/>
                  </a:moveTo>
                  <a:cubicBezTo>
                    <a:pt x="158" y="190"/>
                    <a:pt x="170" y="185"/>
                    <a:pt x="181" y="149"/>
                  </a:cubicBezTo>
                  <a:cubicBezTo>
                    <a:pt x="191" y="118"/>
                    <a:pt x="194" y="107"/>
                    <a:pt x="152" y="107"/>
                  </a:cubicBezTo>
                  <a:cubicBezTo>
                    <a:pt x="113" y="107"/>
                    <a:pt x="109" y="117"/>
                    <a:pt x="99" y="149"/>
                  </a:cubicBezTo>
                  <a:cubicBezTo>
                    <a:pt x="86" y="187"/>
                    <a:pt x="93" y="190"/>
                    <a:pt x="126" y="190"/>
                  </a:cubicBezTo>
                  <a:moveTo>
                    <a:pt x="234" y="228"/>
                  </a:moveTo>
                  <a:cubicBezTo>
                    <a:pt x="156" y="228"/>
                    <a:pt x="156" y="228"/>
                    <a:pt x="156" y="228"/>
                  </a:cubicBezTo>
                  <a:cubicBezTo>
                    <a:pt x="166" y="200"/>
                    <a:pt x="166" y="200"/>
                    <a:pt x="166" y="200"/>
                  </a:cubicBezTo>
                  <a:cubicBezTo>
                    <a:pt x="163" y="200"/>
                    <a:pt x="163" y="200"/>
                    <a:pt x="163" y="200"/>
                  </a:cubicBezTo>
                  <a:cubicBezTo>
                    <a:pt x="146" y="224"/>
                    <a:pt x="119" y="230"/>
                    <a:pt x="85" y="230"/>
                  </a:cubicBezTo>
                  <a:cubicBezTo>
                    <a:pt x="27" y="230"/>
                    <a:pt x="0" y="213"/>
                    <a:pt x="13" y="171"/>
                  </a:cubicBezTo>
                  <a:cubicBezTo>
                    <a:pt x="25" y="135"/>
                    <a:pt x="25" y="135"/>
                    <a:pt x="25" y="135"/>
                  </a:cubicBezTo>
                  <a:cubicBezTo>
                    <a:pt x="40" y="86"/>
                    <a:pt x="72" y="67"/>
                    <a:pt x="137" y="67"/>
                  </a:cubicBezTo>
                  <a:cubicBezTo>
                    <a:pt x="166" y="67"/>
                    <a:pt x="190" y="71"/>
                    <a:pt x="196" y="91"/>
                  </a:cubicBezTo>
                  <a:cubicBezTo>
                    <a:pt x="199" y="91"/>
                    <a:pt x="199" y="91"/>
                    <a:pt x="199" y="91"/>
                  </a:cubicBezTo>
                  <a:cubicBezTo>
                    <a:pt x="228" y="0"/>
                    <a:pt x="228" y="0"/>
                    <a:pt x="228" y="0"/>
                  </a:cubicBezTo>
                  <a:cubicBezTo>
                    <a:pt x="307" y="0"/>
                    <a:pt x="307" y="0"/>
                    <a:pt x="307" y="0"/>
                  </a:cubicBezTo>
                  <a:lnTo>
                    <a:pt x="234" y="2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7" name="Freeform 18"/>
            <p:cNvSpPr>
              <a:spLocks/>
            </p:cNvSpPr>
            <p:nvPr userDrawn="1"/>
          </p:nvSpPr>
          <p:spPr bwMode="auto">
            <a:xfrm>
              <a:off x="3941763" y="1862138"/>
              <a:ext cx="296863" cy="176213"/>
            </a:xfrm>
            <a:custGeom>
              <a:avLst/>
              <a:gdLst>
                <a:gd name="T0" fmla="*/ 129 w 276"/>
                <a:gd name="T1" fmla="*/ 2 h 161"/>
                <a:gd name="T2" fmla="*/ 120 w 276"/>
                <a:gd name="T3" fmla="*/ 31 h 161"/>
                <a:gd name="T4" fmla="*/ 123 w 276"/>
                <a:gd name="T5" fmla="*/ 31 h 161"/>
                <a:gd name="T6" fmla="*/ 204 w 276"/>
                <a:gd name="T7" fmla="*/ 0 h 161"/>
                <a:gd name="T8" fmla="*/ 265 w 276"/>
                <a:gd name="T9" fmla="*/ 51 h 161"/>
                <a:gd name="T10" fmla="*/ 230 w 276"/>
                <a:gd name="T11" fmla="*/ 161 h 161"/>
                <a:gd name="T12" fmla="*/ 152 w 276"/>
                <a:gd name="T13" fmla="*/ 161 h 161"/>
                <a:gd name="T14" fmla="*/ 183 w 276"/>
                <a:gd name="T15" fmla="*/ 63 h 161"/>
                <a:gd name="T16" fmla="*/ 158 w 276"/>
                <a:gd name="T17" fmla="*/ 40 h 161"/>
                <a:gd name="T18" fmla="*/ 106 w 276"/>
                <a:gd name="T19" fmla="*/ 73 h 161"/>
                <a:gd name="T20" fmla="*/ 78 w 276"/>
                <a:gd name="T21" fmla="*/ 161 h 161"/>
                <a:gd name="T22" fmla="*/ 0 w 276"/>
                <a:gd name="T23" fmla="*/ 161 h 161"/>
                <a:gd name="T24" fmla="*/ 51 w 276"/>
                <a:gd name="T25" fmla="*/ 2 h 161"/>
                <a:gd name="T26" fmla="*/ 129 w 276"/>
                <a:gd name="T27" fmla="*/ 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6" h="161">
                  <a:moveTo>
                    <a:pt x="129" y="2"/>
                  </a:moveTo>
                  <a:cubicBezTo>
                    <a:pt x="120" y="31"/>
                    <a:pt x="120" y="31"/>
                    <a:pt x="120" y="31"/>
                  </a:cubicBezTo>
                  <a:cubicBezTo>
                    <a:pt x="123" y="31"/>
                    <a:pt x="123" y="31"/>
                    <a:pt x="123" y="31"/>
                  </a:cubicBezTo>
                  <a:cubicBezTo>
                    <a:pt x="142" y="6"/>
                    <a:pt x="168" y="0"/>
                    <a:pt x="204" y="0"/>
                  </a:cubicBezTo>
                  <a:cubicBezTo>
                    <a:pt x="257" y="0"/>
                    <a:pt x="276" y="17"/>
                    <a:pt x="265" y="51"/>
                  </a:cubicBezTo>
                  <a:cubicBezTo>
                    <a:pt x="230" y="161"/>
                    <a:pt x="230" y="161"/>
                    <a:pt x="230" y="161"/>
                  </a:cubicBezTo>
                  <a:cubicBezTo>
                    <a:pt x="152" y="161"/>
                    <a:pt x="152" y="161"/>
                    <a:pt x="152" y="161"/>
                  </a:cubicBezTo>
                  <a:cubicBezTo>
                    <a:pt x="183" y="63"/>
                    <a:pt x="183" y="63"/>
                    <a:pt x="183" y="63"/>
                  </a:cubicBezTo>
                  <a:cubicBezTo>
                    <a:pt x="187" y="48"/>
                    <a:pt x="183" y="40"/>
                    <a:pt x="158" y="40"/>
                  </a:cubicBezTo>
                  <a:cubicBezTo>
                    <a:pt x="123" y="40"/>
                    <a:pt x="113" y="54"/>
                    <a:pt x="106" y="73"/>
                  </a:cubicBezTo>
                  <a:cubicBezTo>
                    <a:pt x="78" y="161"/>
                    <a:pt x="78" y="161"/>
                    <a:pt x="78" y="161"/>
                  </a:cubicBezTo>
                  <a:cubicBezTo>
                    <a:pt x="0" y="161"/>
                    <a:pt x="0" y="161"/>
                    <a:pt x="0" y="161"/>
                  </a:cubicBezTo>
                  <a:cubicBezTo>
                    <a:pt x="51" y="2"/>
                    <a:pt x="51" y="2"/>
                    <a:pt x="51" y="2"/>
                  </a:cubicBezTo>
                  <a:lnTo>
                    <a:pt x="129"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8" name="Freeform 19"/>
            <p:cNvSpPr>
              <a:spLocks noEditPoints="1"/>
            </p:cNvSpPr>
            <p:nvPr userDrawn="1"/>
          </p:nvSpPr>
          <p:spPr bwMode="auto">
            <a:xfrm>
              <a:off x="4222750" y="1862138"/>
              <a:ext cx="304800" cy="179388"/>
            </a:xfrm>
            <a:custGeom>
              <a:avLst/>
              <a:gdLst>
                <a:gd name="T0" fmla="*/ 99 w 281"/>
                <a:gd name="T1" fmla="*/ 82 h 163"/>
                <a:gd name="T2" fmla="*/ 128 w 281"/>
                <a:gd name="T3" fmla="*/ 123 h 163"/>
                <a:gd name="T4" fmla="*/ 181 w 281"/>
                <a:gd name="T5" fmla="*/ 82 h 163"/>
                <a:gd name="T6" fmla="*/ 154 w 281"/>
                <a:gd name="T7" fmla="*/ 40 h 163"/>
                <a:gd name="T8" fmla="*/ 99 w 281"/>
                <a:gd name="T9" fmla="*/ 82 h 163"/>
                <a:gd name="T10" fmla="*/ 260 w 281"/>
                <a:gd name="T11" fmla="*/ 82 h 163"/>
                <a:gd name="T12" fmla="*/ 114 w 281"/>
                <a:gd name="T13" fmla="*/ 163 h 163"/>
                <a:gd name="T14" fmla="*/ 21 w 281"/>
                <a:gd name="T15" fmla="*/ 82 h 163"/>
                <a:gd name="T16" fmla="*/ 166 w 281"/>
                <a:gd name="T17" fmla="*/ 0 h 163"/>
                <a:gd name="T18" fmla="*/ 260 w 281"/>
                <a:gd name="T19" fmla="*/ 82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1" h="163">
                  <a:moveTo>
                    <a:pt x="99" y="82"/>
                  </a:moveTo>
                  <a:cubicBezTo>
                    <a:pt x="88" y="116"/>
                    <a:pt x="90" y="123"/>
                    <a:pt x="128" y="123"/>
                  </a:cubicBezTo>
                  <a:cubicBezTo>
                    <a:pt x="164" y="123"/>
                    <a:pt x="170" y="116"/>
                    <a:pt x="181" y="82"/>
                  </a:cubicBezTo>
                  <a:cubicBezTo>
                    <a:pt x="192" y="47"/>
                    <a:pt x="191" y="40"/>
                    <a:pt x="154" y="40"/>
                  </a:cubicBezTo>
                  <a:cubicBezTo>
                    <a:pt x="117" y="40"/>
                    <a:pt x="110" y="47"/>
                    <a:pt x="99" y="82"/>
                  </a:cubicBezTo>
                  <a:moveTo>
                    <a:pt x="260" y="82"/>
                  </a:moveTo>
                  <a:cubicBezTo>
                    <a:pt x="239" y="147"/>
                    <a:pt x="213" y="163"/>
                    <a:pt x="114" y="163"/>
                  </a:cubicBezTo>
                  <a:cubicBezTo>
                    <a:pt x="16" y="163"/>
                    <a:pt x="0" y="145"/>
                    <a:pt x="21" y="82"/>
                  </a:cubicBezTo>
                  <a:cubicBezTo>
                    <a:pt x="41" y="16"/>
                    <a:pt x="66" y="0"/>
                    <a:pt x="166" y="0"/>
                  </a:cubicBezTo>
                  <a:cubicBezTo>
                    <a:pt x="266" y="0"/>
                    <a:pt x="281" y="14"/>
                    <a:pt x="260" y="8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9" name="Freeform 20"/>
            <p:cNvSpPr>
              <a:spLocks noEditPoints="1"/>
            </p:cNvSpPr>
            <p:nvPr userDrawn="1"/>
          </p:nvSpPr>
          <p:spPr bwMode="auto">
            <a:xfrm>
              <a:off x="4522788" y="1817688"/>
              <a:ext cx="60325" cy="60325"/>
            </a:xfrm>
            <a:custGeom>
              <a:avLst/>
              <a:gdLst>
                <a:gd name="T0" fmla="*/ 23 w 56"/>
                <a:gd name="T1" fmla="*/ 26 h 55"/>
                <a:gd name="T2" fmla="*/ 26 w 56"/>
                <a:gd name="T3" fmla="*/ 26 h 55"/>
                <a:gd name="T4" fmla="*/ 34 w 56"/>
                <a:gd name="T5" fmla="*/ 21 h 55"/>
                <a:gd name="T6" fmla="*/ 26 w 56"/>
                <a:gd name="T7" fmla="*/ 16 h 55"/>
                <a:gd name="T8" fmla="*/ 23 w 56"/>
                <a:gd name="T9" fmla="*/ 16 h 55"/>
                <a:gd name="T10" fmla="*/ 23 w 56"/>
                <a:gd name="T11" fmla="*/ 26 h 55"/>
                <a:gd name="T12" fmla="*/ 23 w 56"/>
                <a:gd name="T13" fmla="*/ 44 h 55"/>
                <a:gd name="T14" fmla="*/ 18 w 56"/>
                <a:gd name="T15" fmla="*/ 44 h 55"/>
                <a:gd name="T16" fmla="*/ 18 w 56"/>
                <a:gd name="T17" fmla="*/ 13 h 55"/>
                <a:gd name="T18" fmla="*/ 27 w 56"/>
                <a:gd name="T19" fmla="*/ 12 h 55"/>
                <a:gd name="T20" fmla="*/ 36 w 56"/>
                <a:gd name="T21" fmla="*/ 14 h 55"/>
                <a:gd name="T22" fmla="*/ 39 w 56"/>
                <a:gd name="T23" fmla="*/ 21 h 55"/>
                <a:gd name="T24" fmla="*/ 33 w 56"/>
                <a:gd name="T25" fmla="*/ 28 h 55"/>
                <a:gd name="T26" fmla="*/ 33 w 56"/>
                <a:gd name="T27" fmla="*/ 28 h 55"/>
                <a:gd name="T28" fmla="*/ 38 w 56"/>
                <a:gd name="T29" fmla="*/ 36 h 55"/>
                <a:gd name="T30" fmla="*/ 40 w 56"/>
                <a:gd name="T31" fmla="*/ 44 h 55"/>
                <a:gd name="T32" fmla="*/ 35 w 56"/>
                <a:gd name="T33" fmla="*/ 44 h 55"/>
                <a:gd name="T34" fmla="*/ 33 w 56"/>
                <a:gd name="T35" fmla="*/ 36 h 55"/>
                <a:gd name="T36" fmla="*/ 26 w 56"/>
                <a:gd name="T37" fmla="*/ 30 h 55"/>
                <a:gd name="T38" fmla="*/ 23 w 56"/>
                <a:gd name="T39" fmla="*/ 30 h 55"/>
                <a:gd name="T40" fmla="*/ 23 w 56"/>
                <a:gd name="T41" fmla="*/ 44 h 55"/>
                <a:gd name="T42" fmla="*/ 28 w 56"/>
                <a:gd name="T43" fmla="*/ 4 h 55"/>
                <a:gd name="T44" fmla="*/ 6 w 56"/>
                <a:gd name="T45" fmla="*/ 27 h 55"/>
                <a:gd name="T46" fmla="*/ 28 w 56"/>
                <a:gd name="T47" fmla="*/ 51 h 55"/>
                <a:gd name="T48" fmla="*/ 51 w 56"/>
                <a:gd name="T49" fmla="*/ 28 h 55"/>
                <a:gd name="T50" fmla="*/ 28 w 56"/>
                <a:gd name="T51" fmla="*/ 4 h 55"/>
                <a:gd name="T52" fmla="*/ 28 w 56"/>
                <a:gd name="T53" fmla="*/ 0 h 55"/>
                <a:gd name="T54" fmla="*/ 56 w 56"/>
                <a:gd name="T55" fmla="*/ 27 h 55"/>
                <a:gd name="T56" fmla="*/ 28 w 56"/>
                <a:gd name="T57" fmla="*/ 55 h 55"/>
                <a:gd name="T58" fmla="*/ 0 w 56"/>
                <a:gd name="T59" fmla="*/ 27 h 55"/>
                <a:gd name="T60" fmla="*/ 28 w 56"/>
                <a:gd name="T61"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6" h="55">
                  <a:moveTo>
                    <a:pt x="23" y="26"/>
                  </a:moveTo>
                  <a:cubicBezTo>
                    <a:pt x="26" y="26"/>
                    <a:pt x="26" y="26"/>
                    <a:pt x="26" y="26"/>
                  </a:cubicBezTo>
                  <a:cubicBezTo>
                    <a:pt x="31" y="26"/>
                    <a:pt x="34" y="25"/>
                    <a:pt x="34" y="21"/>
                  </a:cubicBezTo>
                  <a:cubicBezTo>
                    <a:pt x="34" y="18"/>
                    <a:pt x="32" y="16"/>
                    <a:pt x="26" y="16"/>
                  </a:cubicBezTo>
                  <a:cubicBezTo>
                    <a:pt x="25" y="16"/>
                    <a:pt x="24" y="16"/>
                    <a:pt x="23" y="16"/>
                  </a:cubicBezTo>
                  <a:lnTo>
                    <a:pt x="23" y="26"/>
                  </a:lnTo>
                  <a:close/>
                  <a:moveTo>
                    <a:pt x="23" y="44"/>
                  </a:moveTo>
                  <a:cubicBezTo>
                    <a:pt x="18" y="44"/>
                    <a:pt x="18" y="44"/>
                    <a:pt x="18" y="44"/>
                  </a:cubicBezTo>
                  <a:cubicBezTo>
                    <a:pt x="18" y="13"/>
                    <a:pt x="18" y="13"/>
                    <a:pt x="18" y="13"/>
                  </a:cubicBezTo>
                  <a:cubicBezTo>
                    <a:pt x="20" y="12"/>
                    <a:pt x="23" y="12"/>
                    <a:pt x="27" y="12"/>
                  </a:cubicBezTo>
                  <a:cubicBezTo>
                    <a:pt x="31" y="12"/>
                    <a:pt x="35" y="13"/>
                    <a:pt x="36" y="14"/>
                  </a:cubicBezTo>
                  <a:cubicBezTo>
                    <a:pt x="38" y="16"/>
                    <a:pt x="39" y="18"/>
                    <a:pt x="39" y="21"/>
                  </a:cubicBezTo>
                  <a:cubicBezTo>
                    <a:pt x="39" y="25"/>
                    <a:pt x="37" y="27"/>
                    <a:pt x="33" y="28"/>
                  </a:cubicBezTo>
                  <a:cubicBezTo>
                    <a:pt x="33" y="28"/>
                    <a:pt x="33" y="28"/>
                    <a:pt x="33" y="28"/>
                  </a:cubicBezTo>
                  <a:cubicBezTo>
                    <a:pt x="36" y="29"/>
                    <a:pt x="38" y="31"/>
                    <a:pt x="38" y="36"/>
                  </a:cubicBezTo>
                  <a:cubicBezTo>
                    <a:pt x="39" y="41"/>
                    <a:pt x="40" y="43"/>
                    <a:pt x="40" y="44"/>
                  </a:cubicBezTo>
                  <a:cubicBezTo>
                    <a:pt x="35" y="44"/>
                    <a:pt x="35" y="44"/>
                    <a:pt x="35" y="44"/>
                  </a:cubicBezTo>
                  <a:cubicBezTo>
                    <a:pt x="34" y="43"/>
                    <a:pt x="34" y="40"/>
                    <a:pt x="33" y="36"/>
                  </a:cubicBezTo>
                  <a:cubicBezTo>
                    <a:pt x="32" y="32"/>
                    <a:pt x="30" y="30"/>
                    <a:pt x="26" y="30"/>
                  </a:cubicBezTo>
                  <a:cubicBezTo>
                    <a:pt x="23" y="30"/>
                    <a:pt x="23" y="30"/>
                    <a:pt x="23" y="30"/>
                  </a:cubicBezTo>
                  <a:lnTo>
                    <a:pt x="23" y="44"/>
                  </a:lnTo>
                  <a:close/>
                  <a:moveTo>
                    <a:pt x="28" y="4"/>
                  </a:moveTo>
                  <a:cubicBezTo>
                    <a:pt x="16" y="4"/>
                    <a:pt x="6" y="14"/>
                    <a:pt x="6" y="27"/>
                  </a:cubicBezTo>
                  <a:cubicBezTo>
                    <a:pt x="6" y="41"/>
                    <a:pt x="16" y="51"/>
                    <a:pt x="28" y="51"/>
                  </a:cubicBezTo>
                  <a:cubicBezTo>
                    <a:pt x="41" y="51"/>
                    <a:pt x="51" y="41"/>
                    <a:pt x="51" y="28"/>
                  </a:cubicBezTo>
                  <a:cubicBezTo>
                    <a:pt x="51" y="14"/>
                    <a:pt x="41" y="4"/>
                    <a:pt x="28" y="4"/>
                  </a:cubicBezTo>
                  <a:close/>
                  <a:moveTo>
                    <a:pt x="28" y="0"/>
                  </a:moveTo>
                  <a:cubicBezTo>
                    <a:pt x="44" y="0"/>
                    <a:pt x="56" y="12"/>
                    <a:pt x="56" y="27"/>
                  </a:cubicBezTo>
                  <a:cubicBezTo>
                    <a:pt x="56" y="43"/>
                    <a:pt x="44" y="55"/>
                    <a:pt x="28" y="55"/>
                  </a:cubicBezTo>
                  <a:cubicBezTo>
                    <a:pt x="13" y="55"/>
                    <a:pt x="0" y="43"/>
                    <a:pt x="0" y="27"/>
                  </a:cubicBezTo>
                  <a:cubicBezTo>
                    <a:pt x="0" y="12"/>
                    <a:pt x="13" y="0"/>
                    <a:pt x="2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grpSp>
      <p:pic>
        <p:nvPicPr>
          <p:cNvPr id="54" name="Picture 53">
            <a:extLst>
              <a:ext uri="{FF2B5EF4-FFF2-40B4-BE49-F238E27FC236}">
                <a16:creationId xmlns:a16="http://schemas.microsoft.com/office/drawing/2014/main" id="{EF7929CB-5BED-C44C-88D2-300C944A8E3E}"/>
              </a:ext>
            </a:extLst>
          </p:cNvPr>
          <p:cNvPicPr>
            <a:picLocks noChangeAspect="1"/>
          </p:cNvPicPr>
          <p:nvPr userDrawn="1"/>
        </p:nvPicPr>
        <p:blipFill>
          <a:blip r:embed="rId2" cstate="screen">
            <a:biLevel thresh="50000"/>
            <a:extLst>
              <a:ext uri="{28A0092B-C50C-407E-A947-70E740481C1C}">
                <a14:useLocalDpi xmlns:a14="http://schemas.microsoft.com/office/drawing/2010/main"/>
              </a:ext>
            </a:extLst>
          </a:blip>
          <a:stretch>
            <a:fillRect/>
          </a:stretch>
        </p:blipFill>
        <p:spPr>
          <a:xfrm>
            <a:off x="1408302" y="5804898"/>
            <a:ext cx="2527458" cy="257515"/>
          </a:xfrm>
          <a:prstGeom prst="rect">
            <a:avLst/>
          </a:prstGeom>
        </p:spPr>
      </p:pic>
    </p:spTree>
    <p:extLst>
      <p:ext uri="{BB962C8B-B14F-4D97-AF65-F5344CB8AC3E}">
        <p14:creationId xmlns:p14="http://schemas.microsoft.com/office/powerpoint/2010/main" val="2769323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ection 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D4A63E-D173-894E-9841-A33AAB4D8633}"/>
              </a:ext>
            </a:extLst>
          </p:cNvPr>
          <p:cNvSpPr/>
          <p:nvPr userDrawn="1"/>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Date Placeholder 2">
            <a:extLst>
              <a:ext uri="{FF2B5EF4-FFF2-40B4-BE49-F238E27FC236}">
                <a16:creationId xmlns:a16="http://schemas.microsoft.com/office/drawing/2014/main" id="{04B0D7AD-19D4-654F-9D45-5393FC1B41D1}"/>
              </a:ext>
            </a:extLst>
          </p:cNvPr>
          <p:cNvSpPr txBox="1">
            <a:spLocks/>
          </p:cNvSpPr>
          <p:nvPr userDrawn="1"/>
        </p:nvSpPr>
        <p:spPr>
          <a:xfrm>
            <a:off x="11444816" y="6237312"/>
            <a:ext cx="573617" cy="207963"/>
          </a:xfrm>
          <a:prstGeom prst="rect">
            <a:avLst/>
          </a:prstGeom>
        </p:spPr>
        <p:txBody>
          <a:bodyPr/>
          <a:lstStyle>
            <a:defPPr>
              <a:defRPr lang="en-US"/>
            </a:defPPr>
            <a:lvl1pPr marL="0" algn="l" defTabSz="914400" rtl="0" eaLnBrk="1" latinLnBrk="0" hangingPunct="1">
              <a:defRPr sz="1000" kern="1200">
                <a:solidFill>
                  <a:srgbClr val="565A5C"/>
                </a:solidFill>
                <a:latin typeface="Arial Narrow"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03DD02DE-0619-4707-8092-99D1B7D3892D}" type="slidenum">
              <a:rPr lang="en-AU" sz="1600" smtClean="0">
                <a:solidFill>
                  <a:schemeClr val="bg1"/>
                </a:solidFill>
                <a:latin typeface="Arial" pitchFamily="34" charset="0"/>
              </a:rPr>
              <a:pPr fontAlgn="auto">
                <a:spcBef>
                  <a:spcPts val="0"/>
                </a:spcBef>
                <a:spcAft>
                  <a:spcPts val="0"/>
                </a:spcAft>
                <a:defRPr/>
              </a:pPr>
              <a:t>‹#›</a:t>
            </a:fld>
            <a:endParaRPr lang="en-AU" sz="1600" dirty="0">
              <a:solidFill>
                <a:schemeClr val="bg1"/>
              </a:solidFill>
            </a:endParaRPr>
          </a:p>
        </p:txBody>
      </p:sp>
      <p:pic>
        <p:nvPicPr>
          <p:cNvPr id="14" name="Picture 13">
            <a:extLst>
              <a:ext uri="{FF2B5EF4-FFF2-40B4-BE49-F238E27FC236}">
                <a16:creationId xmlns:a16="http://schemas.microsoft.com/office/drawing/2014/main" id="{54F17DBD-114B-E143-8460-E93F2E87B89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3433" y="637344"/>
            <a:ext cx="3456383" cy="559408"/>
          </a:xfrm>
          <a:prstGeom prst="rect">
            <a:avLst/>
          </a:prstGeom>
        </p:spPr>
      </p:pic>
      <p:pic>
        <p:nvPicPr>
          <p:cNvPr id="17" name="Picture 16">
            <a:extLst>
              <a:ext uri="{FF2B5EF4-FFF2-40B4-BE49-F238E27FC236}">
                <a16:creationId xmlns:a16="http://schemas.microsoft.com/office/drawing/2014/main" id="{D3A50521-4262-2E40-BD99-1806395B0B95}"/>
              </a:ext>
            </a:extLst>
          </p:cNvPr>
          <p:cNvPicPr>
            <a:picLocks noChangeAspect="1"/>
          </p:cNvPicPr>
          <p:nvPr userDrawn="1"/>
        </p:nvPicPr>
        <p:blipFill>
          <a:blip r:embed="rId3"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559931" y="2241145"/>
            <a:ext cx="3599559" cy="2375709"/>
          </a:xfrm>
          <a:prstGeom prst="rect">
            <a:avLst/>
          </a:prstGeom>
        </p:spPr>
      </p:pic>
      <p:sp>
        <p:nvSpPr>
          <p:cNvPr id="10" name="Freeform 7">
            <a:extLst>
              <a:ext uri="{FF2B5EF4-FFF2-40B4-BE49-F238E27FC236}">
                <a16:creationId xmlns:a16="http://schemas.microsoft.com/office/drawing/2014/main" id="{1877AABA-2162-FD4B-9972-908942BBC17F}"/>
              </a:ext>
            </a:extLst>
          </p:cNvPr>
          <p:cNvSpPr>
            <a:spLocks/>
          </p:cNvSpPr>
          <p:nvPr userDrawn="1"/>
        </p:nvSpPr>
        <p:spPr bwMode="auto">
          <a:xfrm>
            <a:off x="11231562" y="1735137"/>
            <a:ext cx="960438" cy="3675063"/>
          </a:xfrm>
          <a:custGeom>
            <a:avLst/>
            <a:gdLst>
              <a:gd name="T0" fmla="*/ 0 w 605"/>
              <a:gd name="T1" fmla="*/ 2315 h 2315"/>
              <a:gd name="T2" fmla="*/ 605 w 605"/>
              <a:gd name="T3" fmla="*/ 2315 h 2315"/>
              <a:gd name="T4" fmla="*/ 605 w 605"/>
              <a:gd name="T5" fmla="*/ 0 h 2315"/>
              <a:gd name="T6" fmla="*/ 0 w 605"/>
              <a:gd name="T7" fmla="*/ 2315 h 2315"/>
            </a:gdLst>
            <a:ahLst/>
            <a:cxnLst>
              <a:cxn ang="0">
                <a:pos x="T0" y="T1"/>
              </a:cxn>
              <a:cxn ang="0">
                <a:pos x="T2" y="T3"/>
              </a:cxn>
              <a:cxn ang="0">
                <a:pos x="T4" y="T5"/>
              </a:cxn>
              <a:cxn ang="0">
                <a:pos x="T6" y="T7"/>
              </a:cxn>
            </a:cxnLst>
            <a:rect l="0" t="0" r="r" b="b"/>
            <a:pathLst>
              <a:path w="605" h="2315">
                <a:moveTo>
                  <a:pt x="0" y="2315"/>
                </a:moveTo>
                <a:lnTo>
                  <a:pt x="605" y="2315"/>
                </a:lnTo>
                <a:lnTo>
                  <a:pt x="605" y="0"/>
                </a:lnTo>
                <a:lnTo>
                  <a:pt x="0" y="2315"/>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lvl="0"/>
            <a:endParaRPr lang="en-AU" dirty="0"/>
          </a:p>
        </p:txBody>
      </p:sp>
      <p:sp>
        <p:nvSpPr>
          <p:cNvPr id="18" name="Freeform 17">
            <a:extLst>
              <a:ext uri="{FF2B5EF4-FFF2-40B4-BE49-F238E27FC236}">
                <a16:creationId xmlns:a16="http://schemas.microsoft.com/office/drawing/2014/main" id="{08C8DEB2-F354-D947-8EB2-42139D3E1F60}"/>
              </a:ext>
            </a:extLst>
          </p:cNvPr>
          <p:cNvSpPr/>
          <p:nvPr userDrawn="1"/>
        </p:nvSpPr>
        <p:spPr>
          <a:xfrm>
            <a:off x="1099457" y="1698171"/>
            <a:ext cx="11103429" cy="3712029"/>
          </a:xfrm>
          <a:custGeom>
            <a:avLst/>
            <a:gdLst>
              <a:gd name="connsiteX0" fmla="*/ 11103429 w 11103429"/>
              <a:gd name="connsiteY0" fmla="*/ 0 h 3712029"/>
              <a:gd name="connsiteX1" fmla="*/ 6357257 w 11103429"/>
              <a:gd name="connsiteY1" fmla="*/ 0 h 3712029"/>
              <a:gd name="connsiteX2" fmla="*/ 5421086 w 11103429"/>
              <a:gd name="connsiteY2" fmla="*/ 3712029 h 3712029"/>
              <a:gd name="connsiteX3" fmla="*/ 0 w 11103429"/>
              <a:gd name="connsiteY3" fmla="*/ 3712029 h 3712029"/>
              <a:gd name="connsiteX4" fmla="*/ 0 w 11103429"/>
              <a:gd name="connsiteY4" fmla="*/ 21772 h 3712029"/>
              <a:gd name="connsiteX5" fmla="*/ 5878286 w 11103429"/>
              <a:gd name="connsiteY5" fmla="*/ 21772 h 3712029"/>
              <a:gd name="connsiteX6" fmla="*/ 5998029 w 11103429"/>
              <a:gd name="connsiteY6" fmla="*/ 3712029 h 3712029"/>
              <a:gd name="connsiteX7" fmla="*/ 11092543 w 11103429"/>
              <a:gd name="connsiteY7" fmla="*/ 3712029 h 371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03429" h="3712029">
                <a:moveTo>
                  <a:pt x="11103429" y="0"/>
                </a:moveTo>
                <a:lnTo>
                  <a:pt x="6357257" y="0"/>
                </a:lnTo>
                <a:lnTo>
                  <a:pt x="5421086" y="3712029"/>
                </a:lnTo>
                <a:lnTo>
                  <a:pt x="0" y="3712029"/>
                </a:lnTo>
                <a:lnTo>
                  <a:pt x="0" y="21772"/>
                </a:lnTo>
                <a:lnTo>
                  <a:pt x="5878286" y="21772"/>
                </a:lnTo>
                <a:lnTo>
                  <a:pt x="5998029" y="3712029"/>
                </a:lnTo>
                <a:lnTo>
                  <a:pt x="11092543" y="3712029"/>
                </a:lnTo>
              </a:path>
            </a:pathLst>
          </a:cu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
            <a:extLst>
              <a:ext uri="{FF2B5EF4-FFF2-40B4-BE49-F238E27FC236}">
                <a16:creationId xmlns:a16="http://schemas.microsoft.com/office/drawing/2014/main" id="{89D9D599-30CF-414C-B186-37D76A2F1E67}"/>
              </a:ext>
            </a:extLst>
          </p:cNvPr>
          <p:cNvSpPr>
            <a:spLocks noGrp="1"/>
          </p:cNvSpPr>
          <p:nvPr>
            <p:ph type="title" hasCustomPrompt="1"/>
          </p:nvPr>
        </p:nvSpPr>
        <p:spPr>
          <a:xfrm>
            <a:off x="695401" y="2941172"/>
            <a:ext cx="5760639" cy="1095039"/>
          </a:xfrm>
          <a:prstGeom prst="rect">
            <a:avLst/>
          </a:prstGeom>
          <a:solidFill>
            <a:schemeClr val="tx1">
              <a:lumMod val="50000"/>
            </a:schemeClr>
          </a:solidFill>
        </p:spPr>
        <p:txBody>
          <a:bodyPr anchor="ctr"/>
          <a:lstStyle>
            <a:lvl1pPr algn="l">
              <a:lnSpc>
                <a:spcPct val="100000"/>
              </a:lnSpc>
              <a:spcBef>
                <a:spcPts val="0"/>
              </a:spcBef>
              <a:spcAft>
                <a:spcPts val="0"/>
              </a:spcAft>
              <a:defRPr sz="6500" spc="-20" baseline="0">
                <a:solidFill>
                  <a:schemeClr val="bg1"/>
                </a:solidFill>
                <a:latin typeface="Arial" panose="020B0604020202020204" pitchFamily="34" charset="0"/>
                <a:cs typeface="Arial" panose="020B0604020202020204" pitchFamily="34" charset="0"/>
              </a:defRPr>
            </a:lvl1pPr>
          </a:lstStyle>
          <a:p>
            <a:r>
              <a:rPr lang="en-US"/>
              <a:t>QUESTIONS?</a:t>
            </a:r>
            <a:endParaRPr lang="en-AU"/>
          </a:p>
        </p:txBody>
      </p:sp>
      <p:pic>
        <p:nvPicPr>
          <p:cNvPr id="13" name="Picture 12">
            <a:extLst>
              <a:ext uri="{FF2B5EF4-FFF2-40B4-BE49-F238E27FC236}">
                <a16:creationId xmlns:a16="http://schemas.microsoft.com/office/drawing/2014/main" id="{14E9E99C-2519-42CB-8D4F-68A647322F8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2659" y="5760826"/>
            <a:ext cx="2960018" cy="303988"/>
          </a:xfrm>
          <a:prstGeom prst="rect">
            <a:avLst/>
          </a:prstGeom>
        </p:spPr>
      </p:pic>
    </p:spTree>
    <p:extLst>
      <p:ext uri="{BB962C8B-B14F-4D97-AF65-F5344CB8AC3E}">
        <p14:creationId xmlns:p14="http://schemas.microsoft.com/office/powerpoint/2010/main" val="1554063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10" Type="http://schemas.openxmlformats.org/officeDocument/2006/relationships/image" Target="../media/image2.emf"/><Relationship Id="rId4" Type="http://schemas.openxmlformats.org/officeDocument/2006/relationships/slideLayout" Target="../slideLayouts/slideLayout21.xml"/><Relationship Id="rId9" Type="http://schemas.openxmlformats.org/officeDocument/2006/relationships/image" Target="../media/image1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theme" Target="../theme/theme3.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8304753"/>
      </p:ext>
    </p:extLst>
  </p:cSld>
  <p:clrMap bg1="lt1" tx1="dk1" bg2="lt2" tx2="dk2" accent1="accent1" accent2="accent2" accent3="accent3" accent4="accent4" accent5="accent5" accent6="accent6" hlink="hlink" folHlink="folHlink"/>
  <p:sldLayoutIdLst>
    <p:sldLayoutId id="2147483770" r:id="rId1"/>
    <p:sldLayoutId id="2147483779" r:id="rId2"/>
    <p:sldLayoutId id="2147483772" r:id="rId3"/>
    <p:sldLayoutId id="2147483773" r:id="rId4"/>
    <p:sldLayoutId id="2147483774" r:id="rId5"/>
    <p:sldLayoutId id="2147483775" r:id="rId6"/>
    <p:sldLayoutId id="2147483776" r:id="rId7"/>
    <p:sldLayoutId id="2147483780" r:id="rId8"/>
    <p:sldLayoutId id="2147483778" r:id="rId9"/>
    <p:sldLayoutId id="2147483781" r:id="rId10"/>
    <p:sldLayoutId id="2147483777" r:id="rId11"/>
    <p:sldLayoutId id="2147483785" r:id="rId12"/>
    <p:sldLayoutId id="2147483860" r:id="rId13"/>
    <p:sldLayoutId id="2147483863" r:id="rId14"/>
    <p:sldLayoutId id="2147483864" r:id="rId15"/>
    <p:sldLayoutId id="2147483803" r:id="rId16"/>
    <p:sldLayoutId id="2147483865" r:id="rId17"/>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Univers LT 57 Condensed" pitchFamily="2" charset="0"/>
        </a:defRPr>
      </a:lvl2pPr>
      <a:lvl3pPr algn="ctr" rtl="0" eaLnBrk="0" fontAlgn="base" hangingPunct="0">
        <a:spcBef>
          <a:spcPct val="0"/>
        </a:spcBef>
        <a:spcAft>
          <a:spcPct val="0"/>
        </a:spcAft>
        <a:defRPr sz="4400">
          <a:solidFill>
            <a:schemeClr val="tx1"/>
          </a:solidFill>
          <a:latin typeface="Univers LT 57 Condensed" pitchFamily="2" charset="0"/>
        </a:defRPr>
      </a:lvl3pPr>
      <a:lvl4pPr algn="ctr" rtl="0" eaLnBrk="0" fontAlgn="base" hangingPunct="0">
        <a:spcBef>
          <a:spcPct val="0"/>
        </a:spcBef>
        <a:spcAft>
          <a:spcPct val="0"/>
        </a:spcAft>
        <a:defRPr sz="4400">
          <a:solidFill>
            <a:schemeClr val="tx1"/>
          </a:solidFill>
          <a:latin typeface="Univers LT 57 Condensed" pitchFamily="2" charset="0"/>
        </a:defRPr>
      </a:lvl4pPr>
      <a:lvl5pPr algn="ctr" rtl="0" eaLnBrk="0" fontAlgn="base" hangingPunct="0">
        <a:spcBef>
          <a:spcPct val="0"/>
        </a:spcBef>
        <a:spcAft>
          <a:spcPct val="0"/>
        </a:spcAft>
        <a:defRPr sz="4400">
          <a:solidFill>
            <a:schemeClr val="tx1"/>
          </a:solidFill>
          <a:latin typeface="Univers LT 57 Condensed" pitchFamily="2"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91541" y="1371600"/>
            <a:ext cx="11083007" cy="48053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Rectangle 8"/>
          <p:cNvSpPr>
            <a:spLocks noChangeArrowheads="1"/>
          </p:cNvSpPr>
          <p:nvPr userDrawn="1"/>
        </p:nvSpPr>
        <p:spPr bwMode="auto">
          <a:xfrm>
            <a:off x="559" y="223728"/>
            <a:ext cx="1848789" cy="875017"/>
          </a:xfrm>
          <a:prstGeom prst="rect">
            <a:avLst/>
          </a:prstGeom>
          <a:solidFill>
            <a:srgbClr val="333C4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6" name="Rectangle 9"/>
          <p:cNvSpPr>
            <a:spLocks noChangeArrowheads="1"/>
          </p:cNvSpPr>
          <p:nvPr userDrawn="1"/>
        </p:nvSpPr>
        <p:spPr bwMode="auto">
          <a:xfrm>
            <a:off x="1849348" y="223728"/>
            <a:ext cx="10339603" cy="875017"/>
          </a:xfrm>
          <a:prstGeom prst="rect">
            <a:avLst/>
          </a:prstGeom>
          <a:solidFill>
            <a:srgbClr val="3CB4E7"/>
          </a:solidFill>
          <a:ln>
            <a:noFill/>
          </a:ln>
        </p:spPr>
        <p:txBody>
          <a:bodyPr vert="horz" wrap="square" lIns="91440" tIns="45720" rIns="91440" bIns="45720" numCol="1" anchor="t" anchorCtr="0" compatLnSpc="1">
            <a:prstTxWarp prst="textNoShape">
              <a:avLst/>
            </a:prstTxWarp>
          </a:bodyPr>
          <a:lstStyle/>
          <a:p>
            <a:endParaRPr lang="en-US" sz="1600" dirty="0"/>
          </a:p>
        </p:txBody>
      </p:sp>
      <p:sp>
        <p:nvSpPr>
          <p:cNvPr id="27" name="Freeform 10"/>
          <p:cNvSpPr>
            <a:spLocks noEditPoints="1"/>
          </p:cNvSpPr>
          <p:nvPr userDrawn="1"/>
        </p:nvSpPr>
        <p:spPr bwMode="auto">
          <a:xfrm>
            <a:off x="1727911" y="191394"/>
            <a:ext cx="245071" cy="917782"/>
          </a:xfrm>
          <a:custGeom>
            <a:avLst/>
            <a:gdLst>
              <a:gd name="T0" fmla="*/ 391 w 876"/>
              <a:gd name="T1" fmla="*/ 0 h 3282"/>
              <a:gd name="T2" fmla="*/ 440 w 876"/>
              <a:gd name="T3" fmla="*/ 1641 h 3282"/>
              <a:gd name="T4" fmla="*/ 876 w 876"/>
              <a:gd name="T5" fmla="*/ 0 h 3282"/>
              <a:gd name="T6" fmla="*/ 391 w 876"/>
              <a:gd name="T7" fmla="*/ 0 h 3282"/>
              <a:gd name="T8" fmla="*/ 485 w 876"/>
              <a:gd name="T9" fmla="*/ 3282 h 3282"/>
              <a:gd name="T10" fmla="*/ 436 w 876"/>
              <a:gd name="T11" fmla="*/ 1641 h 3282"/>
              <a:gd name="T12" fmla="*/ 0 w 876"/>
              <a:gd name="T13" fmla="*/ 3282 h 3282"/>
              <a:gd name="T14" fmla="*/ 485 w 876"/>
              <a:gd name="T15" fmla="*/ 3282 h 32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6" h="3282">
                <a:moveTo>
                  <a:pt x="391" y="0"/>
                </a:moveTo>
                <a:lnTo>
                  <a:pt x="440" y="1641"/>
                </a:lnTo>
                <a:lnTo>
                  <a:pt x="876" y="0"/>
                </a:lnTo>
                <a:lnTo>
                  <a:pt x="391" y="0"/>
                </a:lnTo>
                <a:close/>
                <a:moveTo>
                  <a:pt x="485" y="3282"/>
                </a:moveTo>
                <a:lnTo>
                  <a:pt x="436" y="1641"/>
                </a:lnTo>
                <a:lnTo>
                  <a:pt x="0" y="3282"/>
                </a:lnTo>
                <a:lnTo>
                  <a:pt x="485" y="32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 name="Title Placeholder 1"/>
          <p:cNvSpPr>
            <a:spLocks noGrp="1"/>
          </p:cNvSpPr>
          <p:nvPr userDrawn="1">
            <p:ph type="title"/>
          </p:nvPr>
        </p:nvSpPr>
        <p:spPr>
          <a:xfrm>
            <a:off x="1970785" y="223728"/>
            <a:ext cx="10086536" cy="875018"/>
          </a:xfrm>
          <a:prstGeom prst="rect">
            <a:avLst/>
          </a:prstGeom>
        </p:spPr>
        <p:txBody>
          <a:bodyPr vert="horz" lIns="91440" tIns="45720" rIns="91440" bIns="45720" rtlCol="0" anchor="ctr">
            <a:normAutofit/>
          </a:bodyPr>
          <a:lstStyle/>
          <a:p>
            <a:r>
              <a:rPr lang="en-US"/>
              <a:t>Click to edit Master title style</a:t>
            </a:r>
          </a:p>
        </p:txBody>
      </p:sp>
      <p:pic>
        <p:nvPicPr>
          <p:cNvPr id="2050" name="Picture 2" descr="https://www.mymanatee.org/UserFiles/Servers/Server_7588306/Image/Government/Department/County%20Administration/Manatee%20County%20Logo/MC-logo-white.png">
            <a:extLst>
              <a:ext uri="{FF2B5EF4-FFF2-40B4-BE49-F238E27FC236}">
                <a16:creationId xmlns:a16="http://schemas.microsoft.com/office/drawing/2014/main" id="{C5D40B39-E4AD-4A33-BC0B-45E699519589}"/>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63352" y="291826"/>
            <a:ext cx="1260921" cy="724359"/>
          </a:xfrm>
          <a:prstGeom prst="rect">
            <a:avLst/>
          </a:prstGeom>
          <a:noFill/>
          <a:extLst>
            <a:ext uri="{909E8E84-426E-40DD-AFC4-6F175D3DCCD1}">
              <a14:hiddenFill xmlns:a14="http://schemas.microsoft.com/office/drawing/2010/main">
                <a:solidFill>
                  <a:srgbClr val="FFFFFF"/>
                </a:solidFill>
              </a14:hiddenFill>
            </a:ext>
          </a:extLst>
        </p:spPr>
      </p:pic>
      <p:sp>
        <p:nvSpPr>
          <p:cNvPr id="12" name="Date Placeholder 2">
            <a:extLst>
              <a:ext uri="{FF2B5EF4-FFF2-40B4-BE49-F238E27FC236}">
                <a16:creationId xmlns:a16="http://schemas.microsoft.com/office/drawing/2014/main" id="{D3BA342C-7E2E-4CA9-9FAA-DFD4DA367D6E}"/>
              </a:ext>
            </a:extLst>
          </p:cNvPr>
          <p:cNvSpPr txBox="1">
            <a:spLocks/>
          </p:cNvSpPr>
          <p:nvPr userDrawn="1"/>
        </p:nvSpPr>
        <p:spPr>
          <a:xfrm>
            <a:off x="11511958" y="6237312"/>
            <a:ext cx="573617" cy="207963"/>
          </a:xfrm>
          <a:prstGeom prst="rect">
            <a:avLst/>
          </a:prstGeom>
        </p:spPr>
        <p:txBody>
          <a:bodyPr/>
          <a:lstStyle>
            <a:defPPr>
              <a:defRPr lang="en-US"/>
            </a:defPPr>
            <a:lvl1pPr marL="0" algn="l" defTabSz="914400" rtl="0" eaLnBrk="1" latinLnBrk="0" hangingPunct="1">
              <a:defRPr sz="1000" kern="1200">
                <a:solidFill>
                  <a:srgbClr val="565A5C"/>
                </a:solidFill>
                <a:latin typeface="Arial Narrow"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03DD02DE-0619-4707-8092-99D1B7D3892D}" type="slidenum">
              <a:rPr lang="en-AU" sz="1600" smtClean="0">
                <a:solidFill>
                  <a:schemeClr val="tx1"/>
                </a:solidFill>
                <a:latin typeface="Arial" pitchFamily="34" charset="0"/>
              </a:rPr>
              <a:pPr fontAlgn="auto">
                <a:spcBef>
                  <a:spcPts val="0"/>
                </a:spcBef>
                <a:spcAft>
                  <a:spcPts val="0"/>
                </a:spcAft>
                <a:defRPr/>
              </a:pPr>
              <a:t>‹#›</a:t>
            </a:fld>
            <a:endParaRPr lang="en-AU" sz="1600" dirty="0">
              <a:solidFill>
                <a:schemeClr val="tx1"/>
              </a:solidFill>
            </a:endParaRPr>
          </a:p>
        </p:txBody>
      </p:sp>
      <p:pic>
        <p:nvPicPr>
          <p:cNvPr id="13" name="Picture 12">
            <a:extLst>
              <a:ext uri="{FF2B5EF4-FFF2-40B4-BE49-F238E27FC236}">
                <a16:creationId xmlns:a16="http://schemas.microsoft.com/office/drawing/2014/main" id="{330A882F-71BB-4A80-BF7A-7C6D63D5AC12}"/>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9290734" y="6309320"/>
            <a:ext cx="1943375" cy="222486"/>
          </a:xfrm>
          <a:prstGeom prst="rect">
            <a:avLst/>
          </a:prstGeom>
        </p:spPr>
      </p:pic>
    </p:spTree>
    <p:extLst>
      <p:ext uri="{BB962C8B-B14F-4D97-AF65-F5344CB8AC3E}">
        <p14:creationId xmlns:p14="http://schemas.microsoft.com/office/powerpoint/2010/main" val="426688619"/>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Lst>
  <p:txStyles>
    <p:titleStyle>
      <a:lvl1pPr algn="l" defTabSz="914400" rtl="0" eaLnBrk="1" latinLnBrk="0" hangingPunct="1">
        <a:lnSpc>
          <a:spcPct val="90000"/>
        </a:lnSpc>
        <a:spcBef>
          <a:spcPct val="0"/>
        </a:spcBef>
        <a:buNone/>
        <a:defRPr sz="3200" b="1" kern="1200">
          <a:solidFill>
            <a:schemeClr val="bg1"/>
          </a:solidFill>
          <a:latin typeface="Arial" panose="020B0604020202020204" pitchFamily="34" charset="0"/>
          <a:ea typeface="+mj-ea"/>
          <a:cs typeface="Arial" panose="020B0604020202020204" pitchFamily="34" charset="0"/>
        </a:defRPr>
      </a:lvl1pPr>
    </p:titleStyle>
    <p:bodyStyle>
      <a:lvl1pPr marL="284163" indent="-284163" algn="l" defTabSz="914400" rtl="0" eaLnBrk="1" latinLnBrk="0" hangingPunct="1">
        <a:lnSpc>
          <a:spcPct val="90000"/>
        </a:lnSpc>
        <a:spcBef>
          <a:spcPts val="1000"/>
        </a:spcBef>
        <a:buClr>
          <a:schemeClr val="accent4"/>
        </a:buClr>
        <a:buSzPct val="90000"/>
        <a:buFont typeface="Arial" panose="020B0604020202020204" pitchFamily="34" charset="0"/>
        <a:buChar char="&gt;"/>
        <a:defRPr sz="2400" kern="1200">
          <a:solidFill>
            <a:srgbClr val="333C42"/>
          </a:solidFill>
          <a:latin typeface="Arial" panose="020B0604020202020204" pitchFamily="34" charset="0"/>
          <a:ea typeface="+mn-ea"/>
          <a:cs typeface="Arial" panose="020B0604020202020204" pitchFamily="34" charset="0"/>
        </a:defRPr>
      </a:lvl1pPr>
      <a:lvl2pPr marL="685800" indent="-288925" algn="l" defTabSz="914400" rtl="0" eaLnBrk="1" latinLnBrk="0" hangingPunct="1">
        <a:lnSpc>
          <a:spcPct val="90000"/>
        </a:lnSpc>
        <a:spcBef>
          <a:spcPts val="500"/>
        </a:spcBef>
        <a:buClr>
          <a:srgbClr val="333C42"/>
        </a:buClr>
        <a:buSzPct val="95000"/>
        <a:buFont typeface="Arial" panose="020B0604020202020204" pitchFamily="34" charset="0"/>
        <a:buChar char="–"/>
        <a:defRPr sz="2400" kern="1200">
          <a:solidFill>
            <a:srgbClr val="333C4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333C42"/>
        </a:buClr>
        <a:buSzPct val="90000"/>
        <a:buFont typeface="Courier New" panose="02070309020205020404" pitchFamily="49" charset="0"/>
        <a:buChar char="o"/>
        <a:defRPr sz="2000" kern="1200">
          <a:solidFill>
            <a:srgbClr val="333C4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333C42"/>
        </a:buClr>
        <a:buFont typeface="Arial" panose="020B0604020202020204" pitchFamily="34" charset="0"/>
        <a:buChar char="&gt;"/>
        <a:defRPr sz="1800" kern="1200">
          <a:solidFill>
            <a:srgbClr val="333C4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333C42"/>
        </a:buClr>
        <a:buFont typeface="Arial" panose="020B0604020202020204" pitchFamily="34" charset="0"/>
        <a:buChar char="&gt;"/>
        <a:defRPr sz="1600" kern="1200">
          <a:solidFill>
            <a:srgbClr val="333C4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66092605"/>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 id="2147483880" r:id="rId12"/>
    <p:sldLayoutId id="2147483881" r:id="rId13"/>
    <p:sldLayoutId id="2147483882" r:id="rId14"/>
    <p:sldLayoutId id="2147483883" r:id="rId15"/>
    <p:sldLayoutId id="2147483884" r:id="rId16"/>
    <p:sldLayoutId id="2147483885" r:id="rId17"/>
    <p:sldLayoutId id="2147483886" r:id="rId18"/>
    <p:sldLayoutId id="2147483887" r:id="rId19"/>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Univers LT 57 Condensed" pitchFamily="2" charset="0"/>
        </a:defRPr>
      </a:lvl2pPr>
      <a:lvl3pPr algn="ctr" rtl="0" eaLnBrk="0" fontAlgn="base" hangingPunct="0">
        <a:spcBef>
          <a:spcPct val="0"/>
        </a:spcBef>
        <a:spcAft>
          <a:spcPct val="0"/>
        </a:spcAft>
        <a:defRPr sz="4400">
          <a:solidFill>
            <a:schemeClr val="tx1"/>
          </a:solidFill>
          <a:latin typeface="Univers LT 57 Condensed" pitchFamily="2" charset="0"/>
        </a:defRPr>
      </a:lvl3pPr>
      <a:lvl4pPr algn="ctr" rtl="0" eaLnBrk="0" fontAlgn="base" hangingPunct="0">
        <a:spcBef>
          <a:spcPct val="0"/>
        </a:spcBef>
        <a:spcAft>
          <a:spcPct val="0"/>
        </a:spcAft>
        <a:defRPr sz="4400">
          <a:solidFill>
            <a:schemeClr val="tx1"/>
          </a:solidFill>
          <a:latin typeface="Univers LT 57 Condensed" pitchFamily="2" charset="0"/>
        </a:defRPr>
      </a:lvl4pPr>
      <a:lvl5pPr algn="ctr" rtl="0" eaLnBrk="0" fontAlgn="base" hangingPunct="0">
        <a:spcBef>
          <a:spcPct val="0"/>
        </a:spcBef>
        <a:spcAft>
          <a:spcPct val="0"/>
        </a:spcAft>
        <a:defRPr sz="4400">
          <a:solidFill>
            <a:schemeClr val="tx1"/>
          </a:solidFill>
          <a:latin typeface="Univers LT 57 Condensed" pitchFamily="2"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6.xml"/><Relationship Id="rId4" Type="http://schemas.openxmlformats.org/officeDocument/2006/relationships/image" Target="../media/image36.jpeg"/></Relationships>
</file>

<file path=ppt/slides/_rels/slide1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6.xml"/><Relationship Id="rId5" Type="http://schemas.openxmlformats.org/officeDocument/2006/relationships/image" Target="../media/image40.jpeg"/><Relationship Id="rId4" Type="http://schemas.openxmlformats.org/officeDocument/2006/relationships/image" Target="../media/image39.jpeg"/></Relationships>
</file>

<file path=ppt/slides/_rels/slide1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6.xml"/><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1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Layout" Target="../slideLayouts/slideLayout4.xml"/><Relationship Id="rId1" Type="http://schemas.openxmlformats.org/officeDocument/2006/relationships/themeOverride" Target="../theme/themeOverride3.xml"/><Relationship Id="rId4" Type="http://schemas.openxmlformats.org/officeDocument/2006/relationships/image" Target="../media/image50.emf"/></Relationships>
</file>

<file path=ppt/slides/_rels/slide1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slideLayout" Target="../slideLayouts/slideLayout2.xml"/><Relationship Id="rId1" Type="http://schemas.openxmlformats.org/officeDocument/2006/relationships/themeOverride" Target="../theme/themeOverride4.xml"/><Relationship Id="rId4" Type="http://schemas.openxmlformats.org/officeDocument/2006/relationships/image" Target="../media/image54.jpeg"/></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hemeOverride" Target="../theme/themeOverride1.xml"/><Relationship Id="rId4" Type="http://schemas.openxmlformats.org/officeDocument/2006/relationships/image" Target="../media/image19.jpeg"/></Relationships>
</file>

<file path=ppt/slides/_rels/slide2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hemeOverride" Target="../theme/themeOverride5.xml"/><Relationship Id="rId4" Type="http://schemas.openxmlformats.org/officeDocument/2006/relationships/image" Target="../media/image57.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hemeOverride" Target="../theme/themeOverride6.xml"/><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slideLayout" Target="../slideLayouts/slideLayout2.xml"/><Relationship Id="rId1" Type="http://schemas.openxmlformats.org/officeDocument/2006/relationships/themeOverride" Target="../theme/themeOverride7.xml"/><Relationship Id="rId5" Type="http://schemas.openxmlformats.org/officeDocument/2006/relationships/image" Target="../media/image61.jpeg"/><Relationship Id="rId4" Type="http://schemas.openxmlformats.org/officeDocument/2006/relationships/image" Target="../media/image60.jpeg"/></Relationships>
</file>

<file path=ppt/slides/_rels/slide2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png"/></Relationships>
</file>

<file path=ppt/slides/_rels/slide2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slideLayout" Target="../slideLayouts/slideLayout2.xml"/><Relationship Id="rId1" Type="http://schemas.openxmlformats.org/officeDocument/2006/relationships/themeOverride" Target="../theme/themeOverride8.xml"/><Relationship Id="rId4" Type="http://schemas.openxmlformats.org/officeDocument/2006/relationships/image" Target="../media/image67.jpeg"/></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Layout" Target="../slideLayouts/slideLayout2.xml"/><Relationship Id="rId1" Type="http://schemas.openxmlformats.org/officeDocument/2006/relationships/themeOverride" Target="../theme/themeOverride9.xml"/><Relationship Id="rId4" Type="http://schemas.openxmlformats.org/officeDocument/2006/relationships/image" Target="../media/image69.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3.jpeg"/><Relationship Id="rId2" Type="http://schemas.openxmlformats.org/officeDocument/2006/relationships/slideLayout" Target="../slideLayouts/slideLayout2.xml"/><Relationship Id="rId1" Type="http://schemas.openxmlformats.org/officeDocument/2006/relationships/themeOverride" Target="../theme/themeOverride10.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2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slideLayout" Target="../slideLayouts/slideLayout2.xml"/><Relationship Id="rId1" Type="http://schemas.openxmlformats.org/officeDocument/2006/relationships/themeOverride" Target="../theme/themeOverride11.xml"/><Relationship Id="rId6" Type="http://schemas.openxmlformats.org/officeDocument/2006/relationships/image" Target="../media/image77.png"/><Relationship Id="rId5" Type="http://schemas.openxmlformats.org/officeDocument/2006/relationships/image" Target="../media/image76.gif"/><Relationship Id="rId4" Type="http://schemas.openxmlformats.org/officeDocument/2006/relationships/image" Target="../media/image75.jpeg"/></Relationships>
</file>

<file path=ppt/slides/_rels/slide29.xml.rels><?xml version="1.0" encoding="UTF-8" standalone="yes"?>
<Relationships xmlns="http://schemas.openxmlformats.org/package/2006/relationships"><Relationship Id="rId3" Type="http://schemas.openxmlformats.org/officeDocument/2006/relationships/image" Target="../media/image78.jpeg"/><Relationship Id="rId7" Type="http://schemas.openxmlformats.org/officeDocument/2006/relationships/image" Target="../media/image82.png"/><Relationship Id="rId2" Type="http://schemas.openxmlformats.org/officeDocument/2006/relationships/slideLayout" Target="../slideLayouts/slideLayout2.xml"/><Relationship Id="rId1" Type="http://schemas.openxmlformats.org/officeDocument/2006/relationships/themeOverride" Target="../theme/themeOverride12.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hemeOverride" Target="../theme/themeOverride13.xml"/><Relationship Id="rId5" Type="http://schemas.openxmlformats.org/officeDocument/2006/relationships/image" Target="../media/image84.png"/><Relationship Id="rId4" Type="http://schemas.openxmlformats.org/officeDocument/2006/relationships/image" Target="../media/image83.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hemeOverride" Target="../theme/themeOverride14.xml"/><Relationship Id="rId5" Type="http://schemas.openxmlformats.org/officeDocument/2006/relationships/image" Target="../media/image86.jpeg"/><Relationship Id="rId4" Type="http://schemas.openxmlformats.org/officeDocument/2006/relationships/image" Target="../media/image85.jpeg"/></Relationships>
</file>

<file path=ppt/slides/_rels/slide3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slideLayout" Target="../slideLayouts/slideLayout2.xml"/><Relationship Id="rId1" Type="http://schemas.openxmlformats.org/officeDocument/2006/relationships/themeOverride" Target="../theme/themeOverride15.xml"/><Relationship Id="rId6" Type="http://schemas.openxmlformats.org/officeDocument/2006/relationships/image" Target="../media/image90.png"/><Relationship Id="rId5" Type="http://schemas.openxmlformats.org/officeDocument/2006/relationships/image" Target="../media/image89.jpeg"/><Relationship Id="rId4" Type="http://schemas.openxmlformats.org/officeDocument/2006/relationships/image" Target="../media/image88.jpeg"/></Relationships>
</file>

<file path=ppt/slides/_rels/slide3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 Id="rId5" Type="http://schemas.openxmlformats.org/officeDocument/2006/relationships/image" Target="../media/image94.jpeg"/><Relationship Id="rId4" Type="http://schemas.openxmlformats.org/officeDocument/2006/relationships/image" Target="../media/image93.jpeg"/></Relationships>
</file>

<file path=ppt/slides/_rels/slide3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5" Type="http://schemas.openxmlformats.org/officeDocument/2006/relationships/image" Target="../media/image98.jpeg"/><Relationship Id="rId4" Type="http://schemas.openxmlformats.org/officeDocument/2006/relationships/image" Target="../media/image97.jpeg"/></Relationships>
</file>

<file path=ppt/slides/_rels/slide35.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image" Target="../media/image99.jpeg"/><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36.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mailto:miles.ballogg@cardno.com" TargetMode="External"/><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6.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6.xml"/><Relationship Id="rId4" Type="http://schemas.openxmlformats.org/officeDocument/2006/relationships/image" Target="../media/image27.jpeg"/></Relationships>
</file>

<file path=ppt/slides/_rels/slide8.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28.jpeg"/><Relationship Id="rId1" Type="http://schemas.openxmlformats.org/officeDocument/2006/relationships/slideLayout" Target="../slideLayouts/slideLayout26.xml"/><Relationship Id="rId4" Type="http://schemas.openxmlformats.org/officeDocument/2006/relationships/image" Target="../media/image30.jpeg"/></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xml"/><Relationship Id="rId1" Type="http://schemas.openxmlformats.org/officeDocument/2006/relationships/slideLayout" Target="../slideLayouts/slideLayout26.xml"/><Relationship Id="rId5" Type="http://schemas.openxmlformats.org/officeDocument/2006/relationships/image" Target="../media/image33.png"/><Relationship Id="rId4"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AutoShape 70"/>
          <p:cNvSpPr>
            <a:spLocks noChangeAspect="1" noChangeArrowheads="1" noTextEdit="1"/>
          </p:cNvSpPr>
          <p:nvPr/>
        </p:nvSpPr>
        <p:spPr bwMode="auto">
          <a:xfrm>
            <a:off x="1528764" y="0"/>
            <a:ext cx="9134475" cy="6858000"/>
          </a:xfrm>
          <a:prstGeom prst="rect">
            <a:avLst/>
          </a:prstGeom>
          <a:noFill/>
          <a:ln w="9525">
            <a:noFill/>
            <a:miter lim="800000"/>
            <a:headEnd/>
            <a:tailEnd/>
          </a:ln>
        </p:spPr>
        <p:txBody>
          <a:bodyPr/>
          <a:lstStyle/>
          <a:p>
            <a:pPr fontAlgn="base">
              <a:spcBef>
                <a:spcPct val="0"/>
              </a:spcBef>
              <a:spcAft>
                <a:spcPct val="0"/>
              </a:spcAft>
            </a:pPr>
            <a:endParaRPr lang="en-AU" dirty="0">
              <a:solidFill>
                <a:prstClr val="black"/>
              </a:solidFill>
              <a:latin typeface="Arial" charset="0"/>
            </a:endParaRPr>
          </a:p>
        </p:txBody>
      </p:sp>
      <p:sp>
        <p:nvSpPr>
          <p:cNvPr id="1026" name="AutoShape 62"/>
          <p:cNvSpPr>
            <a:spLocks noChangeAspect="1" noChangeArrowheads="1"/>
          </p:cNvSpPr>
          <p:nvPr/>
        </p:nvSpPr>
        <p:spPr bwMode="auto">
          <a:xfrm>
            <a:off x="1528764" y="0"/>
            <a:ext cx="9134475" cy="6858000"/>
          </a:xfrm>
          <a:prstGeom prst="rect">
            <a:avLst/>
          </a:prstGeom>
          <a:noFill/>
        </p:spPr>
        <p:txBody>
          <a:bodyPr/>
          <a:lstStyle/>
          <a:p>
            <a:pPr fontAlgn="base">
              <a:spcBef>
                <a:spcPct val="0"/>
              </a:spcBef>
              <a:spcAft>
                <a:spcPct val="0"/>
              </a:spcAft>
            </a:pPr>
            <a:endParaRPr lang="en-AU" dirty="0">
              <a:solidFill>
                <a:prstClr val="black"/>
              </a:solidFill>
              <a:latin typeface="Arial" charset="0"/>
            </a:endParaRPr>
          </a:p>
        </p:txBody>
      </p:sp>
      <p:sp>
        <p:nvSpPr>
          <p:cNvPr id="11" name="Title 17">
            <a:extLst>
              <a:ext uri="{FF2B5EF4-FFF2-40B4-BE49-F238E27FC236}">
                <a16:creationId xmlns:a16="http://schemas.microsoft.com/office/drawing/2014/main" id="{3A2B1815-90EB-4A17-A993-CCBF188A210D}"/>
              </a:ext>
            </a:extLst>
          </p:cNvPr>
          <p:cNvSpPr>
            <a:spLocks noGrp="1"/>
          </p:cNvSpPr>
          <p:nvPr>
            <p:ph type="ctrTitle"/>
          </p:nvPr>
        </p:nvSpPr>
        <p:spPr>
          <a:xfrm>
            <a:off x="5325992" y="2325727"/>
            <a:ext cx="6663081" cy="1103273"/>
          </a:xfrm>
        </p:spPr>
        <p:txBody>
          <a:bodyPr>
            <a:noAutofit/>
          </a:bodyPr>
          <a:lstStyle/>
          <a:p>
            <a:r>
              <a:rPr lang="en-US" sz="2400" b="0" i="1" dirty="0"/>
              <a:t> “Brownfields to Healthfields Transformations as an Equitable Development and Environmental Justice Catalyst”</a:t>
            </a:r>
            <a:endParaRPr lang="en-US" sz="2400" i="1" dirty="0"/>
          </a:p>
        </p:txBody>
      </p:sp>
      <p:sp>
        <p:nvSpPr>
          <p:cNvPr id="12" name="Subtitle 16">
            <a:extLst>
              <a:ext uri="{FF2B5EF4-FFF2-40B4-BE49-F238E27FC236}">
                <a16:creationId xmlns:a16="http://schemas.microsoft.com/office/drawing/2014/main" id="{11DDE715-37F1-4A60-9E21-20F78A9EF6A6}"/>
              </a:ext>
            </a:extLst>
          </p:cNvPr>
          <p:cNvSpPr>
            <a:spLocks noGrp="1"/>
          </p:cNvSpPr>
          <p:nvPr>
            <p:ph type="subTitle" idx="1"/>
          </p:nvPr>
        </p:nvSpPr>
        <p:spPr>
          <a:xfrm>
            <a:off x="5486862" y="4718871"/>
            <a:ext cx="6341343" cy="1619859"/>
          </a:xfrm>
        </p:spPr>
        <p:txBody>
          <a:bodyPr>
            <a:noAutofit/>
          </a:bodyPr>
          <a:lstStyle/>
          <a:p>
            <a:r>
              <a:rPr lang="en-US" sz="1600" b="1" dirty="0"/>
              <a:t>Miles G. Ballogg </a:t>
            </a:r>
            <a:br>
              <a:rPr lang="en-US" sz="1600" dirty="0"/>
            </a:br>
            <a:r>
              <a:rPr lang="en-US" sz="1600" dirty="0"/>
              <a:t>Senior Principal Brownfields Practice Leader – Cardno, Inc. </a:t>
            </a:r>
          </a:p>
          <a:p>
            <a:r>
              <a:rPr lang="en-US" sz="1600" dirty="0"/>
              <a:t>For:  2021 Fall Conference  American Industrial Hygiene Association</a:t>
            </a:r>
          </a:p>
          <a:p>
            <a:r>
              <a:rPr lang="en-US" sz="1600" i="1" dirty="0"/>
              <a:t>Environmental Justice In Action </a:t>
            </a:r>
          </a:p>
          <a:p>
            <a:r>
              <a:rPr lang="en-US" sz="1600" i="1" dirty="0"/>
              <a:t>October 15, 2021 </a:t>
            </a:r>
          </a:p>
        </p:txBody>
      </p:sp>
      <p:pic>
        <p:nvPicPr>
          <p:cNvPr id="3" name="Picture 2">
            <a:extLst>
              <a:ext uri="{FF2B5EF4-FFF2-40B4-BE49-F238E27FC236}">
                <a16:creationId xmlns:a16="http://schemas.microsoft.com/office/drawing/2014/main" id="{F66DC50E-DA16-44C1-A7EF-8E5E304CB02D}"/>
              </a:ext>
            </a:extLst>
          </p:cNvPr>
          <p:cNvPicPr>
            <a:picLocks noChangeAspect="1"/>
          </p:cNvPicPr>
          <p:nvPr/>
        </p:nvPicPr>
        <p:blipFill>
          <a:blip r:embed="rId3"/>
          <a:stretch>
            <a:fillRect/>
          </a:stretch>
        </p:blipFill>
        <p:spPr>
          <a:xfrm>
            <a:off x="9613556" y="98303"/>
            <a:ext cx="2284408" cy="1199314"/>
          </a:xfrm>
          <a:prstGeom prst="rect">
            <a:avLst/>
          </a:prstGeom>
        </p:spPr>
      </p:pic>
    </p:spTree>
    <p:extLst>
      <p:ext uri="{BB962C8B-B14F-4D97-AF65-F5344CB8AC3E}">
        <p14:creationId xmlns:p14="http://schemas.microsoft.com/office/powerpoint/2010/main" val="9261670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3888" y="0"/>
            <a:ext cx="11250249" cy="873125"/>
          </a:xfrm>
        </p:spPr>
        <p:txBody>
          <a:bodyPr>
            <a:noAutofit/>
          </a:bodyPr>
          <a:lstStyle/>
          <a:p>
            <a:r>
              <a:rPr lang="en-US" dirty="0"/>
              <a:t>Understanding Opportunities for Redevelopment</a:t>
            </a:r>
            <a:br>
              <a:rPr lang="en-US" dirty="0"/>
            </a:br>
            <a:r>
              <a:rPr lang="en-US" sz="2400" i="1" dirty="0"/>
              <a:t>Former Hospitals, Schools, Obsolete Buildings – Lead and Asbestos </a:t>
            </a:r>
          </a:p>
        </p:txBody>
      </p:sp>
      <p:sp>
        <p:nvSpPr>
          <p:cNvPr id="5" name="Content Placeholder 4">
            <a:extLst>
              <a:ext uri="{FF2B5EF4-FFF2-40B4-BE49-F238E27FC236}">
                <a16:creationId xmlns:a16="http://schemas.microsoft.com/office/drawing/2014/main" id="{7DABF48D-8CF5-964B-8162-FE3F0E05B486}"/>
              </a:ext>
            </a:extLst>
          </p:cNvPr>
          <p:cNvSpPr>
            <a:spLocks noGrp="1"/>
          </p:cNvSpPr>
          <p:nvPr>
            <p:ph idx="1"/>
          </p:nvPr>
        </p:nvSpPr>
        <p:spPr/>
        <p:txBody>
          <a:bodyPr/>
          <a:lstStyle/>
          <a:p>
            <a:endParaRPr lang="en-US" dirty="0"/>
          </a:p>
        </p:txBody>
      </p:sp>
      <p:sp>
        <p:nvSpPr>
          <p:cNvPr id="6" name="Rectangle 5">
            <a:extLst>
              <a:ext uri="{FF2B5EF4-FFF2-40B4-BE49-F238E27FC236}">
                <a16:creationId xmlns:a16="http://schemas.microsoft.com/office/drawing/2014/main" id="{DD382BFC-9236-437A-A523-656B569152C4}"/>
              </a:ext>
            </a:extLst>
          </p:cNvPr>
          <p:cNvSpPr/>
          <p:nvPr/>
        </p:nvSpPr>
        <p:spPr>
          <a:xfrm>
            <a:off x="640102" y="2350751"/>
            <a:ext cx="3325276" cy="2495784"/>
          </a:xfrm>
          <a:prstGeom prst="rect">
            <a:avLst/>
          </a:prstGeom>
          <a:blipFill dpi="0" rotWithShape="1">
            <a:blip r:embed="rId2">
              <a:extLst>
                <a:ext uri="{28A0092B-C50C-407E-A947-70E740481C1C}">
                  <a14:useLocalDpi xmlns:a14="http://schemas.microsoft.com/office/drawing/2010/main" val="0"/>
                </a:ext>
              </a:extLst>
            </a:blip>
            <a:srcRect/>
            <a:stretch>
              <a:fillRect l="-1408" t="-39138" r="-1049" b="-3400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 name="Rectangle 6">
            <a:extLst>
              <a:ext uri="{FF2B5EF4-FFF2-40B4-BE49-F238E27FC236}">
                <a16:creationId xmlns:a16="http://schemas.microsoft.com/office/drawing/2014/main" id="{772D67F1-B499-41FC-B747-50399A604037}"/>
              </a:ext>
            </a:extLst>
          </p:cNvPr>
          <p:cNvSpPr/>
          <p:nvPr/>
        </p:nvSpPr>
        <p:spPr>
          <a:xfrm>
            <a:off x="4504948" y="2348518"/>
            <a:ext cx="3325276" cy="2495784"/>
          </a:xfrm>
          <a:prstGeom prst="rect">
            <a:avLst/>
          </a:prstGeom>
          <a:blipFill dpi="0" rotWithShape="1">
            <a:blip r:embed="rId3">
              <a:extLst>
                <a:ext uri="{28A0092B-C50C-407E-A947-70E740481C1C}">
                  <a14:useLocalDpi xmlns:a14="http://schemas.microsoft.com/office/drawing/2010/main" val="0"/>
                </a:ext>
              </a:extLst>
            </a:blip>
            <a:srcRect/>
            <a:stretch>
              <a:fillRect l="-16682" t="1006" r="-10300" b="-174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8" name="Rectangle 7">
            <a:extLst>
              <a:ext uri="{FF2B5EF4-FFF2-40B4-BE49-F238E27FC236}">
                <a16:creationId xmlns:a16="http://schemas.microsoft.com/office/drawing/2014/main" id="{7B54FF2D-A46C-4643-8930-61C7C608FF61}"/>
              </a:ext>
            </a:extLst>
          </p:cNvPr>
          <p:cNvSpPr/>
          <p:nvPr/>
        </p:nvSpPr>
        <p:spPr>
          <a:xfrm>
            <a:off x="8362025" y="2348518"/>
            <a:ext cx="3325276" cy="2495784"/>
          </a:xfrm>
          <a:prstGeom prst="rect">
            <a:avLst/>
          </a:prstGeom>
          <a:blipFill dpi="0" rotWithShape="1">
            <a:blip r:embed="rId4">
              <a:extLst>
                <a:ext uri="{28A0092B-C50C-407E-A947-70E740481C1C}">
                  <a14:useLocalDpi xmlns:a14="http://schemas.microsoft.com/office/drawing/2010/main" val="0"/>
                </a:ext>
              </a:extLst>
            </a:blip>
            <a:srcRect/>
            <a:stretch>
              <a:fillRect l="-18682" t="-10293" r="-18297" b="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621757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51936" y="0"/>
            <a:ext cx="11015832" cy="873299"/>
          </a:xfrm>
        </p:spPr>
        <p:txBody>
          <a:bodyPr>
            <a:noAutofit/>
          </a:bodyPr>
          <a:lstStyle/>
          <a:p>
            <a:r>
              <a:rPr lang="en-US" dirty="0"/>
              <a:t>Understanding Opportunities for Redevelopment </a:t>
            </a:r>
            <a:br>
              <a:rPr lang="en-US" dirty="0"/>
            </a:br>
            <a:r>
              <a:rPr lang="en-US" sz="2400" i="1" dirty="0"/>
              <a:t>Former Industrial, Municipal &amp; Abandoned  Properties</a:t>
            </a:r>
          </a:p>
        </p:txBody>
      </p:sp>
      <p:grpSp>
        <p:nvGrpSpPr>
          <p:cNvPr id="4" name="Group 3">
            <a:extLst>
              <a:ext uri="{FF2B5EF4-FFF2-40B4-BE49-F238E27FC236}">
                <a16:creationId xmlns:a16="http://schemas.microsoft.com/office/drawing/2014/main" id="{6B910907-9A65-4D39-AF22-771A9F3347F3}"/>
              </a:ext>
            </a:extLst>
          </p:cNvPr>
          <p:cNvGrpSpPr/>
          <p:nvPr/>
        </p:nvGrpSpPr>
        <p:grpSpPr>
          <a:xfrm>
            <a:off x="2986724" y="1268760"/>
            <a:ext cx="6217710" cy="4791296"/>
            <a:chOff x="2924450" y="1268760"/>
            <a:chExt cx="6217710" cy="4791296"/>
          </a:xfrm>
        </p:grpSpPr>
        <p:sp>
          <p:nvSpPr>
            <p:cNvPr id="7" name="Rectangle 6">
              <a:extLst>
                <a:ext uri="{FF2B5EF4-FFF2-40B4-BE49-F238E27FC236}">
                  <a16:creationId xmlns:a16="http://schemas.microsoft.com/office/drawing/2014/main" id="{07950C04-4A6B-4C35-BD4C-B2484050C2DE}"/>
                </a:ext>
              </a:extLst>
            </p:cNvPr>
            <p:cNvSpPr/>
            <p:nvPr/>
          </p:nvSpPr>
          <p:spPr>
            <a:xfrm>
              <a:off x="2934524" y="1270993"/>
              <a:ext cx="2974152" cy="2232248"/>
            </a:xfrm>
            <a:prstGeom prst="rect">
              <a:avLst/>
            </a:prstGeom>
            <a:blipFill dpi="0" rotWithShape="1">
              <a:blip r:embed="rId2">
                <a:extLst>
                  <a:ext uri="{28A0092B-C50C-407E-A947-70E740481C1C}">
                    <a14:useLocalDpi xmlns:a14="http://schemas.microsoft.com/office/drawing/2010/main" val="0"/>
                  </a:ext>
                </a:extLst>
              </a:blip>
              <a:srcRect/>
              <a:stretch>
                <a:fillRect t="-36622" b="-6323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8" name="Rectangle 7">
              <a:extLst>
                <a:ext uri="{FF2B5EF4-FFF2-40B4-BE49-F238E27FC236}">
                  <a16:creationId xmlns:a16="http://schemas.microsoft.com/office/drawing/2014/main" id="{BAF6AD29-0B41-4C26-92CE-582450C652F1}"/>
                </a:ext>
              </a:extLst>
            </p:cNvPr>
            <p:cNvSpPr/>
            <p:nvPr/>
          </p:nvSpPr>
          <p:spPr>
            <a:xfrm>
              <a:off x="6168008" y="1268760"/>
              <a:ext cx="2974152" cy="2232248"/>
            </a:xfrm>
            <a:prstGeom prst="rect">
              <a:avLst/>
            </a:prstGeom>
            <a:blipFill dpi="0" rotWithShape="1">
              <a:blip r:embed="rId3">
                <a:extLst>
                  <a:ext uri="{28A0092B-C50C-407E-A947-70E740481C1C}">
                    <a14:useLocalDpi xmlns:a14="http://schemas.microsoft.com/office/drawing/2010/main" val="0"/>
                  </a:ext>
                </a:extLst>
              </a:blip>
              <a:srcRect/>
              <a:stretch>
                <a:fillRect l="-8087" t="-154" r="-7852" b="-244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9" name="Rectangle 8">
              <a:extLst>
                <a:ext uri="{FF2B5EF4-FFF2-40B4-BE49-F238E27FC236}">
                  <a16:creationId xmlns:a16="http://schemas.microsoft.com/office/drawing/2014/main" id="{E495799F-36DD-453C-93FB-B8ED5F020C4B}"/>
                </a:ext>
              </a:extLst>
            </p:cNvPr>
            <p:cNvSpPr/>
            <p:nvPr/>
          </p:nvSpPr>
          <p:spPr>
            <a:xfrm>
              <a:off x="2924450" y="3827808"/>
              <a:ext cx="2974152" cy="2232248"/>
            </a:xfrm>
            <a:prstGeom prst="rect">
              <a:avLst/>
            </a:prstGeom>
            <a:blipFill dpi="0" rotWithShape="1">
              <a:blip r:embed="rId4">
                <a:extLst>
                  <a:ext uri="{28A0092B-C50C-407E-A947-70E740481C1C}">
                    <a14:useLocalDpi xmlns:a14="http://schemas.microsoft.com/office/drawing/2010/main" val="0"/>
                  </a:ext>
                </a:extLst>
              </a:blip>
              <a:srcRect/>
              <a:stretch>
                <a:fillRect l="-1016" t="-25441" r="-1802" b="-5744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4512D90D-52B5-4F20-A9B0-93E2E3BAAF3B}"/>
                </a:ext>
              </a:extLst>
            </p:cNvPr>
            <p:cNvSpPr/>
            <p:nvPr/>
          </p:nvSpPr>
          <p:spPr>
            <a:xfrm>
              <a:off x="6168008" y="3804887"/>
              <a:ext cx="2974152" cy="2232248"/>
            </a:xfrm>
            <a:prstGeom prst="rect">
              <a:avLst/>
            </a:prstGeom>
            <a:blipFill dpi="0" rotWithShape="1">
              <a:blip r:embed="rId5">
                <a:extLst>
                  <a:ext uri="{28A0092B-C50C-407E-A947-70E740481C1C}">
                    <a14:useLocalDpi xmlns:a14="http://schemas.microsoft.com/office/drawing/2010/main" val="0"/>
                  </a:ext>
                </a:extLst>
              </a:blip>
              <a:srcRect/>
              <a:stretch>
                <a:fillRect l="-96845" t="-33618" r="-25517" b="-102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spTree>
    <p:extLst>
      <p:ext uri="{BB962C8B-B14F-4D97-AF65-F5344CB8AC3E}">
        <p14:creationId xmlns:p14="http://schemas.microsoft.com/office/powerpoint/2010/main" val="4090522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3392" y="0"/>
            <a:ext cx="10944375" cy="873299"/>
          </a:xfrm>
        </p:spPr>
        <p:txBody>
          <a:bodyPr>
            <a:noAutofit/>
          </a:bodyPr>
          <a:lstStyle/>
          <a:p>
            <a:r>
              <a:rPr lang="en-US" dirty="0"/>
              <a:t>Understanding Opportunities for Redevelopment</a:t>
            </a:r>
            <a:br>
              <a:rPr lang="en-US" dirty="0"/>
            </a:br>
            <a:r>
              <a:rPr lang="en-US" sz="2400" i="1" dirty="0"/>
              <a:t>Unexpected and Adjacent Uses </a:t>
            </a:r>
          </a:p>
        </p:txBody>
      </p:sp>
      <p:grpSp>
        <p:nvGrpSpPr>
          <p:cNvPr id="4" name="Group 3">
            <a:extLst>
              <a:ext uri="{FF2B5EF4-FFF2-40B4-BE49-F238E27FC236}">
                <a16:creationId xmlns:a16="http://schemas.microsoft.com/office/drawing/2014/main" id="{13FDC6F3-601C-455B-967B-0F162DCBB34F}"/>
              </a:ext>
            </a:extLst>
          </p:cNvPr>
          <p:cNvGrpSpPr/>
          <p:nvPr/>
        </p:nvGrpSpPr>
        <p:grpSpPr>
          <a:xfrm>
            <a:off x="407368" y="2420889"/>
            <a:ext cx="7896199" cy="2570801"/>
            <a:chOff x="407368" y="1312044"/>
            <a:chExt cx="7896199" cy="2570801"/>
          </a:xfrm>
        </p:grpSpPr>
        <p:pic>
          <p:nvPicPr>
            <p:cNvPr id="3076" name="Picture 4" descr="C:\$$$JUNK\cigarfactory.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t="21384" b="7757"/>
            <a:stretch/>
          </p:blipFill>
          <p:spPr bwMode="auto">
            <a:xfrm>
              <a:off x="529560" y="1312044"/>
              <a:ext cx="7774007" cy="223224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07368" y="3544291"/>
              <a:ext cx="3911007" cy="3385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1" u="none" strike="noStrike" kern="1200" cap="none" spc="0" normalizeH="0" baseline="0" noProof="0" dirty="0">
                  <a:ln>
                    <a:noFill/>
                  </a:ln>
                  <a:solidFill>
                    <a:srgbClr val="5C6266"/>
                  </a:solidFill>
                  <a:effectLst/>
                  <a:uLnTx/>
                  <a:uFillTx/>
                  <a:latin typeface="Arial" panose="020B0604020202020204" pitchFamily="34" charset="0"/>
                  <a:ea typeface="+mn-ea"/>
                  <a:cs typeface="Arial" panose="020B0604020202020204" pitchFamily="34" charset="0"/>
                </a:rPr>
                <a:t>Former Bartow, FL Historic Cigar Factory</a:t>
              </a:r>
            </a:p>
          </p:txBody>
        </p:sp>
      </p:grpSp>
      <p:sp>
        <p:nvSpPr>
          <p:cNvPr id="6" name="Rectangle 5">
            <a:extLst>
              <a:ext uri="{FF2B5EF4-FFF2-40B4-BE49-F238E27FC236}">
                <a16:creationId xmlns:a16="http://schemas.microsoft.com/office/drawing/2014/main" id="{6C4A9919-351E-4D05-BC8B-97814952D3AF}"/>
              </a:ext>
            </a:extLst>
          </p:cNvPr>
          <p:cNvSpPr/>
          <p:nvPr/>
        </p:nvSpPr>
        <p:spPr>
          <a:xfrm>
            <a:off x="8688288" y="2420888"/>
            <a:ext cx="2974152" cy="2232248"/>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996571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3392" y="0"/>
            <a:ext cx="10944375" cy="873299"/>
          </a:xfrm>
        </p:spPr>
        <p:txBody>
          <a:bodyPr>
            <a:noAutofit/>
          </a:bodyPr>
          <a:lstStyle/>
          <a:p>
            <a:r>
              <a:rPr lang="en-US" dirty="0"/>
              <a:t>Understanding Opportunities for Redevelopment </a:t>
            </a:r>
            <a:br>
              <a:rPr lang="en-US" dirty="0"/>
            </a:br>
            <a:r>
              <a:rPr lang="en-US" sz="2400" i="1" dirty="0"/>
              <a:t>Landfills and Mine-Scarred Lands</a:t>
            </a:r>
          </a:p>
        </p:txBody>
      </p:sp>
      <p:grpSp>
        <p:nvGrpSpPr>
          <p:cNvPr id="4" name="Group 3">
            <a:extLst>
              <a:ext uri="{FF2B5EF4-FFF2-40B4-BE49-F238E27FC236}">
                <a16:creationId xmlns:a16="http://schemas.microsoft.com/office/drawing/2014/main" id="{8971A1DB-4AAA-4F70-80FF-01E4F73A0EB2}"/>
              </a:ext>
            </a:extLst>
          </p:cNvPr>
          <p:cNvGrpSpPr/>
          <p:nvPr/>
        </p:nvGrpSpPr>
        <p:grpSpPr>
          <a:xfrm>
            <a:off x="6384032" y="1290246"/>
            <a:ext cx="4498206" cy="4298994"/>
            <a:chOff x="6185979" y="1196753"/>
            <a:chExt cx="4498206" cy="4298994"/>
          </a:xfrm>
        </p:grpSpPr>
        <p:pic>
          <p:nvPicPr>
            <p:cNvPr id="10" name="Picture 8" descr="Rainwater cont"/>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40016" y="1196753"/>
              <a:ext cx="4444169" cy="3960440"/>
            </a:xfrm>
            <a:prstGeom prst="rect">
              <a:avLst/>
            </a:prstGeom>
            <a:noFill/>
            <a:ln w="19050">
              <a:solidFill>
                <a:schemeClr val="bg1"/>
              </a:solidFill>
              <a:miter lim="800000"/>
              <a:headEnd/>
              <a:tailEnd/>
            </a:ln>
            <a:effectLst/>
          </p:spPr>
        </p:pic>
        <p:sp>
          <p:nvSpPr>
            <p:cNvPr id="11" name="TextBox 10"/>
            <p:cNvSpPr txBox="1"/>
            <p:nvPr/>
          </p:nvSpPr>
          <p:spPr>
            <a:xfrm>
              <a:off x="6185979" y="5157193"/>
              <a:ext cx="2057399" cy="338554"/>
            </a:xfrm>
            <a:prstGeom prst="rect">
              <a:avLst/>
            </a:prstGeom>
            <a:noFill/>
            <a:ln>
              <a:noFill/>
            </a:ln>
          </p:spPr>
          <p:txBody>
            <a:bodyPr wrap="square" lIns="45720" rIns="45720" rtlCol="0">
              <a:spAutoFit/>
            </a:bodyPr>
            <a:lstStyle>
              <a:defPPr>
                <a:defRPr lang="en-US"/>
              </a:defPPr>
              <a:lvl1pPr algn="ctr">
                <a:defRPr sz="1600" b="1" i="1">
                  <a:latin typeface="Arial Narrow"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1" u="none" strike="noStrike" kern="1200" cap="none" spc="0" normalizeH="0" baseline="0" noProof="0" dirty="0">
                  <a:ln>
                    <a:noFill/>
                  </a:ln>
                  <a:solidFill>
                    <a:srgbClr val="5C6266"/>
                  </a:solidFill>
                  <a:effectLst/>
                  <a:uLnTx/>
                  <a:uFillTx/>
                  <a:latin typeface="Arial Narrow" pitchFamily="34" charset="0"/>
                  <a:ea typeface="+mn-ea"/>
                  <a:cs typeface="Arial" charset="0"/>
                </a:rPr>
                <a:t>Mined Scarred Lands</a:t>
              </a:r>
            </a:p>
          </p:txBody>
        </p:sp>
      </p:grpSp>
      <p:grpSp>
        <p:nvGrpSpPr>
          <p:cNvPr id="2" name="Group 1">
            <a:extLst>
              <a:ext uri="{FF2B5EF4-FFF2-40B4-BE49-F238E27FC236}">
                <a16:creationId xmlns:a16="http://schemas.microsoft.com/office/drawing/2014/main" id="{B8817DD7-DEFF-4A12-B291-6542F741967C}"/>
              </a:ext>
            </a:extLst>
          </p:cNvPr>
          <p:cNvGrpSpPr/>
          <p:nvPr/>
        </p:nvGrpSpPr>
        <p:grpSpPr>
          <a:xfrm>
            <a:off x="1469517" y="1290247"/>
            <a:ext cx="4496115" cy="4298993"/>
            <a:chOff x="1271464" y="1196754"/>
            <a:chExt cx="4496115" cy="4298993"/>
          </a:xfrm>
        </p:grpSpPr>
        <p:pic>
          <p:nvPicPr>
            <p:cNvPr id="8" name="Picture 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56670" y="1196754"/>
              <a:ext cx="4410909" cy="3960439"/>
            </a:xfrm>
            <a:prstGeom prst="rect">
              <a:avLst/>
            </a:prstGeom>
            <a:noFill/>
            <a:ln w="19050">
              <a:solidFill>
                <a:schemeClr val="bg1"/>
              </a:solidFill>
              <a:miter lim="800000"/>
              <a:headEnd/>
              <a:tailEnd/>
            </a:ln>
            <a:effectLst/>
          </p:spPr>
        </p:pic>
        <p:sp>
          <p:nvSpPr>
            <p:cNvPr id="13" name="TextBox 12"/>
            <p:cNvSpPr txBox="1"/>
            <p:nvPr/>
          </p:nvSpPr>
          <p:spPr>
            <a:xfrm>
              <a:off x="1271464" y="5157193"/>
              <a:ext cx="3322108" cy="338554"/>
            </a:xfrm>
            <a:prstGeom prst="rect">
              <a:avLst/>
            </a:prstGeom>
            <a:noFill/>
            <a:ln>
              <a:noFill/>
            </a:ln>
          </p:spPr>
          <p:txBody>
            <a:bodyPr wrap="square" lIns="45720" rIns="45720" rtlCol="0">
              <a:spAutoFit/>
            </a:bodyPr>
            <a:lstStyle>
              <a:defPPr>
                <a:defRPr lang="en-US"/>
              </a:defPPr>
              <a:lvl1pPr algn="ctr">
                <a:defRPr sz="1600" b="1" i="1">
                  <a:latin typeface="Arial Narrow"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1" u="none" strike="noStrike" kern="1200" cap="none" spc="0" normalizeH="0" baseline="0" noProof="0" dirty="0">
                  <a:ln>
                    <a:noFill/>
                  </a:ln>
                  <a:solidFill>
                    <a:srgbClr val="5C6266"/>
                  </a:solidFill>
                  <a:effectLst/>
                  <a:uLnTx/>
                  <a:uFillTx/>
                  <a:latin typeface="Arial Narrow" pitchFamily="34" charset="0"/>
                  <a:ea typeface="+mn-ea"/>
                  <a:cs typeface="Arial" charset="0"/>
                </a:rPr>
                <a:t>Former Landfills</a:t>
              </a:r>
            </a:p>
          </p:txBody>
        </p:sp>
      </p:grpSp>
    </p:spTree>
    <p:extLst>
      <p:ext uri="{BB962C8B-B14F-4D97-AF65-F5344CB8AC3E}">
        <p14:creationId xmlns:p14="http://schemas.microsoft.com/office/powerpoint/2010/main" val="3403103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3124" y="0"/>
            <a:ext cx="10974643" cy="873300"/>
          </a:xfrm>
        </p:spPr>
        <p:txBody>
          <a:bodyPr>
            <a:noAutofit/>
          </a:bodyPr>
          <a:lstStyle/>
          <a:p>
            <a:r>
              <a:rPr lang="en-US" dirty="0"/>
              <a:t>Understanding Opportunities for Redevelopment</a:t>
            </a:r>
            <a:br>
              <a:rPr lang="en-US" dirty="0"/>
            </a:br>
            <a:r>
              <a:rPr lang="en-US" sz="2400" i="1" dirty="0"/>
              <a:t>Agricultural Land and Golf Courses</a:t>
            </a:r>
          </a:p>
        </p:txBody>
      </p:sp>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l="22253"/>
          <a:stretch/>
        </p:blipFill>
        <p:spPr>
          <a:xfrm>
            <a:off x="4511824" y="1367331"/>
            <a:ext cx="6792767" cy="4123338"/>
          </a:xfrm>
          <a:prstGeom prst="rect">
            <a:avLst/>
          </a:prstGeom>
        </p:spPr>
      </p:pic>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43471" y="1367331"/>
            <a:ext cx="3028191" cy="2013573"/>
          </a:xfrm>
          <a:prstGeom prst="rect">
            <a:avLst/>
          </a:prstGeom>
          <a:ln w="25400">
            <a:solidFill>
              <a:schemeClr val="bg1"/>
            </a:solidFill>
          </a:ln>
        </p:spPr>
      </p:pic>
      <p:pic>
        <p:nvPicPr>
          <p:cNvPr id="7" name="Picture 6"/>
          <p:cNvPicPr/>
          <p:nvPr/>
        </p:nvPicPr>
        <p:blipFill>
          <a:blip r:embed="rId4" cstate="email">
            <a:extLst>
              <a:ext uri="{28A0092B-C50C-407E-A947-70E740481C1C}">
                <a14:useLocalDpi xmlns:a14="http://schemas.microsoft.com/office/drawing/2010/main"/>
              </a:ext>
            </a:extLst>
          </a:blip>
          <a:stretch>
            <a:fillRect/>
          </a:stretch>
        </p:blipFill>
        <p:spPr>
          <a:xfrm>
            <a:off x="1343472" y="3532331"/>
            <a:ext cx="3028191" cy="1960975"/>
          </a:xfrm>
          <a:prstGeom prst="rect">
            <a:avLst/>
          </a:prstGeom>
          <a:ln w="25400">
            <a:solidFill>
              <a:schemeClr val="bg1"/>
            </a:solidFill>
          </a:ln>
        </p:spPr>
      </p:pic>
    </p:spTree>
    <p:extLst>
      <p:ext uri="{BB962C8B-B14F-4D97-AF65-F5344CB8AC3E}">
        <p14:creationId xmlns:p14="http://schemas.microsoft.com/office/powerpoint/2010/main" val="31541283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1362" y="173158"/>
            <a:ext cx="10966403" cy="721364"/>
          </a:xfrm>
        </p:spPr>
        <p:txBody>
          <a:bodyPr/>
          <a:lstStyle/>
          <a:p>
            <a:r>
              <a:rPr lang="en-US" dirty="0"/>
              <a:t>Types of EPA Brownfields Funding </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150942273"/>
              </p:ext>
            </p:extLst>
          </p:nvPr>
        </p:nvGraphicFramePr>
        <p:xfrm>
          <a:off x="1088096" y="1283285"/>
          <a:ext cx="10014965" cy="4297062"/>
        </p:xfrm>
        <a:graphic>
          <a:graphicData uri="http://schemas.openxmlformats.org/drawingml/2006/table">
            <a:tbl>
              <a:tblPr firstRow="1" bandRow="1">
                <a:tableStyleId>{793D81CF-94F2-401A-BA57-92F5A7B2D0C5}</a:tableStyleId>
              </a:tblPr>
              <a:tblGrid>
                <a:gridCol w="2957971">
                  <a:extLst>
                    <a:ext uri="{9D8B030D-6E8A-4147-A177-3AD203B41FA5}">
                      <a16:colId xmlns:a16="http://schemas.microsoft.com/office/drawing/2014/main" val="20000"/>
                    </a:ext>
                  </a:extLst>
                </a:gridCol>
                <a:gridCol w="7056994">
                  <a:extLst>
                    <a:ext uri="{9D8B030D-6E8A-4147-A177-3AD203B41FA5}">
                      <a16:colId xmlns:a16="http://schemas.microsoft.com/office/drawing/2014/main" val="20001"/>
                    </a:ext>
                  </a:extLst>
                </a:gridCol>
              </a:tblGrid>
              <a:tr h="498380">
                <a:tc>
                  <a:txBody>
                    <a:bodyPr/>
                    <a:lstStyle/>
                    <a:p>
                      <a:r>
                        <a:rPr lang="en-US" sz="1800" dirty="0"/>
                        <a:t>EPA Grant</a:t>
                      </a:r>
                      <a:endParaRPr lang="en-US" sz="1800" dirty="0">
                        <a:latin typeface="Arial" panose="020B0604020202020204" pitchFamily="34" charset="0"/>
                        <a:cs typeface="Arial" panose="020B0604020202020204" pitchFamily="34" charset="0"/>
                      </a:endParaRPr>
                    </a:p>
                  </a:txBody>
                  <a:tcPr marL="80593" marR="80593" marT="73858" marB="73858"/>
                </a:tc>
                <a:tc>
                  <a:txBody>
                    <a:bodyPr/>
                    <a:lstStyle/>
                    <a:p>
                      <a:r>
                        <a:rPr lang="en-US" sz="1800" dirty="0"/>
                        <a:t>Amount and Application</a:t>
                      </a:r>
                      <a:endParaRPr lang="en-US" sz="1800" dirty="0">
                        <a:latin typeface="Arial" panose="020B0604020202020204" pitchFamily="34" charset="0"/>
                        <a:cs typeface="Arial" panose="020B0604020202020204" pitchFamily="34" charset="0"/>
                      </a:endParaRPr>
                    </a:p>
                  </a:txBody>
                  <a:tcPr marL="80593" marR="80593" marT="73858" marB="73858"/>
                </a:tc>
                <a:extLst>
                  <a:ext uri="{0D108BD9-81ED-4DB2-BD59-A6C34878D82A}">
                    <a16:rowId xmlns:a16="http://schemas.microsoft.com/office/drawing/2014/main" val="10000"/>
                  </a:ext>
                </a:extLst>
              </a:tr>
              <a:tr h="652673">
                <a:tc>
                  <a:txBody>
                    <a:bodyPr/>
                    <a:lstStyle/>
                    <a:p>
                      <a:pPr>
                        <a:spcBef>
                          <a:spcPts val="600"/>
                        </a:spcBef>
                        <a:spcAft>
                          <a:spcPts val="600"/>
                        </a:spcAft>
                      </a:pPr>
                      <a:r>
                        <a:rPr lang="en-US" sz="1400" dirty="0"/>
                        <a:t>Community-wide</a:t>
                      </a:r>
                      <a:r>
                        <a:rPr lang="en-US" sz="1400" baseline="0" dirty="0"/>
                        <a:t> assessment grant</a:t>
                      </a:r>
                      <a:endParaRPr lang="en-US" sz="1400" b="1" dirty="0">
                        <a:latin typeface="Arial" panose="020B0604020202020204" pitchFamily="34" charset="0"/>
                        <a:cs typeface="Arial" panose="020B0604020202020204" pitchFamily="34" charset="0"/>
                      </a:endParaRPr>
                    </a:p>
                  </a:txBody>
                  <a:tcPr marL="80593" marR="80593" marT="73858" marB="73858"/>
                </a:tc>
                <a:tc>
                  <a:txBody>
                    <a:bodyPr/>
                    <a:lstStyle/>
                    <a:p>
                      <a:pPr>
                        <a:spcBef>
                          <a:spcPts val="600"/>
                        </a:spcBef>
                        <a:spcAft>
                          <a:spcPts val="600"/>
                        </a:spcAft>
                      </a:pPr>
                      <a:r>
                        <a:rPr lang="en-US" sz="1400" kern="1200" dirty="0"/>
                        <a:t>$500 k </a:t>
                      </a:r>
                      <a:r>
                        <a:rPr lang="en-US" sz="1400" baseline="0" dirty="0"/>
                        <a:t>–</a:t>
                      </a:r>
                      <a:r>
                        <a:rPr lang="en-US" sz="1400" kern="1200" baseline="0" dirty="0"/>
                        <a:t> </a:t>
                      </a:r>
                      <a:r>
                        <a:rPr lang="en-US" sz="1400" baseline="0" dirty="0"/>
                        <a:t>assessing properties, conducting redevelopment planning, and engaging in community outreach activities - </a:t>
                      </a:r>
                      <a:r>
                        <a:rPr lang="en-US" sz="1400" b="1" baseline="0" dirty="0"/>
                        <a:t>Due December 1, 2021</a:t>
                      </a:r>
                      <a:endParaRPr lang="en-US" sz="1400" b="1" dirty="0">
                        <a:solidFill>
                          <a:schemeClr val="tx1"/>
                        </a:solidFill>
                        <a:latin typeface="Arial" panose="020B0604020202020204" pitchFamily="34" charset="0"/>
                        <a:cs typeface="Arial" panose="020B0604020202020204" pitchFamily="34" charset="0"/>
                      </a:endParaRPr>
                    </a:p>
                  </a:txBody>
                  <a:tcPr marL="80593" marR="80593" marT="73858" marB="73858"/>
                </a:tc>
                <a:extLst>
                  <a:ext uri="{0D108BD9-81ED-4DB2-BD59-A6C34878D82A}">
                    <a16:rowId xmlns:a16="http://schemas.microsoft.com/office/drawing/2014/main" val="10001"/>
                  </a:ext>
                </a:extLst>
              </a:tr>
              <a:tr h="400194">
                <a:tc>
                  <a:txBody>
                    <a:bodyPr/>
                    <a:lstStyle/>
                    <a:p>
                      <a:pPr>
                        <a:spcBef>
                          <a:spcPts val="600"/>
                        </a:spcBef>
                        <a:spcAft>
                          <a:spcPts val="600"/>
                        </a:spcAft>
                      </a:pPr>
                      <a:r>
                        <a:rPr lang="en-US" sz="1400" dirty="0"/>
                        <a:t>Cleanup grant</a:t>
                      </a:r>
                      <a:endParaRPr lang="en-US" sz="1400" b="1" dirty="0">
                        <a:latin typeface="Arial" panose="020B0604020202020204" pitchFamily="34" charset="0"/>
                        <a:cs typeface="Arial" panose="020B0604020202020204" pitchFamily="34" charset="0"/>
                      </a:endParaRPr>
                    </a:p>
                  </a:txBody>
                  <a:tcPr marL="80593" marR="80593" marT="73858" marB="73858"/>
                </a:tc>
                <a:tc>
                  <a:txBody>
                    <a:bodyPr/>
                    <a:lstStyle/>
                    <a:p>
                      <a:pPr>
                        <a:spcBef>
                          <a:spcPts val="600"/>
                        </a:spcBef>
                        <a:spcAft>
                          <a:spcPts val="600"/>
                        </a:spcAft>
                      </a:pPr>
                      <a:r>
                        <a:rPr lang="en-US" sz="1400" dirty="0"/>
                        <a:t>$650k</a:t>
                      </a:r>
                      <a:r>
                        <a:rPr lang="en-US" sz="1400" baseline="0" dirty="0"/>
                        <a:t> – funding for cleanup activities / multiple sites - </a:t>
                      </a:r>
                      <a:r>
                        <a:rPr lang="en-US" sz="1400" b="1" baseline="0" dirty="0"/>
                        <a:t>Due December 1, 2021 </a:t>
                      </a:r>
                      <a:endParaRPr lang="en-US" sz="1400" dirty="0">
                        <a:solidFill>
                          <a:schemeClr val="tx1"/>
                        </a:solidFill>
                        <a:latin typeface="Arial" panose="020B0604020202020204" pitchFamily="34" charset="0"/>
                        <a:cs typeface="Arial" panose="020B0604020202020204" pitchFamily="34" charset="0"/>
                      </a:endParaRPr>
                    </a:p>
                  </a:txBody>
                  <a:tcPr marL="80593" marR="80593" marT="73858" marB="73858"/>
                </a:tc>
                <a:extLst>
                  <a:ext uri="{0D108BD9-81ED-4DB2-BD59-A6C34878D82A}">
                    <a16:rowId xmlns:a16="http://schemas.microsoft.com/office/drawing/2014/main" val="10002"/>
                  </a:ext>
                </a:extLst>
              </a:tr>
              <a:tr h="652673">
                <a:tc>
                  <a:txBody>
                    <a:bodyPr/>
                    <a:lstStyle/>
                    <a:p>
                      <a:pPr marL="0" algn="l" defTabSz="914400" rtl="0" eaLnBrk="1" latinLnBrk="0" hangingPunct="1">
                        <a:spcBef>
                          <a:spcPts val="600"/>
                        </a:spcBef>
                        <a:spcAft>
                          <a:spcPts val="600"/>
                        </a:spcAft>
                      </a:pPr>
                      <a:r>
                        <a:rPr lang="en-US" sz="1400" kern="1200" dirty="0"/>
                        <a:t>Coalition assessment grant</a:t>
                      </a:r>
                      <a:endParaRPr lang="en-US" sz="1400" kern="1200" dirty="0">
                        <a:solidFill>
                          <a:schemeClr val="tx1"/>
                        </a:solidFill>
                        <a:latin typeface="Arial" panose="020B0604020202020204" pitchFamily="34" charset="0"/>
                        <a:ea typeface="+mn-ea"/>
                        <a:cs typeface="Arial" panose="020B0604020202020204" pitchFamily="34" charset="0"/>
                      </a:endParaRPr>
                    </a:p>
                  </a:txBody>
                  <a:tcPr marL="80593" marR="80593" marT="73858" marB="73858"/>
                </a:tc>
                <a:tc>
                  <a:txBody>
                    <a:bodyPr/>
                    <a:lstStyle/>
                    <a:p>
                      <a:pPr>
                        <a:spcBef>
                          <a:spcPts val="600"/>
                        </a:spcBef>
                        <a:spcAft>
                          <a:spcPts val="600"/>
                        </a:spcAft>
                      </a:pPr>
                      <a:r>
                        <a:rPr lang="en-US" sz="1400" dirty="0"/>
                        <a:t>$1 M </a:t>
                      </a:r>
                      <a:r>
                        <a:rPr lang="en-US" sz="1400" baseline="0" dirty="0"/>
                        <a:t> – funding to three or more entities to conduct assessment grant activities within their defined area (Cant be lead by a Non- Profit) - </a:t>
                      </a:r>
                      <a:r>
                        <a:rPr lang="en-US" sz="1400" b="1" baseline="0" dirty="0"/>
                        <a:t>Next Round Fall 2022</a:t>
                      </a:r>
                      <a:endParaRPr lang="en-US" sz="1400" b="1" dirty="0">
                        <a:solidFill>
                          <a:schemeClr val="tx1"/>
                        </a:solidFill>
                        <a:latin typeface="Arial" panose="020B0604020202020204" pitchFamily="34" charset="0"/>
                        <a:cs typeface="Arial" panose="020B0604020202020204" pitchFamily="34" charset="0"/>
                      </a:endParaRPr>
                    </a:p>
                  </a:txBody>
                  <a:tcPr marL="80593" marR="80593" marT="73858" marB="73858"/>
                </a:tc>
                <a:extLst>
                  <a:ext uri="{0D108BD9-81ED-4DB2-BD59-A6C34878D82A}">
                    <a16:rowId xmlns:a16="http://schemas.microsoft.com/office/drawing/2014/main" val="1985052618"/>
                  </a:ext>
                </a:extLst>
              </a:tr>
              <a:tr h="652673">
                <a:tc>
                  <a:txBody>
                    <a:bodyPr/>
                    <a:lstStyle/>
                    <a:p>
                      <a:pPr marL="0" algn="l" defTabSz="914400" rtl="0" eaLnBrk="1" latinLnBrk="0" hangingPunct="1">
                        <a:spcBef>
                          <a:spcPts val="600"/>
                        </a:spcBef>
                        <a:spcAft>
                          <a:spcPts val="600"/>
                        </a:spcAft>
                      </a:pPr>
                      <a:r>
                        <a:rPr lang="en-US" sz="1400" kern="1200" dirty="0"/>
                        <a:t>Multi-purpose grant</a:t>
                      </a:r>
                      <a:endParaRPr lang="en-US" sz="1400" kern="1200" dirty="0">
                        <a:solidFill>
                          <a:schemeClr val="tx1"/>
                        </a:solidFill>
                        <a:latin typeface="Arial" panose="020B0604020202020204" pitchFamily="34" charset="0"/>
                        <a:ea typeface="+mn-ea"/>
                        <a:cs typeface="Arial" panose="020B0604020202020204" pitchFamily="34" charset="0"/>
                      </a:endParaRPr>
                    </a:p>
                  </a:txBody>
                  <a:tcPr marL="80593" marR="80593" marT="73858" marB="73858"/>
                </a:tc>
                <a:tc>
                  <a:txBody>
                    <a:bodyPr/>
                    <a:lstStyle/>
                    <a:p>
                      <a:pPr>
                        <a:spcBef>
                          <a:spcPts val="600"/>
                        </a:spcBef>
                        <a:spcAft>
                          <a:spcPts val="600"/>
                        </a:spcAft>
                      </a:pPr>
                      <a:r>
                        <a:rPr lang="en-US" sz="1400" dirty="0"/>
                        <a:t>Up</a:t>
                      </a:r>
                      <a:r>
                        <a:rPr lang="en-US" sz="1400" baseline="0" dirty="0"/>
                        <a:t> to </a:t>
                      </a:r>
                      <a:r>
                        <a:rPr lang="en-US" sz="1400" dirty="0"/>
                        <a:t>$800k – provide funding to conduct a range of eligible activities (planning</a:t>
                      </a:r>
                      <a:r>
                        <a:rPr lang="en-US" sz="1400" baseline="0" dirty="0"/>
                        <a:t>/assessment/remediation) </a:t>
                      </a:r>
                      <a:r>
                        <a:rPr lang="en-US" sz="1400" dirty="0"/>
                        <a:t>at one or more brownfield sites </a:t>
                      </a:r>
                      <a:r>
                        <a:rPr lang="en-US" sz="1400" baseline="0" dirty="0"/>
                        <a:t>-</a:t>
                      </a:r>
                      <a:r>
                        <a:rPr kumimoji="0" lang="en-US" sz="1400" b="1" i="0" u="none" strike="noStrike" kern="1200" cap="none" spc="0" normalizeH="0" baseline="0" noProof="0" dirty="0">
                          <a:ln>
                            <a:noFill/>
                          </a:ln>
                          <a:solidFill>
                            <a:srgbClr val="5C6266"/>
                          </a:solidFill>
                          <a:effectLst/>
                          <a:uLnTx/>
                          <a:uFillTx/>
                          <a:latin typeface="+mn-lt"/>
                          <a:ea typeface="+mn-ea"/>
                          <a:cs typeface="+mn-cs"/>
                        </a:rPr>
                        <a:t>Next Round Fall 2022</a:t>
                      </a:r>
                      <a:endParaRPr lang="en-US" sz="1400" dirty="0">
                        <a:solidFill>
                          <a:schemeClr val="tx1"/>
                        </a:solidFill>
                        <a:latin typeface="Arial" panose="020B0604020202020204" pitchFamily="34" charset="0"/>
                        <a:cs typeface="Arial" panose="020B0604020202020204" pitchFamily="34" charset="0"/>
                      </a:endParaRPr>
                    </a:p>
                  </a:txBody>
                  <a:tcPr marL="80593" marR="80593" marT="73858" marB="73858"/>
                </a:tc>
                <a:extLst>
                  <a:ext uri="{0D108BD9-81ED-4DB2-BD59-A6C34878D82A}">
                    <a16:rowId xmlns:a16="http://schemas.microsoft.com/office/drawing/2014/main" val="1239481255"/>
                  </a:ext>
                </a:extLst>
              </a:tr>
              <a:tr h="652673">
                <a:tc>
                  <a:txBody>
                    <a:bodyPr/>
                    <a:lstStyle/>
                    <a:p>
                      <a:pPr>
                        <a:spcBef>
                          <a:spcPts val="600"/>
                        </a:spcBef>
                        <a:spcAft>
                          <a:spcPts val="600"/>
                        </a:spcAft>
                      </a:pPr>
                      <a:r>
                        <a:rPr lang="en-US" sz="1400" dirty="0"/>
                        <a:t>Revolving loan fund</a:t>
                      </a:r>
                      <a:endParaRPr lang="en-US" sz="1400" b="1" dirty="0">
                        <a:latin typeface="Arial" panose="020B0604020202020204" pitchFamily="34" charset="0"/>
                        <a:cs typeface="Arial" panose="020B0604020202020204" pitchFamily="34" charset="0"/>
                      </a:endParaRPr>
                    </a:p>
                  </a:txBody>
                  <a:tcPr marL="80593" marR="80593" marT="73858" marB="73858"/>
                </a:tc>
                <a:tc>
                  <a:txBody>
                    <a:bodyPr/>
                    <a:lstStyle/>
                    <a:p>
                      <a:pPr>
                        <a:spcBef>
                          <a:spcPts val="600"/>
                        </a:spcBef>
                        <a:spcAft>
                          <a:spcPts val="600"/>
                        </a:spcAft>
                      </a:pPr>
                      <a:r>
                        <a:rPr lang="en-US" sz="1400" dirty="0"/>
                        <a:t>Up to </a:t>
                      </a:r>
                      <a:r>
                        <a:rPr lang="en-US" sz="1400" kern="1200" dirty="0"/>
                        <a:t>$1 million </a:t>
                      </a:r>
                      <a:r>
                        <a:rPr lang="en-US" sz="1400" baseline="0" dirty="0"/>
                        <a:t>– enable recipients to make subgrants and low interest loans for cleanup activities - </a:t>
                      </a:r>
                      <a:r>
                        <a:rPr lang="en-US" sz="1400" b="1" baseline="0" dirty="0"/>
                        <a:t>Due December 1, 2021 </a:t>
                      </a:r>
                      <a:endParaRPr lang="en-US" sz="1400" dirty="0">
                        <a:solidFill>
                          <a:schemeClr val="tx1"/>
                        </a:solidFill>
                        <a:latin typeface="Arial" panose="020B0604020202020204" pitchFamily="34" charset="0"/>
                        <a:cs typeface="Arial" panose="020B0604020202020204" pitchFamily="34" charset="0"/>
                      </a:endParaRPr>
                    </a:p>
                  </a:txBody>
                  <a:tcPr marL="80593" marR="80593" marT="73858" marB="73858"/>
                </a:tc>
                <a:extLst>
                  <a:ext uri="{0D108BD9-81ED-4DB2-BD59-A6C34878D82A}">
                    <a16:rowId xmlns:a16="http://schemas.microsoft.com/office/drawing/2014/main" val="10003"/>
                  </a:ext>
                </a:extLst>
              </a:tr>
              <a:tr h="652673">
                <a:tc>
                  <a:txBody>
                    <a:bodyPr/>
                    <a:lstStyle/>
                    <a:p>
                      <a:pPr>
                        <a:spcBef>
                          <a:spcPts val="600"/>
                        </a:spcBef>
                        <a:spcAft>
                          <a:spcPts val="600"/>
                        </a:spcAft>
                      </a:pPr>
                      <a:r>
                        <a:rPr lang="en-US" sz="1400" dirty="0"/>
                        <a:t>Job Training</a:t>
                      </a:r>
                      <a:endParaRPr lang="en-US" sz="1400" b="1" dirty="0">
                        <a:latin typeface="Arial" panose="020B0604020202020204" pitchFamily="34" charset="0"/>
                        <a:cs typeface="Arial" panose="020B0604020202020204" pitchFamily="34" charset="0"/>
                      </a:endParaRPr>
                    </a:p>
                  </a:txBody>
                  <a:tcPr marL="80593" marR="80593" marT="73858" marB="73858"/>
                </a:tc>
                <a:tc>
                  <a:txBody>
                    <a:bodyPr/>
                    <a:lstStyle/>
                    <a:p>
                      <a:pPr>
                        <a:spcBef>
                          <a:spcPts val="600"/>
                        </a:spcBef>
                        <a:spcAft>
                          <a:spcPts val="600"/>
                        </a:spcAft>
                      </a:pPr>
                      <a:r>
                        <a:rPr lang="en-US" sz="1400" dirty="0"/>
                        <a:t>$200k – funding for the recruitment, training, and placement of local residents in environmental technician occupations. </a:t>
                      </a:r>
                      <a:r>
                        <a:rPr lang="en-US" sz="1400" b="1" dirty="0"/>
                        <a:t>Next Round Fall 2022 </a:t>
                      </a:r>
                      <a:endParaRPr lang="en-US" sz="1400" b="1" dirty="0">
                        <a:solidFill>
                          <a:schemeClr val="tx1"/>
                        </a:solidFill>
                        <a:latin typeface="Arial" panose="020B0604020202020204" pitchFamily="34" charset="0"/>
                        <a:cs typeface="Arial" panose="020B0604020202020204" pitchFamily="34" charset="0"/>
                      </a:endParaRPr>
                    </a:p>
                  </a:txBody>
                  <a:tcPr marL="80593" marR="80593" marT="73858" marB="73858"/>
                </a:tc>
                <a:extLst>
                  <a:ext uri="{0D108BD9-81ED-4DB2-BD59-A6C34878D82A}">
                    <a16:rowId xmlns:a16="http://schemas.microsoft.com/office/drawing/2014/main" val="10005"/>
                  </a:ext>
                </a:extLst>
              </a:tr>
            </a:tbl>
          </a:graphicData>
        </a:graphic>
      </p:graphicFrame>
      <p:pic>
        <p:nvPicPr>
          <p:cNvPr id="6" name="Picture 5">
            <a:extLst>
              <a:ext uri="{FF2B5EF4-FFF2-40B4-BE49-F238E27FC236}">
                <a16:creationId xmlns:a16="http://schemas.microsoft.com/office/drawing/2014/main" id="{B75A0B9B-DAC4-4B85-87E5-7477B84D49AC}"/>
              </a:ext>
            </a:extLst>
          </p:cNvPr>
          <p:cNvPicPr>
            <a:picLocks noChangeAspect="1"/>
          </p:cNvPicPr>
          <p:nvPr/>
        </p:nvPicPr>
        <p:blipFill>
          <a:blip r:embed="rId3"/>
          <a:stretch>
            <a:fillRect/>
          </a:stretch>
        </p:blipFill>
        <p:spPr>
          <a:xfrm>
            <a:off x="10920536" y="-93767"/>
            <a:ext cx="1080120" cy="1074495"/>
          </a:xfrm>
          <a:prstGeom prst="rect">
            <a:avLst/>
          </a:prstGeom>
        </p:spPr>
      </p:pic>
    </p:spTree>
    <p:extLst>
      <p:ext uri="{BB962C8B-B14F-4D97-AF65-F5344CB8AC3E}">
        <p14:creationId xmlns:p14="http://schemas.microsoft.com/office/powerpoint/2010/main" val="6145193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23392" y="67456"/>
            <a:ext cx="10944375" cy="805843"/>
          </a:xfrm>
        </p:spPr>
        <p:txBody>
          <a:bodyPr>
            <a:normAutofit fontScale="90000"/>
          </a:bodyPr>
          <a:lstStyle/>
          <a:p>
            <a:pPr>
              <a:lnSpc>
                <a:spcPts val="3000"/>
              </a:lnSpc>
            </a:pPr>
            <a:r>
              <a:rPr lang="en-US" dirty="0">
                <a:solidFill>
                  <a:srgbClr val="193661"/>
                </a:solidFill>
              </a:rPr>
              <a:t>Assessment, Cleanup, and Redevelopment Process Pulling it all together – Environmental Due Diligence/Remediation</a:t>
            </a:r>
          </a:p>
        </p:txBody>
      </p:sp>
      <p:pic>
        <p:nvPicPr>
          <p:cNvPr id="21" name="Picture Placeholder 20">
            <a:extLst>
              <a:ext uri="{FF2B5EF4-FFF2-40B4-BE49-F238E27FC236}">
                <a16:creationId xmlns:a16="http://schemas.microsoft.com/office/drawing/2014/main" id="{36E5B311-A117-4B06-84B8-00AF10BCAD5C}"/>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t="11455" b="11455"/>
          <a:stretch/>
        </p:blipFill>
        <p:spPr/>
      </p:pic>
      <p:pic>
        <p:nvPicPr>
          <p:cNvPr id="9" name="Picture 8">
            <a:extLst>
              <a:ext uri="{FF2B5EF4-FFF2-40B4-BE49-F238E27FC236}">
                <a16:creationId xmlns:a16="http://schemas.microsoft.com/office/drawing/2014/main" id="{C013E0DC-422B-47A9-B1CA-17FF216E81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1664" y="1124744"/>
            <a:ext cx="4032448" cy="5379966"/>
          </a:xfrm>
          <a:prstGeom prst="rect">
            <a:avLst/>
          </a:prstGeom>
        </p:spPr>
      </p:pic>
    </p:spTree>
    <p:extLst>
      <p:ext uri="{BB962C8B-B14F-4D97-AF65-F5344CB8AC3E}">
        <p14:creationId xmlns:p14="http://schemas.microsoft.com/office/powerpoint/2010/main" val="2729935280"/>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JUNK\gasStation.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0" y="3024716"/>
            <a:ext cx="12191996" cy="3833283"/>
          </a:xfrm>
          <a:prstGeom prst="rect">
            <a:avLst/>
          </a:prstGeom>
          <a:noFill/>
          <a:ln cap="flat">
            <a:noFill/>
          </a:ln>
        </p:spPr>
      </p:pic>
      <p:pic>
        <p:nvPicPr>
          <p:cNvPr id="3" name="Picture 2" descr="http://www.doh.state.fl.us/planning_eval/vital_statistics/Medical_Symbol.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7838515" y="1155576"/>
            <a:ext cx="3729066" cy="2675606"/>
          </a:xfrm>
          <a:prstGeom prst="rect">
            <a:avLst/>
          </a:prstGeom>
          <a:noFill/>
          <a:ln cap="flat">
            <a:noFill/>
          </a:ln>
        </p:spPr>
      </p:pic>
      <p:sp>
        <p:nvSpPr>
          <p:cNvPr id="4" name="Title 9"/>
          <p:cNvSpPr txBox="1">
            <a:spLocks noGrp="1"/>
          </p:cNvSpPr>
          <p:nvPr>
            <p:ph type="title"/>
          </p:nvPr>
        </p:nvSpPr>
        <p:spPr>
          <a:xfrm>
            <a:off x="623810" y="1"/>
            <a:ext cx="10944375" cy="908720"/>
          </a:xfrm>
        </p:spPr>
        <p:txBody>
          <a:bodyPr>
            <a:normAutofit/>
          </a:bodyPr>
          <a:lstStyle/>
          <a:p>
            <a:pPr lvl="0"/>
            <a:r>
              <a:rPr lang="en-US" b="0" dirty="0">
                <a:solidFill>
                  <a:srgbClr val="193661"/>
                </a:solidFill>
              </a:rPr>
              <a:t>What are Healthfields ? </a:t>
            </a:r>
          </a:p>
        </p:txBody>
      </p:sp>
      <p:sp>
        <p:nvSpPr>
          <p:cNvPr id="5" name="Content Placeholder 10"/>
          <p:cNvSpPr txBox="1">
            <a:spLocks noGrp="1"/>
          </p:cNvSpPr>
          <p:nvPr>
            <p:ph idx="1"/>
          </p:nvPr>
        </p:nvSpPr>
        <p:spPr>
          <a:xfrm>
            <a:off x="500852" y="1155576"/>
            <a:ext cx="8207885" cy="4793704"/>
          </a:xfrm>
        </p:spPr>
        <p:txBody>
          <a:bodyPr/>
          <a:lstStyle>
            <a:lvl1pPr marL="284158" marR="0" lvl="0" indent="-284158" algn="l" defTabSz="914400" rtl="0" fontAlgn="auto" hangingPunct="1">
              <a:lnSpc>
                <a:spcPct val="90000"/>
              </a:lnSpc>
              <a:spcBef>
                <a:spcPts val="1000"/>
              </a:spcBef>
              <a:spcAft>
                <a:spcPts val="0"/>
              </a:spcAft>
              <a:buClr>
                <a:srgbClr val="333C42"/>
              </a:buClr>
              <a:buSzPct val="90000"/>
              <a:buFont typeface="Arial" pitchFamily="34"/>
              <a:buChar char="&gt;"/>
              <a:tabLst/>
              <a:defRPr lang="en-US" sz="2400" b="0" i="0" u="none" strike="noStrike" kern="1200" cap="none" spc="0" baseline="0">
                <a:solidFill>
                  <a:srgbClr val="333C42"/>
                </a:solidFill>
                <a:uFillTx/>
                <a:latin typeface="Arial" pitchFamily="34"/>
                <a:cs typeface="Arial" pitchFamily="34"/>
              </a:defRPr>
            </a:lvl1pPr>
            <a:lvl2pPr marL="685800" marR="0" lvl="1" indent="-288922" algn="l" defTabSz="914400" rtl="0" fontAlgn="auto" hangingPunct="1">
              <a:lnSpc>
                <a:spcPct val="90000"/>
              </a:lnSpc>
              <a:spcBef>
                <a:spcPts val="500"/>
              </a:spcBef>
              <a:spcAft>
                <a:spcPts val="0"/>
              </a:spcAft>
              <a:buClr>
                <a:srgbClr val="333C42"/>
              </a:buClr>
              <a:buSzPct val="95000"/>
              <a:buFont typeface="Arial" pitchFamily="34"/>
              <a:buChar char="–"/>
              <a:tabLst/>
              <a:defRPr lang="en-US" sz="2400" b="0" i="0" u="none" strike="noStrike" kern="1200" cap="none" spc="0" baseline="0">
                <a:solidFill>
                  <a:srgbClr val="333C42"/>
                </a:solidFill>
                <a:uFillTx/>
                <a:latin typeface="Arial" pitchFamily="34"/>
                <a:cs typeface="Arial" pitchFamily="34"/>
              </a:defRPr>
            </a:lvl2pPr>
            <a:lvl3pPr marL="1143000" marR="0" lvl="2" indent="-228600" algn="l" defTabSz="914400" rtl="0" fontAlgn="auto" hangingPunct="1">
              <a:lnSpc>
                <a:spcPct val="90000"/>
              </a:lnSpc>
              <a:spcBef>
                <a:spcPts val="500"/>
              </a:spcBef>
              <a:spcAft>
                <a:spcPts val="0"/>
              </a:spcAft>
              <a:buClr>
                <a:srgbClr val="333C42"/>
              </a:buClr>
              <a:buSzPct val="90000"/>
              <a:buFont typeface="Courier New" pitchFamily="49"/>
              <a:buChar char="o"/>
              <a:tabLst/>
              <a:defRPr lang="en-US" sz="2000" b="0" i="0" u="none" strike="noStrike" kern="1200" cap="none" spc="0" baseline="0">
                <a:solidFill>
                  <a:srgbClr val="333C42"/>
                </a:solidFill>
                <a:uFillTx/>
                <a:latin typeface="Arial" pitchFamily="34"/>
                <a:cs typeface="Arial" pitchFamily="34"/>
              </a:defRPr>
            </a:lvl3pPr>
            <a:lvl4pPr marL="1600200" marR="0" lvl="3" indent="-228600" algn="l" defTabSz="914400" rtl="0" fontAlgn="auto" hangingPunct="1">
              <a:lnSpc>
                <a:spcPct val="90000"/>
              </a:lnSpc>
              <a:spcBef>
                <a:spcPts val="500"/>
              </a:spcBef>
              <a:spcAft>
                <a:spcPts val="0"/>
              </a:spcAft>
              <a:buClr>
                <a:srgbClr val="333C42"/>
              </a:buClr>
              <a:buSzPct val="100000"/>
              <a:buFont typeface="Arial" pitchFamily="34"/>
              <a:buChar char="&gt;"/>
              <a:tabLst/>
              <a:defRPr lang="en-US" sz="1800" b="0" i="0" u="none" strike="noStrike" kern="1200" cap="none" spc="0" baseline="0">
                <a:solidFill>
                  <a:srgbClr val="333C42"/>
                </a:solidFill>
                <a:uFillTx/>
                <a:latin typeface="Arial" pitchFamily="34"/>
                <a:cs typeface="Arial" pitchFamily="34"/>
              </a:defRPr>
            </a:lvl4pPr>
            <a:lvl5pPr marL="2057400" marR="0" lvl="4" indent="-228600" algn="l" defTabSz="914400" rtl="0" fontAlgn="auto" hangingPunct="1">
              <a:lnSpc>
                <a:spcPct val="90000"/>
              </a:lnSpc>
              <a:spcBef>
                <a:spcPts val="500"/>
              </a:spcBef>
              <a:spcAft>
                <a:spcPts val="0"/>
              </a:spcAft>
              <a:buClr>
                <a:srgbClr val="333C42"/>
              </a:buClr>
              <a:buSzPct val="100000"/>
              <a:buFont typeface="Arial" pitchFamily="34"/>
              <a:buChar char="&gt;"/>
              <a:tabLst/>
              <a:defRPr lang="en-US" sz="1600" b="0" i="0" u="none" strike="noStrike" kern="1200" cap="none" spc="0" baseline="0">
                <a:solidFill>
                  <a:srgbClr val="333C42"/>
                </a:solidFill>
                <a:uFillTx/>
                <a:latin typeface="Arial" pitchFamily="34"/>
                <a:cs typeface="Arial" pitchFamily="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dirty="0"/>
              <a:t>“Brownfields to Healthfields B2H”  - </a:t>
            </a:r>
            <a:r>
              <a:rPr lang="en-US" sz="1800" dirty="0"/>
              <a:t>refers to the transformation of Brownfields sites into viable projects that improve access to health and healthcare of the community through brownfields redevelopment, principals, tools, and resources.  </a:t>
            </a:r>
          </a:p>
          <a:p>
            <a:r>
              <a:rPr lang="en-US" sz="1800" b="1" dirty="0"/>
              <a:t>Healthfields Redevelopment </a:t>
            </a:r>
            <a:r>
              <a:rPr lang="en-US" sz="1800" dirty="0"/>
              <a:t>has the potential to improve local access to care and reduce health disparities through redevelopment.  </a:t>
            </a:r>
          </a:p>
          <a:p>
            <a:endParaRPr lang="en-US" sz="1800" dirty="0"/>
          </a:p>
        </p:txBody>
      </p:sp>
      <p:sp>
        <p:nvSpPr>
          <p:cNvPr id="6" name="Rounded Rectangle 7"/>
          <p:cNvSpPr/>
          <p:nvPr/>
        </p:nvSpPr>
        <p:spPr>
          <a:xfrm>
            <a:off x="922351" y="3552428"/>
            <a:ext cx="7213601" cy="638178"/>
          </a:xfrm>
          <a:custGeom>
            <a:avLst>
              <a:gd name="f0" fmla="val 2408"/>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3CB4E7"/>
          </a:solidFill>
          <a:ln w="12701" cap="flat">
            <a:solidFill>
              <a:srgbClr val="FFFFFF"/>
            </a:solidFill>
            <a:prstDash val="solid"/>
            <a:miter/>
          </a:ln>
          <a:effectLst>
            <a:outerShdw dir="16200000" algn="tl">
              <a:srgbClr val="000000">
                <a:alpha val="40000"/>
              </a:srgbClr>
            </a:outerShdw>
          </a:effectLst>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1" u="none" strike="noStrike" kern="1200" cap="none" spc="0" baseline="0" dirty="0">
                <a:solidFill>
                  <a:srgbClr val="FFFFFF"/>
                </a:solidFill>
                <a:uFillTx/>
                <a:latin typeface="Arial" pitchFamily="34"/>
                <a:cs typeface="Arial" pitchFamily="34"/>
              </a:rPr>
              <a:t>Healthfields</a:t>
            </a:r>
            <a:r>
              <a:rPr lang="en-US" sz="1800" b="0" i="0" u="none" strike="noStrike" kern="1200" cap="none" spc="0" baseline="0" dirty="0">
                <a:solidFill>
                  <a:srgbClr val="FFFFFF"/>
                </a:solidFill>
                <a:uFillTx/>
                <a:latin typeface="Arial" pitchFamily="34"/>
                <a:cs typeface="Arial" pitchFamily="34"/>
              </a:rPr>
              <a:t> is the broader strategy of improving access to health and healthcare through brownfields redevelopment</a:t>
            </a:r>
          </a:p>
        </p:txBody>
      </p:sp>
    </p:spTree>
    <p:extLst>
      <p:ext uri="{BB962C8B-B14F-4D97-AF65-F5344CB8AC3E}">
        <p14:creationId xmlns:p14="http://schemas.microsoft.com/office/powerpoint/2010/main" val="32153887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02509" y="1"/>
            <a:ext cx="11969578" cy="898012"/>
          </a:xfrm>
        </p:spPr>
        <p:txBody>
          <a:bodyPr>
            <a:normAutofit/>
          </a:bodyPr>
          <a:lstStyle/>
          <a:p>
            <a:r>
              <a:rPr lang="en-US" dirty="0"/>
              <a:t>Successful Brownfields/Healthfields Projects Address </a:t>
            </a:r>
            <a:br>
              <a:rPr lang="en-US" dirty="0"/>
            </a:br>
            <a:r>
              <a:rPr lang="en-US" dirty="0"/>
              <a:t>Environmental Justice Concerns </a:t>
            </a:r>
          </a:p>
        </p:txBody>
      </p:sp>
      <p:sp>
        <p:nvSpPr>
          <p:cNvPr id="6" name="Content Placeholder 5"/>
          <p:cNvSpPr>
            <a:spLocks noGrp="1"/>
          </p:cNvSpPr>
          <p:nvPr>
            <p:ph idx="1"/>
          </p:nvPr>
        </p:nvSpPr>
        <p:spPr>
          <a:xfrm>
            <a:off x="623889" y="1155699"/>
            <a:ext cx="6847830" cy="5467523"/>
          </a:xfrm>
        </p:spPr>
        <p:txBody>
          <a:bodyPr>
            <a:normAutofit/>
          </a:bodyPr>
          <a:lstStyle/>
          <a:p>
            <a:r>
              <a:rPr lang="en-US" dirty="0"/>
              <a:t>   Environmental Justice</a:t>
            </a:r>
          </a:p>
          <a:p>
            <a:pPr lvl="1"/>
            <a:r>
              <a:rPr lang="en-US" b="1" i="1" dirty="0"/>
              <a:t>Environmental Justice is the fair treatment and meaningful involvement of all people regardless of race, color, culture, national origin, income, and educational levels with respect to the development, implementation, and enforcement of protective environmental laws, regulations, and policies....</a:t>
            </a:r>
          </a:p>
          <a:p>
            <a:pPr lvl="2"/>
            <a:r>
              <a:rPr lang="en-US" i="1" dirty="0"/>
              <a:t>Disproportionate Negative Environmental Impacts </a:t>
            </a:r>
          </a:p>
          <a:p>
            <a:pPr lvl="2"/>
            <a:r>
              <a:rPr lang="en-US" i="1" dirty="0"/>
              <a:t>Disproportionate Health Disparities </a:t>
            </a:r>
          </a:p>
          <a:p>
            <a:pPr lvl="2"/>
            <a:r>
              <a:rPr lang="en-US" i="1" dirty="0"/>
              <a:t>End Uses not found in more affluent Communities </a:t>
            </a:r>
          </a:p>
          <a:p>
            <a:pPr lvl="1"/>
            <a:r>
              <a:rPr lang="en-US" dirty="0"/>
              <a:t>Brownfields and Healthfields Redevelopment are tools to reverse negative environmental impacts and provide positive steps to provide access to Health and Health Care and to remove Contamination in Environmentally Overburdened communities….</a:t>
            </a:r>
          </a:p>
          <a:p>
            <a:pPr lvl="1"/>
            <a:r>
              <a:rPr lang="en-US" dirty="0"/>
              <a:t>Removes contamination and provide health-related end uses to improve access and reduce health disparities. </a:t>
            </a:r>
          </a:p>
          <a:p>
            <a:pPr lvl="1"/>
            <a:r>
              <a:rPr lang="en-US" dirty="0"/>
              <a:t>Brownfields/Environmental Justice/Healthfields Grants, Incentives and Strategies are a powerful Equitable development tool. </a:t>
            </a:r>
          </a:p>
        </p:txBody>
      </p:sp>
      <p:pic>
        <p:nvPicPr>
          <p:cNvPr id="4"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058371" y="3961405"/>
            <a:ext cx="3364401" cy="2173100"/>
          </a:xfrm>
          <a:prstGeom prst="rect">
            <a:avLst/>
          </a:prstGeom>
          <a:solidFill>
            <a:srgbClr val="009B48"/>
          </a:solidFill>
          <a:ln w="15875">
            <a:solidFill>
              <a:schemeClr val="bg1"/>
            </a:solidFill>
            <a:miter lim="800000"/>
            <a:headEnd/>
            <a:tailEnd/>
          </a:ln>
          <a:effectLst/>
        </p:spPr>
      </p:pic>
      <p:pic>
        <p:nvPicPr>
          <p:cNvPr id="1028"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058371" y="1360982"/>
            <a:ext cx="3295389" cy="1839625"/>
          </a:xfrm>
          <a:prstGeom prst="rect">
            <a:avLst/>
          </a:prstGeom>
          <a:solidFill>
            <a:srgbClr val="009B48"/>
          </a:solidFill>
          <a:ln w="15875">
            <a:solidFill>
              <a:schemeClr val="bg1"/>
            </a:solidFill>
            <a:miter lim="800000"/>
            <a:headEnd/>
            <a:tailEnd/>
          </a:ln>
          <a:effectLst/>
        </p:spPr>
      </p:pic>
    </p:spTree>
    <p:extLst>
      <p:ext uri="{BB962C8B-B14F-4D97-AF65-F5344CB8AC3E}">
        <p14:creationId xmlns:p14="http://schemas.microsoft.com/office/powerpoint/2010/main" val="110486574"/>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2067" y="0"/>
            <a:ext cx="10944375" cy="883133"/>
          </a:xfrm>
        </p:spPr>
        <p:txBody>
          <a:bodyPr>
            <a:normAutofit/>
          </a:bodyPr>
          <a:lstStyle/>
          <a:p>
            <a:r>
              <a:rPr lang="en-US" dirty="0"/>
              <a:t>Equitable Development Concerns </a:t>
            </a:r>
          </a:p>
        </p:txBody>
      </p:sp>
      <p:sp>
        <p:nvSpPr>
          <p:cNvPr id="6" name="Content Placeholder 5"/>
          <p:cNvSpPr>
            <a:spLocks noGrp="1"/>
          </p:cNvSpPr>
          <p:nvPr>
            <p:ph idx="1"/>
          </p:nvPr>
        </p:nvSpPr>
        <p:spPr>
          <a:xfrm>
            <a:off x="623888" y="1155700"/>
            <a:ext cx="7350339" cy="5288232"/>
          </a:xfrm>
        </p:spPr>
        <p:txBody>
          <a:bodyPr>
            <a:normAutofit lnSpcReduction="10000"/>
          </a:bodyPr>
          <a:lstStyle/>
          <a:p>
            <a:r>
              <a:rPr lang="en-US" dirty="0"/>
              <a:t>Equitable Development  Concerns </a:t>
            </a:r>
          </a:p>
          <a:p>
            <a:pPr lvl="1"/>
            <a:r>
              <a:rPr lang="en-US" i="1" dirty="0"/>
              <a:t>Equitable development is an approach for meeting the needs of underserved communities through policies and programs that reduce disparities while fostering places that are healthy and vibrant.</a:t>
            </a:r>
            <a:r>
              <a:rPr lang="en-US" dirty="0"/>
              <a:t> </a:t>
            </a:r>
            <a:r>
              <a:rPr lang="en-US" b="1" i="1" dirty="0"/>
              <a:t>It is increasingly considered an effective placed-based action for creating strong and livable communities.</a:t>
            </a:r>
          </a:p>
          <a:p>
            <a:pPr lvl="1"/>
            <a:r>
              <a:rPr lang="en-US" i="1" dirty="0"/>
              <a:t>‘Gentrification commonly refers to 'the process of neighborhood change that occurs as places of lower real estate value are transformed into places of higher real estate value.’ </a:t>
            </a:r>
          </a:p>
          <a:p>
            <a:pPr lvl="1"/>
            <a:r>
              <a:rPr lang="en-US" dirty="0"/>
              <a:t>What does Equitable development look like –</a:t>
            </a:r>
          </a:p>
          <a:p>
            <a:pPr lvl="2"/>
            <a:r>
              <a:rPr lang="en-US" dirty="0"/>
              <a:t>Projects that are  “Beyond Buy-In” and are Community Lead or Driven </a:t>
            </a:r>
          </a:p>
          <a:p>
            <a:pPr lvl="2"/>
            <a:r>
              <a:rPr lang="en-US" dirty="0"/>
              <a:t>Project extends to beyond the usual players </a:t>
            </a:r>
          </a:p>
          <a:p>
            <a:pPr lvl="2"/>
            <a:r>
              <a:rPr lang="en-US" dirty="0"/>
              <a:t>Project Provides direct and  peripheral benefits to the community </a:t>
            </a:r>
          </a:p>
          <a:p>
            <a:pPr lvl="2"/>
            <a:r>
              <a:rPr lang="en-US" dirty="0"/>
              <a:t>Projects that are community driven and </a:t>
            </a:r>
            <a:r>
              <a:rPr lang="en-US" b="1" dirty="0"/>
              <a:t>do not lead to displacement .</a:t>
            </a:r>
          </a:p>
          <a:p>
            <a:pPr lvl="2"/>
            <a:r>
              <a:rPr lang="en-US" dirty="0"/>
              <a:t>Projects that  lead to wholistic  improvements  to the natural and built environments and can begin to reverse years and years of environmental  injustice and resulting health disparities . </a:t>
            </a:r>
          </a:p>
          <a:p>
            <a:pPr lvl="2">
              <a:buClr>
                <a:srgbClr val="8A9298"/>
              </a:buClr>
            </a:pPr>
            <a:r>
              <a:rPr lang="en-US" dirty="0"/>
              <a:t>Community Benefit Agreement </a:t>
            </a:r>
          </a:p>
          <a:p>
            <a:pPr lvl="1"/>
            <a:endParaRPr lang="en-US" dirty="0"/>
          </a:p>
        </p:txBody>
      </p:sp>
      <p:pic>
        <p:nvPicPr>
          <p:cNvPr id="1027" name="Picture 3"/>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8172001" y="1155700"/>
            <a:ext cx="3395766" cy="2020612"/>
          </a:xfrm>
          <a:prstGeom prst="rect">
            <a:avLst/>
          </a:prstGeom>
        </p:spPr>
      </p:pic>
      <p:pic>
        <p:nvPicPr>
          <p:cNvPr id="3" name="Picture 2">
            <a:extLst>
              <a:ext uri="{FF2B5EF4-FFF2-40B4-BE49-F238E27FC236}">
                <a16:creationId xmlns:a16="http://schemas.microsoft.com/office/drawing/2014/main" id="{80366ADC-E607-450A-8EA3-6AF488BC6A29}"/>
              </a:ext>
            </a:extLst>
          </p:cNvPr>
          <p:cNvPicPr>
            <a:picLocks noChangeAspect="1"/>
          </p:cNvPicPr>
          <p:nvPr/>
        </p:nvPicPr>
        <p:blipFill>
          <a:blip r:embed="rId3"/>
          <a:stretch>
            <a:fillRect/>
          </a:stretch>
        </p:blipFill>
        <p:spPr>
          <a:xfrm>
            <a:off x="8172001" y="4277421"/>
            <a:ext cx="3395766" cy="1719221"/>
          </a:xfrm>
          <a:prstGeom prst="rect">
            <a:avLst/>
          </a:prstGeom>
        </p:spPr>
      </p:pic>
      <p:sp>
        <p:nvSpPr>
          <p:cNvPr id="4" name="TextBox 3">
            <a:extLst>
              <a:ext uri="{FF2B5EF4-FFF2-40B4-BE49-F238E27FC236}">
                <a16:creationId xmlns:a16="http://schemas.microsoft.com/office/drawing/2014/main" id="{F2D8C148-826D-41BC-A9B2-157EC5D88D0C}"/>
              </a:ext>
            </a:extLst>
          </p:cNvPr>
          <p:cNvSpPr txBox="1"/>
          <p:nvPr/>
        </p:nvSpPr>
        <p:spPr>
          <a:xfrm>
            <a:off x="7760043" y="3358523"/>
            <a:ext cx="3716399" cy="646331"/>
          </a:xfrm>
          <a:prstGeom prst="rect">
            <a:avLst/>
          </a:prstGeom>
          <a:noFill/>
        </p:spPr>
        <p:txBody>
          <a:bodyPr wrap="square" rtlCol="0">
            <a:spAutoFit/>
          </a:bodyPr>
          <a:lstStyle/>
          <a:p>
            <a:pPr lvl="2"/>
            <a:r>
              <a:rPr lang="en-US" dirty="0"/>
              <a:t>“If you are not at the table you are on the menu ”</a:t>
            </a:r>
          </a:p>
        </p:txBody>
      </p:sp>
    </p:spTree>
    <p:extLst>
      <p:ext uri="{BB962C8B-B14F-4D97-AF65-F5344CB8AC3E}">
        <p14:creationId xmlns:p14="http://schemas.microsoft.com/office/powerpoint/2010/main" val="22993708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 name="Content Placeholder 24">
            <a:extLst>
              <a:ext uri="{FF2B5EF4-FFF2-40B4-BE49-F238E27FC236}">
                <a16:creationId xmlns:a16="http://schemas.microsoft.com/office/drawing/2014/main" id="{EF35D0F5-21E9-DC4C-B4A0-6F3B7F2C67BC}"/>
              </a:ext>
            </a:extLst>
          </p:cNvPr>
          <p:cNvSpPr>
            <a:spLocks noGrp="1"/>
          </p:cNvSpPr>
          <p:nvPr>
            <p:ph idx="1"/>
          </p:nvPr>
        </p:nvSpPr>
        <p:spPr>
          <a:xfrm>
            <a:off x="623392" y="1601675"/>
            <a:ext cx="7910111" cy="4931376"/>
          </a:xfrm>
        </p:spPr>
        <p:txBody>
          <a:bodyPr/>
          <a:lstStyle/>
          <a:p>
            <a:r>
              <a:rPr lang="en-US" sz="2800" dirty="0"/>
              <a:t>What is a Brownfield/Heathfield Project </a:t>
            </a:r>
          </a:p>
          <a:p>
            <a:r>
              <a:rPr lang="en-US" sz="2800" dirty="0"/>
              <a:t>Environmental Justice and Equitable Development Concerns and Issues </a:t>
            </a:r>
          </a:p>
          <a:p>
            <a:r>
              <a:rPr lang="en-US" sz="2800" dirty="0"/>
              <a:t>Brownfields and Environmental Justice Grants and Resources </a:t>
            </a:r>
          </a:p>
          <a:p>
            <a:r>
              <a:rPr lang="en-US" sz="2800" dirty="0"/>
              <a:t>Successful Brownfields/Healthfields Projects </a:t>
            </a:r>
          </a:p>
        </p:txBody>
      </p:sp>
      <p:sp>
        <p:nvSpPr>
          <p:cNvPr id="3" name="Title 2"/>
          <p:cNvSpPr>
            <a:spLocks noGrp="1"/>
          </p:cNvSpPr>
          <p:nvPr>
            <p:ph type="title"/>
          </p:nvPr>
        </p:nvSpPr>
        <p:spPr/>
        <p:txBody>
          <a:bodyPr>
            <a:normAutofit/>
          </a:bodyPr>
          <a:lstStyle/>
          <a:p>
            <a:r>
              <a:rPr lang="en-US" dirty="0"/>
              <a:t>Agenda</a:t>
            </a:r>
          </a:p>
        </p:txBody>
      </p:sp>
      <p:pic>
        <p:nvPicPr>
          <p:cNvPr id="4" name="Picture Placeholder 3">
            <a:extLst>
              <a:ext uri="{FF2B5EF4-FFF2-40B4-BE49-F238E27FC236}">
                <a16:creationId xmlns:a16="http://schemas.microsoft.com/office/drawing/2014/main" id="{A10548D7-6F4B-C241-B5BC-EBC9FCE22953}"/>
              </a:ext>
            </a:extLst>
          </p:cNvPr>
          <p:cNvPicPr>
            <a:picLocks noGrp="1" noChangeAspect="1"/>
          </p:cNvPicPr>
          <p:nvPr>
            <p:ph type="pic" sz="quarter" idx="13"/>
          </p:nvPr>
        </p:nvPicPr>
        <p:blipFill>
          <a:blip r:embed="rId4" cstate="screen">
            <a:extLst>
              <a:ext uri="{28A0092B-C50C-407E-A947-70E740481C1C}">
                <a14:useLocalDpi xmlns:a14="http://schemas.microsoft.com/office/drawing/2010/main"/>
              </a:ext>
            </a:extLst>
          </a:blip>
          <a:srcRect l="56" r="56"/>
          <a:stretch>
            <a:fillRect/>
          </a:stretch>
        </p:blipFill>
        <p:spPr/>
      </p:pic>
      <p:sp>
        <p:nvSpPr>
          <p:cNvPr id="7" name="TextBox 6"/>
          <p:cNvSpPr txBox="1"/>
          <p:nvPr/>
        </p:nvSpPr>
        <p:spPr>
          <a:xfrm>
            <a:off x="7892322" y="963284"/>
            <a:ext cx="4219730" cy="369332"/>
          </a:xfrm>
          <a:prstGeom prst="rect">
            <a:avLst/>
          </a:prstGeom>
          <a:noFill/>
          <a:ln>
            <a:noFill/>
          </a:ln>
        </p:spPr>
        <p:txBody>
          <a:bodyPr wrap="square" lIns="45720" rIns="45720" rtlCol="0">
            <a:spAutoFit/>
          </a:bodyPr>
          <a:lstStyle>
            <a:defPPr>
              <a:defRPr lang="en-US"/>
            </a:defPPr>
            <a:lvl1pPr algn="ctr">
              <a:defRPr sz="1200" b="1">
                <a:solidFill>
                  <a:schemeClr val="bg1"/>
                </a:solidFill>
                <a:latin typeface="Arial Narrow" pitchFamily="34" charset="0"/>
              </a:defRPr>
            </a:lvl1pPr>
          </a:lstStyle>
          <a:p>
            <a:pPr algn="r" fontAlgn="base">
              <a:spcBef>
                <a:spcPct val="0"/>
              </a:spcBef>
              <a:spcAft>
                <a:spcPct val="0"/>
              </a:spcAft>
            </a:pPr>
            <a:r>
              <a:rPr lang="en-US" sz="1800" dirty="0">
                <a:solidFill>
                  <a:schemeClr val="accent1"/>
                </a:solidFill>
              </a:rPr>
              <a:t>Remove the Junkyard from the Backyard</a:t>
            </a:r>
          </a:p>
        </p:txBody>
      </p:sp>
    </p:spTree>
    <p:extLst>
      <p:ext uri="{BB962C8B-B14F-4D97-AF65-F5344CB8AC3E}">
        <p14:creationId xmlns:p14="http://schemas.microsoft.com/office/powerpoint/2010/main" val="3271364743"/>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0174" y="1"/>
            <a:ext cx="11008014" cy="918648"/>
          </a:xfrm>
        </p:spPr>
        <p:txBody>
          <a:bodyPr/>
          <a:lstStyle/>
          <a:p>
            <a:r>
              <a:rPr lang="en-US" dirty="0"/>
              <a:t>Types of EPA  Environmental Justice Funding </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530687079"/>
              </p:ext>
            </p:extLst>
          </p:nvPr>
        </p:nvGraphicFramePr>
        <p:xfrm>
          <a:off x="1155056" y="1291566"/>
          <a:ext cx="9881885" cy="4914340"/>
        </p:xfrm>
        <a:graphic>
          <a:graphicData uri="http://schemas.openxmlformats.org/drawingml/2006/table">
            <a:tbl>
              <a:tblPr firstRow="1" bandRow="1">
                <a:tableStyleId>{793D81CF-94F2-401A-BA57-92F5A7B2D0C5}</a:tableStyleId>
              </a:tblPr>
              <a:tblGrid>
                <a:gridCol w="2829464">
                  <a:extLst>
                    <a:ext uri="{9D8B030D-6E8A-4147-A177-3AD203B41FA5}">
                      <a16:colId xmlns:a16="http://schemas.microsoft.com/office/drawing/2014/main" val="20000"/>
                    </a:ext>
                  </a:extLst>
                </a:gridCol>
                <a:gridCol w="7052421">
                  <a:extLst>
                    <a:ext uri="{9D8B030D-6E8A-4147-A177-3AD203B41FA5}">
                      <a16:colId xmlns:a16="http://schemas.microsoft.com/office/drawing/2014/main" val="20001"/>
                    </a:ext>
                  </a:extLst>
                </a:gridCol>
              </a:tblGrid>
              <a:tr h="498380">
                <a:tc>
                  <a:txBody>
                    <a:bodyPr/>
                    <a:lstStyle/>
                    <a:p>
                      <a:r>
                        <a:rPr lang="en-US" sz="1800" dirty="0"/>
                        <a:t>EPA Grant/Federal Programs </a:t>
                      </a:r>
                      <a:endParaRPr lang="en-US" sz="1800" dirty="0">
                        <a:latin typeface="Arial" panose="020B0604020202020204" pitchFamily="34" charset="0"/>
                        <a:cs typeface="Arial" panose="020B0604020202020204" pitchFamily="34" charset="0"/>
                      </a:endParaRPr>
                    </a:p>
                  </a:txBody>
                  <a:tcPr marL="80593" marR="80593" marT="73858" marB="73858"/>
                </a:tc>
                <a:tc>
                  <a:txBody>
                    <a:bodyPr/>
                    <a:lstStyle/>
                    <a:p>
                      <a:r>
                        <a:rPr lang="en-US" sz="1800" dirty="0"/>
                        <a:t>Amount and Application</a:t>
                      </a:r>
                      <a:endParaRPr lang="en-US" sz="1800" dirty="0">
                        <a:latin typeface="Arial" panose="020B0604020202020204" pitchFamily="34" charset="0"/>
                        <a:cs typeface="Arial" panose="020B0604020202020204" pitchFamily="34" charset="0"/>
                      </a:endParaRPr>
                    </a:p>
                  </a:txBody>
                  <a:tcPr marL="80593" marR="80593" marT="73858" marB="73858"/>
                </a:tc>
                <a:extLst>
                  <a:ext uri="{0D108BD9-81ED-4DB2-BD59-A6C34878D82A}">
                    <a16:rowId xmlns:a16="http://schemas.microsoft.com/office/drawing/2014/main" val="10000"/>
                  </a:ext>
                </a:extLst>
              </a:tr>
              <a:tr h="652673">
                <a:tc>
                  <a: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US" sz="1400" dirty="0"/>
                        <a:t>Environmental Justice Collaborative Problem-Solving (EJCPS) Cooperative Agreement Program</a:t>
                      </a:r>
                    </a:p>
                  </a:txBody>
                  <a:tcPr marL="80593" marR="80593" marT="73858" marB="73858"/>
                </a:tc>
                <a:tc>
                  <a:txBody>
                    <a:bodyPr/>
                    <a:lstStyle/>
                    <a:p>
                      <a:pPr>
                        <a:spcBef>
                          <a:spcPts val="600"/>
                        </a:spcBef>
                        <a:spcAft>
                          <a:spcPts val="600"/>
                        </a:spcAft>
                      </a:pPr>
                      <a:r>
                        <a:rPr lang="en-US" sz="1400" kern="1200" dirty="0"/>
                        <a:t>$200k </a:t>
                      </a:r>
                      <a:r>
                        <a:rPr lang="en-US" sz="1400" baseline="0" dirty="0"/>
                        <a:t>– Funds will </a:t>
                      </a:r>
                      <a:r>
                        <a:rPr lang="en-US" sz="1400" kern="1200" baseline="0" dirty="0">
                          <a:solidFill>
                            <a:schemeClr val="dk1"/>
                          </a:solidFill>
                          <a:latin typeface="+mn-lt"/>
                          <a:ea typeface="+mn-ea"/>
                          <a:cs typeface="+mn-cs"/>
                        </a:rPr>
                        <a:t>be awarded to local community-based organizations, US territories, tribes, and tribal organizations seeking to address environmental and public health concerns in local underserved communities through collaboration with other stakeholders (</a:t>
                      </a:r>
                      <a:r>
                        <a:rPr lang="en-US" sz="1400" b="1" kern="1200" baseline="0" dirty="0">
                          <a:solidFill>
                            <a:schemeClr val="dk1"/>
                          </a:solidFill>
                          <a:latin typeface="+mn-lt"/>
                          <a:ea typeface="+mn-ea"/>
                          <a:cs typeface="+mn-cs"/>
                        </a:rPr>
                        <a:t>Next Round 2022).  </a:t>
                      </a:r>
                    </a:p>
                  </a:txBody>
                  <a:tcPr marL="80593" marR="80593" marT="73858" marB="73858"/>
                </a:tc>
                <a:extLst>
                  <a:ext uri="{0D108BD9-81ED-4DB2-BD59-A6C34878D82A}">
                    <a16:rowId xmlns:a16="http://schemas.microsoft.com/office/drawing/2014/main" val="10001"/>
                  </a:ext>
                </a:extLst>
              </a:tr>
              <a:tr h="400194">
                <a:tc>
                  <a:txBody>
                    <a:bodyPr/>
                    <a:lstStyle/>
                    <a:p>
                      <a:pPr>
                        <a:spcBef>
                          <a:spcPts val="600"/>
                        </a:spcBef>
                        <a:spcAft>
                          <a:spcPts val="600"/>
                        </a:spcAft>
                      </a:pPr>
                      <a:r>
                        <a:rPr lang="en-US" sz="1400" kern="1200" dirty="0">
                          <a:solidFill>
                            <a:schemeClr val="dk1"/>
                          </a:solidFill>
                          <a:latin typeface="+mn-lt"/>
                          <a:ea typeface="+mn-ea"/>
                          <a:cs typeface="+mn-cs"/>
                        </a:rPr>
                        <a:t>State Environmental Justice Cooperative Agreement Program</a:t>
                      </a:r>
                      <a:r>
                        <a:rPr lang="en-US" sz="1800" b="0" i="0" kern="1200" dirty="0">
                          <a:solidFill>
                            <a:schemeClr val="dk1"/>
                          </a:solidFill>
                          <a:effectLst/>
                          <a:latin typeface="+mn-lt"/>
                          <a:ea typeface="+mn-ea"/>
                          <a:cs typeface="+mn-cs"/>
                        </a:rPr>
                        <a:t> </a:t>
                      </a:r>
                      <a:endParaRPr lang="en-US" sz="1400" b="1" dirty="0">
                        <a:latin typeface="Arial" panose="020B0604020202020204" pitchFamily="34" charset="0"/>
                        <a:cs typeface="Arial" panose="020B0604020202020204" pitchFamily="34" charset="0"/>
                      </a:endParaRPr>
                    </a:p>
                  </a:txBody>
                  <a:tcPr marL="80593" marR="80593" marT="73858" marB="73858"/>
                </a:tc>
                <a:tc>
                  <a:txBody>
                    <a:bodyPr/>
                    <a:lstStyle/>
                    <a:p>
                      <a:pPr>
                        <a:spcBef>
                          <a:spcPts val="600"/>
                        </a:spcBef>
                        <a:spcAft>
                          <a:spcPts val="600"/>
                        </a:spcAft>
                      </a:pPr>
                      <a:r>
                        <a:rPr lang="en-US" sz="1400" dirty="0"/>
                        <a:t>$200k</a:t>
                      </a:r>
                      <a:r>
                        <a:rPr lang="en-US" sz="1400" baseline="0" dirty="0"/>
                        <a:t> – </a:t>
                      </a:r>
                      <a:r>
                        <a:rPr lang="en-US" sz="1400" dirty="0"/>
                        <a:t> funding to eligible entities to work collaboratively with underserved communities to understand, promote and integrate approaches to provide meaningful and measurable improvements to public health and/or the environment in under served communities (</a:t>
                      </a:r>
                      <a:r>
                        <a:rPr kumimoji="0" lang="en-US" sz="1400" b="1" i="0" u="none" strike="noStrike" kern="1200" cap="none" spc="0" normalizeH="0" baseline="0" noProof="0" dirty="0">
                          <a:ln>
                            <a:noFill/>
                          </a:ln>
                          <a:solidFill>
                            <a:srgbClr val="5C6266"/>
                          </a:solidFill>
                          <a:effectLst/>
                          <a:uLnTx/>
                          <a:uFillTx/>
                          <a:latin typeface="+mn-lt"/>
                          <a:ea typeface="+mn-ea"/>
                          <a:cs typeface="+mn-cs"/>
                        </a:rPr>
                        <a:t>Next Round 2022) . </a:t>
                      </a:r>
                      <a:endParaRPr lang="en-US" sz="1400" dirty="0">
                        <a:solidFill>
                          <a:schemeClr val="tx1"/>
                        </a:solidFill>
                        <a:latin typeface="Arial" panose="020B0604020202020204" pitchFamily="34" charset="0"/>
                        <a:cs typeface="Arial" panose="020B0604020202020204" pitchFamily="34" charset="0"/>
                      </a:endParaRPr>
                    </a:p>
                  </a:txBody>
                  <a:tcPr marL="80593" marR="80593" marT="73858" marB="73858"/>
                </a:tc>
                <a:extLst>
                  <a:ext uri="{0D108BD9-81ED-4DB2-BD59-A6C34878D82A}">
                    <a16:rowId xmlns:a16="http://schemas.microsoft.com/office/drawing/2014/main" val="10002"/>
                  </a:ext>
                </a:extLst>
              </a:tr>
              <a:tr h="652673">
                <a:tc>
                  <a:txBody>
                    <a:bodyPr/>
                    <a:lstStyle/>
                    <a:p>
                      <a:pPr marL="0" algn="l" defTabSz="914400" rtl="0" eaLnBrk="1" latinLnBrk="0" hangingPunct="1">
                        <a:spcBef>
                          <a:spcPts val="600"/>
                        </a:spcBef>
                        <a:spcAft>
                          <a:spcPts val="600"/>
                        </a:spcAft>
                      </a:pPr>
                      <a:r>
                        <a:rPr lang="en-US" sz="1400" kern="1200" dirty="0">
                          <a:solidFill>
                            <a:schemeClr val="tx1"/>
                          </a:solidFill>
                          <a:latin typeface="Arial" panose="020B0604020202020204" pitchFamily="34" charset="0"/>
                          <a:ea typeface="+mn-ea"/>
                          <a:cs typeface="Arial" panose="020B0604020202020204" pitchFamily="34" charset="0"/>
                        </a:rPr>
                        <a:t>Environmental Justice Small Grants Program</a:t>
                      </a:r>
                    </a:p>
                  </a:txBody>
                  <a:tcPr marL="80593" marR="80593" marT="73858" marB="73858"/>
                </a:tc>
                <a:tc>
                  <a:txBody>
                    <a:bodyPr/>
                    <a:lstStyle/>
                    <a:p>
                      <a:pPr>
                        <a:spcBef>
                          <a:spcPts val="600"/>
                        </a:spcBef>
                        <a:spcAft>
                          <a:spcPts val="600"/>
                        </a:spcAft>
                      </a:pPr>
                      <a:r>
                        <a:rPr lang="en-US" sz="1400" dirty="0"/>
                        <a:t>$75K </a:t>
                      </a:r>
                      <a:r>
                        <a:rPr lang="en-US" sz="1400" baseline="0" dirty="0"/>
                        <a:t> – Program supports and empowers communities working on solutions to local environmental and public health issues. The program is designed to help communities understand and address exposure to multiple environmental harms and risks. </a:t>
                      </a:r>
                      <a:r>
                        <a:rPr kumimoji="0" lang="en-US" sz="1400" b="1" i="0" u="none" strike="noStrike" kern="1200" cap="none" spc="0" normalizeH="0" baseline="0" noProof="0" dirty="0">
                          <a:ln>
                            <a:noFill/>
                          </a:ln>
                          <a:solidFill>
                            <a:srgbClr val="5C6266"/>
                          </a:solidFill>
                          <a:effectLst/>
                          <a:uLnTx/>
                          <a:uFillTx/>
                          <a:latin typeface="+mn-lt"/>
                          <a:ea typeface="+mn-ea"/>
                          <a:cs typeface="+mn-cs"/>
                        </a:rPr>
                        <a:t>(Next Round 2022) .</a:t>
                      </a:r>
                      <a:endParaRPr lang="en-US" sz="1400" dirty="0">
                        <a:solidFill>
                          <a:schemeClr val="tx1"/>
                        </a:solidFill>
                        <a:latin typeface="Arial" panose="020B0604020202020204" pitchFamily="34" charset="0"/>
                        <a:cs typeface="Arial" panose="020B0604020202020204" pitchFamily="34" charset="0"/>
                      </a:endParaRPr>
                    </a:p>
                  </a:txBody>
                  <a:tcPr marL="80593" marR="80593" marT="73858" marB="73858"/>
                </a:tc>
                <a:extLst>
                  <a:ext uri="{0D108BD9-81ED-4DB2-BD59-A6C34878D82A}">
                    <a16:rowId xmlns:a16="http://schemas.microsoft.com/office/drawing/2014/main" val="1985052618"/>
                  </a:ext>
                </a:extLst>
              </a:tr>
              <a:tr h="652673">
                <a:tc>
                  <a:txBody>
                    <a:bodyPr/>
                    <a:lstStyle/>
                    <a:p>
                      <a:pPr marL="0" algn="l" defTabSz="914400" rtl="0" eaLnBrk="1" latinLnBrk="0" hangingPunct="1">
                        <a:spcBef>
                          <a:spcPts val="600"/>
                        </a:spcBef>
                        <a:spcAft>
                          <a:spcPts val="600"/>
                        </a:spcAft>
                      </a:pPr>
                      <a:r>
                        <a:rPr kumimoji="0" lang="en-US" sz="1400" b="0" i="0" u="none" strike="noStrike" kern="1200" cap="none" spc="0" normalizeH="0" baseline="0" noProof="0" dirty="0">
                          <a:ln>
                            <a:noFill/>
                          </a:ln>
                          <a:solidFill>
                            <a:srgbClr val="5C6266"/>
                          </a:solidFill>
                          <a:effectLst/>
                          <a:uLnTx/>
                          <a:uFillTx/>
                          <a:latin typeface="+mn-lt"/>
                          <a:ea typeface="+mn-ea"/>
                          <a:cs typeface="+mn-cs"/>
                        </a:rPr>
                        <a:t>Justice 40</a:t>
                      </a:r>
                      <a:endParaRPr lang="en-US" sz="1400" kern="1200" dirty="0">
                        <a:solidFill>
                          <a:schemeClr val="tx1"/>
                        </a:solidFill>
                        <a:latin typeface="Arial" panose="020B0604020202020204" pitchFamily="34" charset="0"/>
                        <a:ea typeface="+mn-ea"/>
                        <a:cs typeface="Arial" panose="020B0604020202020204" pitchFamily="34" charset="0"/>
                      </a:endParaRPr>
                    </a:p>
                  </a:txBody>
                  <a:tcPr marL="80593" marR="80593" marT="73858" marB="73858"/>
                </a:tc>
                <a:tc>
                  <a:txBody>
                    <a:bodyPr/>
                    <a:lstStyle/>
                    <a:p>
                      <a:pPr>
                        <a:spcBef>
                          <a:spcPts val="600"/>
                        </a:spcBef>
                        <a:spcAft>
                          <a:spcPts val="600"/>
                        </a:spcAft>
                      </a:pPr>
                      <a:r>
                        <a:rPr lang="en-US" sz="1400" dirty="0"/>
                        <a:t>40% of Federal Investments - A whole-of-government effort to ensure that Federal agencies work with states and local communities to make good on President Biden's promise to deliver at least 40% of Federal Investments  in climate and clean energy to disadvantaged communities (</a:t>
                      </a:r>
                      <a:r>
                        <a:rPr lang="en-US" sz="1400" b="1" dirty="0"/>
                        <a:t>Monitor Regular Funding Sources and Announcements). </a:t>
                      </a:r>
                      <a:endParaRPr lang="en-US" sz="1400" b="1" dirty="0">
                        <a:solidFill>
                          <a:schemeClr val="tx1"/>
                        </a:solidFill>
                        <a:latin typeface="Arial" panose="020B0604020202020204" pitchFamily="34" charset="0"/>
                        <a:cs typeface="Arial" panose="020B0604020202020204" pitchFamily="34" charset="0"/>
                      </a:endParaRPr>
                    </a:p>
                  </a:txBody>
                  <a:tcPr marL="80593" marR="80593" marT="73858" marB="73858"/>
                </a:tc>
                <a:extLst>
                  <a:ext uri="{0D108BD9-81ED-4DB2-BD59-A6C34878D82A}">
                    <a16:rowId xmlns:a16="http://schemas.microsoft.com/office/drawing/2014/main" val="1239481255"/>
                  </a:ext>
                </a:extLst>
              </a:tr>
            </a:tbl>
          </a:graphicData>
        </a:graphic>
      </p:graphicFrame>
      <p:pic>
        <p:nvPicPr>
          <p:cNvPr id="6" name="Picture 5">
            <a:extLst>
              <a:ext uri="{FF2B5EF4-FFF2-40B4-BE49-F238E27FC236}">
                <a16:creationId xmlns:a16="http://schemas.microsoft.com/office/drawing/2014/main" id="{B75A0B9B-DAC4-4B85-87E5-7477B84D49AC}"/>
              </a:ext>
            </a:extLst>
          </p:cNvPr>
          <p:cNvPicPr>
            <a:picLocks noChangeAspect="1"/>
          </p:cNvPicPr>
          <p:nvPr/>
        </p:nvPicPr>
        <p:blipFill>
          <a:blip r:embed="rId2"/>
          <a:stretch>
            <a:fillRect/>
          </a:stretch>
        </p:blipFill>
        <p:spPr>
          <a:xfrm>
            <a:off x="10920536" y="-93767"/>
            <a:ext cx="1080120" cy="1074495"/>
          </a:xfrm>
          <a:prstGeom prst="rect">
            <a:avLst/>
          </a:prstGeom>
        </p:spPr>
      </p:pic>
      <p:sp>
        <p:nvSpPr>
          <p:cNvPr id="3" name="Rectangle 2">
            <a:extLst>
              <a:ext uri="{FF2B5EF4-FFF2-40B4-BE49-F238E27FC236}">
                <a16:creationId xmlns:a16="http://schemas.microsoft.com/office/drawing/2014/main" id="{021AB9F3-B80A-432F-B33C-2C811619F179}"/>
              </a:ext>
            </a:extLst>
          </p:cNvPr>
          <p:cNvSpPr/>
          <p:nvPr/>
        </p:nvSpPr>
        <p:spPr>
          <a:xfrm>
            <a:off x="3048000" y="3105835"/>
            <a:ext cx="6096000" cy="369332"/>
          </a:xfrm>
          <a:prstGeom prst="rect">
            <a:avLst/>
          </a:prstGeom>
        </p:spPr>
        <p:txBody>
          <a:bodyPr>
            <a:spAutoFit/>
          </a:bodyPr>
          <a:lstStyle/>
          <a:p>
            <a:endParaRPr lang="en-US" dirty="0"/>
          </a:p>
        </p:txBody>
      </p:sp>
    </p:spTree>
    <p:extLst>
      <p:ext uri="{BB962C8B-B14F-4D97-AF65-F5344CB8AC3E}">
        <p14:creationId xmlns:p14="http://schemas.microsoft.com/office/powerpoint/2010/main" val="988663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9"/>
          <p:cNvSpPr txBox="1">
            <a:spLocks noGrp="1"/>
          </p:cNvSpPr>
          <p:nvPr>
            <p:ph type="title"/>
          </p:nvPr>
        </p:nvSpPr>
        <p:spPr>
          <a:xfrm>
            <a:off x="548915" y="102877"/>
            <a:ext cx="11568608" cy="805843"/>
          </a:xfrm>
        </p:spPr>
        <p:txBody>
          <a:bodyPr>
            <a:noAutofit/>
          </a:bodyPr>
          <a:lstStyle/>
          <a:p>
            <a:pPr lvl="0"/>
            <a:r>
              <a:rPr lang="en-US" b="0" dirty="0">
                <a:solidFill>
                  <a:srgbClr val="193661"/>
                </a:solidFill>
              </a:rPr>
              <a:t>Why Healthfields Redevelopment ?</a:t>
            </a:r>
          </a:p>
        </p:txBody>
      </p:sp>
      <p:sp>
        <p:nvSpPr>
          <p:cNvPr id="29" name="Content Placeholder 28">
            <a:extLst>
              <a:ext uri="{FF2B5EF4-FFF2-40B4-BE49-F238E27FC236}">
                <a16:creationId xmlns:a16="http://schemas.microsoft.com/office/drawing/2014/main" id="{6BEE4AE3-09BE-3C4D-A12E-DA1197C1BA60}"/>
              </a:ext>
            </a:extLst>
          </p:cNvPr>
          <p:cNvSpPr>
            <a:spLocks noGrp="1"/>
          </p:cNvSpPr>
          <p:nvPr>
            <p:ph idx="1"/>
          </p:nvPr>
        </p:nvSpPr>
        <p:spPr>
          <a:xfrm>
            <a:off x="548915" y="1046206"/>
            <a:ext cx="6746407" cy="4903074"/>
          </a:xfrm>
        </p:spPr>
        <p:txBody>
          <a:bodyPr/>
          <a:lstStyle/>
          <a:p>
            <a:r>
              <a:rPr lang="en-US" dirty="0">
                <a:solidFill>
                  <a:srgbClr val="193661"/>
                </a:solidFill>
              </a:rPr>
              <a:t>Disparities in Access are Common, Especially Among African Americans, Hispanics, and Low-Income Communities </a:t>
            </a:r>
            <a:endParaRPr lang="en-US" dirty="0"/>
          </a:p>
          <a:p>
            <a:r>
              <a:rPr lang="en-US" dirty="0"/>
              <a:t>Many Brownfields Communities</a:t>
            </a:r>
            <a:br>
              <a:rPr lang="en-US" dirty="0"/>
            </a:br>
            <a:r>
              <a:rPr lang="en-US" dirty="0"/>
              <a:t>Suffer Disproportionate Numbers of</a:t>
            </a:r>
            <a:br>
              <a:rPr lang="en-US" dirty="0"/>
            </a:br>
            <a:r>
              <a:rPr lang="en-US" dirty="0"/>
              <a:t>Health Disparities</a:t>
            </a:r>
          </a:p>
          <a:p>
            <a:pPr lvl="0"/>
            <a:r>
              <a:rPr lang="en-US" dirty="0"/>
              <a:t>High number of food deserts in</a:t>
            </a:r>
            <a:br>
              <a:rPr lang="en-US" dirty="0"/>
            </a:br>
            <a:r>
              <a:rPr lang="en-US" dirty="0"/>
              <a:t>brownfields communities </a:t>
            </a:r>
          </a:p>
          <a:p>
            <a:pPr lvl="0"/>
            <a:r>
              <a:rPr lang="en-US" dirty="0"/>
              <a:t>Many environmentally overburdened communities of color  </a:t>
            </a:r>
          </a:p>
          <a:p>
            <a:pPr lvl="0"/>
            <a:r>
              <a:rPr lang="en-US" dirty="0"/>
              <a:t>Lack of basic services – healthcare, dental, pharmacy, grocery </a:t>
            </a:r>
          </a:p>
          <a:p>
            <a:pPr lvl="0"/>
            <a:r>
              <a:rPr lang="en-US" dirty="0"/>
              <a:t>Provides an opportunity to quantify and remove contamination and replace with end uses that can reduce health disparities </a:t>
            </a:r>
          </a:p>
          <a:p>
            <a:pPr lvl="0"/>
            <a:r>
              <a:rPr lang="en-US" dirty="0"/>
              <a:t>Economic opportunities resulting from health-related redevelopment </a:t>
            </a:r>
          </a:p>
          <a:p>
            <a:pPr marL="0" indent="0">
              <a:buNone/>
            </a:pPr>
            <a:endParaRPr lang="en-US" dirty="0"/>
          </a:p>
        </p:txBody>
      </p:sp>
      <p:sp>
        <p:nvSpPr>
          <p:cNvPr id="4" name="Rounded Rectangle 7"/>
          <p:cNvSpPr/>
          <p:nvPr/>
        </p:nvSpPr>
        <p:spPr>
          <a:xfrm>
            <a:off x="548915" y="5492705"/>
            <a:ext cx="11018666" cy="638178"/>
          </a:xfrm>
          <a:custGeom>
            <a:avLst>
              <a:gd name="f0" fmla="val 2408"/>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565A5C"/>
          </a:solidFill>
          <a:ln w="12701" cap="flat">
            <a:solidFill>
              <a:srgbClr val="FFFFFF"/>
            </a:solidFill>
            <a:prstDash val="solid"/>
            <a:miter/>
          </a:ln>
          <a:effectLst>
            <a:outerShdw dir="16200000" algn="tl">
              <a:srgbClr val="000000">
                <a:alpha val="40000"/>
              </a:srgbClr>
            </a:outerShdw>
          </a:effectLst>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FFFFFF"/>
                </a:solidFill>
                <a:uFillTx/>
                <a:latin typeface="Arial" pitchFamily="34"/>
                <a:cs typeface="Arial" pitchFamily="34"/>
              </a:rPr>
              <a:t>Improving Access to Health and Healthcare can assist in Addressing/Reducing Health Disparities</a:t>
            </a:r>
          </a:p>
        </p:txBody>
      </p:sp>
      <p:pic>
        <p:nvPicPr>
          <p:cNvPr id="5" name="Picture 4" descr="C:\$$$JUNK\deborah_schoch_billboard_73_88_Stockton_Irvine.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7680185" y="1281826"/>
            <a:ext cx="3994370" cy="1476460"/>
          </a:xfrm>
          <a:prstGeom prst="rect">
            <a:avLst/>
          </a:prstGeom>
          <a:solidFill>
            <a:srgbClr val="69923A"/>
          </a:solidFill>
          <a:ln w="12701" cap="flat">
            <a:solidFill>
              <a:srgbClr val="FFFFFF"/>
            </a:solidFill>
            <a:prstDash val="solid"/>
            <a:miter/>
          </a:ln>
          <a:effectLst>
            <a:outerShdw dir="16200000" algn="tl">
              <a:srgbClr val="000000">
                <a:alpha val="50000"/>
              </a:srgbClr>
            </a:outerShdw>
          </a:effectLst>
        </p:spPr>
      </p:pic>
      <p:sp>
        <p:nvSpPr>
          <p:cNvPr id="3" name="TextBox 2">
            <a:extLst>
              <a:ext uri="{FF2B5EF4-FFF2-40B4-BE49-F238E27FC236}">
                <a16:creationId xmlns:a16="http://schemas.microsoft.com/office/drawing/2014/main" id="{D71A8B11-2178-4417-8D71-06C28B38CE9B}"/>
              </a:ext>
            </a:extLst>
          </p:cNvPr>
          <p:cNvSpPr txBox="1"/>
          <p:nvPr/>
        </p:nvSpPr>
        <p:spPr>
          <a:xfrm>
            <a:off x="7219874" y="2843647"/>
            <a:ext cx="4914991" cy="646331"/>
          </a:xfrm>
          <a:prstGeom prst="rect">
            <a:avLst/>
          </a:prstGeom>
          <a:noFill/>
        </p:spPr>
        <p:txBody>
          <a:bodyPr wrap="square" rtlCol="0">
            <a:spAutoFit/>
          </a:bodyPr>
          <a:lstStyle/>
          <a:p>
            <a:r>
              <a:rPr lang="en-US" b="1" dirty="0">
                <a:effectLst>
                  <a:outerShdw blurRad="38100" dist="38100" dir="2700000" algn="tl">
                    <a:srgbClr val="000000">
                      <a:alpha val="43137"/>
                    </a:srgbClr>
                  </a:outerShdw>
                </a:effectLst>
              </a:rPr>
              <a:t>“Your Zip Code Shouldn’t predict how long you live but it does.”</a:t>
            </a:r>
          </a:p>
        </p:txBody>
      </p:sp>
    </p:spTree>
    <p:extLst>
      <p:ext uri="{BB962C8B-B14F-4D97-AF65-F5344CB8AC3E}">
        <p14:creationId xmlns:p14="http://schemas.microsoft.com/office/powerpoint/2010/main" val="1894622020"/>
      </p:ext>
    </p:extLst>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Title 9"/>
          <p:cNvSpPr>
            <a:spLocks noGrp="1"/>
          </p:cNvSpPr>
          <p:nvPr>
            <p:ph type="title"/>
          </p:nvPr>
        </p:nvSpPr>
        <p:spPr>
          <a:xfrm>
            <a:off x="623889" y="28575"/>
            <a:ext cx="12029430" cy="873299"/>
          </a:xfrm>
        </p:spPr>
        <p:txBody>
          <a:bodyPr>
            <a:noAutofit/>
          </a:bodyPr>
          <a:lstStyle/>
          <a:p>
            <a:r>
              <a:rPr lang="en-US" b="0" dirty="0">
                <a:solidFill>
                  <a:srgbClr val="193661"/>
                </a:solidFill>
              </a:rPr>
              <a:t>Why Healthfields? </a:t>
            </a:r>
            <a:endParaRPr lang="en-US" sz="2000" dirty="0">
              <a:solidFill>
                <a:srgbClr val="193661"/>
              </a:solidFill>
            </a:endParaRPr>
          </a:p>
        </p:txBody>
      </p:sp>
      <p:sp>
        <p:nvSpPr>
          <p:cNvPr id="11" name="Content Placeholder 10"/>
          <p:cNvSpPr>
            <a:spLocks noGrp="1"/>
          </p:cNvSpPr>
          <p:nvPr>
            <p:ph idx="1"/>
          </p:nvPr>
        </p:nvSpPr>
        <p:spPr>
          <a:xfrm>
            <a:off x="623889" y="1155700"/>
            <a:ext cx="5472112" cy="4794250"/>
          </a:xfrm>
        </p:spPr>
        <p:txBody>
          <a:bodyPr>
            <a:normAutofit fontScale="92500" lnSpcReduction="10000"/>
          </a:bodyPr>
          <a:lstStyle/>
          <a:p>
            <a:pPr marL="0" indent="0">
              <a:buNone/>
            </a:pPr>
            <a:r>
              <a:rPr lang="en-US" sz="2000" dirty="0">
                <a:solidFill>
                  <a:srgbClr val="193661"/>
                </a:solidFill>
              </a:rPr>
              <a:t>Address Health Disparities and Provide Acess to Health &amp; Healthcare in Underserved Communities</a:t>
            </a:r>
            <a:endParaRPr lang="en-US" sz="2000" spc="0" dirty="0">
              <a:solidFill>
                <a:srgbClr val="193661"/>
              </a:solidFill>
              <a:ea typeface="+mj-ea"/>
            </a:endParaRPr>
          </a:p>
          <a:p>
            <a:r>
              <a:rPr lang="en-US" dirty="0"/>
              <a:t>Health Zone 1, City of Jacksonville</a:t>
            </a:r>
          </a:p>
          <a:p>
            <a:r>
              <a:rPr lang="en-US" dirty="0"/>
              <a:t>Many Brownfields Communities Suffer Disproportionate Numbers of Health Disparities</a:t>
            </a:r>
          </a:p>
          <a:p>
            <a:r>
              <a:rPr lang="en-US" dirty="0"/>
              <a:t>Health Zone 1 has the highest rates of:</a:t>
            </a:r>
          </a:p>
          <a:p>
            <a:pPr lvl="1">
              <a:lnSpc>
                <a:spcPct val="110000"/>
              </a:lnSpc>
            </a:pPr>
            <a:r>
              <a:rPr lang="en-US" dirty="0"/>
              <a:t>Infant mortality</a:t>
            </a:r>
          </a:p>
          <a:p>
            <a:pPr lvl="1"/>
            <a:r>
              <a:rPr lang="en-US" dirty="0"/>
              <a:t>Heart disease mortality</a:t>
            </a:r>
          </a:p>
          <a:p>
            <a:pPr lvl="1"/>
            <a:r>
              <a:rPr lang="en-US" dirty="0"/>
              <a:t>Asthma-related emergency room visits</a:t>
            </a:r>
          </a:p>
          <a:p>
            <a:pPr lvl="1"/>
            <a:r>
              <a:rPr lang="en-US" dirty="0"/>
              <a:t>Uncontrolled diabetes emergency room visits </a:t>
            </a:r>
          </a:p>
          <a:p>
            <a:pPr lvl="1"/>
            <a:r>
              <a:rPr lang="en-US" dirty="0"/>
              <a:t>Need for fresh food and health care is paramount </a:t>
            </a:r>
          </a:p>
          <a:p>
            <a:pPr lvl="1"/>
            <a:r>
              <a:rPr lang="en-US" dirty="0"/>
              <a:t>COVID 19 highlights the need to address health disparities </a:t>
            </a:r>
          </a:p>
          <a:p>
            <a:r>
              <a:rPr lang="en-US" dirty="0"/>
              <a:t>Gulf  County Florida – North Port St. Joe </a:t>
            </a:r>
          </a:p>
          <a:p>
            <a:pPr lvl="1"/>
            <a:r>
              <a:rPr lang="en-US" dirty="0"/>
              <a:t>Major Health Disparities throughout the County </a:t>
            </a:r>
          </a:p>
        </p:txBody>
      </p:sp>
      <p:pic>
        <p:nvPicPr>
          <p:cNvPr id="8"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263907" y="1244047"/>
            <a:ext cx="5304205" cy="3492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6346429" y="5078930"/>
            <a:ext cx="6191250" cy="261610"/>
          </a:xfrm>
          <a:prstGeom prst="rect">
            <a:avLst/>
          </a:prstGeom>
          <a:noFill/>
        </p:spPr>
        <p:txBody>
          <a:bodyPr wrap="square" lIns="45720" rIns="45720" rtlCol="0">
            <a:spAutoFit/>
          </a:bodyPr>
          <a:lstStyle/>
          <a:p>
            <a:r>
              <a:rPr lang="en-US" sz="1100" b="1" i="1" dirty="0">
                <a:solidFill>
                  <a:prstClr val="black"/>
                </a:solidFill>
              </a:rPr>
              <a:t>**  Information provided by SKEO Solutions </a:t>
            </a:r>
            <a:endParaRPr lang="en-US" sz="1100" i="1" dirty="0">
              <a:solidFill>
                <a:prstClr val="black"/>
              </a:solidFill>
            </a:endParaRPr>
          </a:p>
        </p:txBody>
      </p:sp>
    </p:spTree>
    <p:extLst>
      <p:ext uri="{BB962C8B-B14F-4D97-AF65-F5344CB8AC3E}">
        <p14:creationId xmlns:p14="http://schemas.microsoft.com/office/powerpoint/2010/main" val="21373018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Rectangle 2"/>
          <p:cNvSpPr txBox="1">
            <a:spLocks noGrp="1"/>
          </p:cNvSpPr>
          <p:nvPr>
            <p:ph type="title"/>
          </p:nvPr>
        </p:nvSpPr>
        <p:spPr>
          <a:xfrm>
            <a:off x="543697" y="0"/>
            <a:ext cx="11025097" cy="901897"/>
          </a:xfrm>
        </p:spPr>
        <p:txBody>
          <a:bodyPr>
            <a:normAutofit/>
          </a:bodyPr>
          <a:lstStyle/>
          <a:p>
            <a:pPr lvl="0"/>
            <a:r>
              <a:rPr lang="en-US" b="0" dirty="0">
                <a:solidFill>
                  <a:srgbClr val="193661"/>
                </a:solidFill>
              </a:rPr>
              <a:t>Healthfields Redevelopment Opportunities / Benefits</a:t>
            </a:r>
          </a:p>
        </p:txBody>
      </p:sp>
      <p:sp>
        <p:nvSpPr>
          <p:cNvPr id="15" name="Content Placeholder 14">
            <a:extLst>
              <a:ext uri="{FF2B5EF4-FFF2-40B4-BE49-F238E27FC236}">
                <a16:creationId xmlns:a16="http://schemas.microsoft.com/office/drawing/2014/main" id="{DD5B9A3E-BBB6-8B45-A002-58F5CC7AEABE}"/>
              </a:ext>
            </a:extLst>
          </p:cNvPr>
          <p:cNvSpPr>
            <a:spLocks noGrp="1"/>
          </p:cNvSpPr>
          <p:nvPr>
            <p:ph idx="1"/>
          </p:nvPr>
        </p:nvSpPr>
        <p:spPr/>
        <p:txBody>
          <a:bodyPr>
            <a:normAutofit lnSpcReduction="10000"/>
          </a:bodyPr>
          <a:lstStyle/>
          <a:p>
            <a:pPr lvl="0">
              <a:spcAft>
                <a:spcPts val="300"/>
              </a:spcAft>
            </a:pPr>
            <a:r>
              <a:rPr lang="en-US" dirty="0"/>
              <a:t>Healthy Housing </a:t>
            </a:r>
          </a:p>
          <a:p>
            <a:pPr lvl="0">
              <a:spcAft>
                <a:spcPts val="300"/>
              </a:spcAft>
            </a:pPr>
            <a:r>
              <a:rPr lang="en-US" dirty="0"/>
              <a:t>Healthcare</a:t>
            </a:r>
          </a:p>
          <a:p>
            <a:pPr lvl="1">
              <a:spcAft>
                <a:spcPts val="300"/>
              </a:spcAft>
            </a:pPr>
            <a:r>
              <a:rPr lang="en-US" dirty="0"/>
              <a:t>Community-based health clinics</a:t>
            </a:r>
          </a:p>
          <a:p>
            <a:pPr lvl="1">
              <a:spcAft>
                <a:spcPts val="300"/>
              </a:spcAft>
            </a:pPr>
            <a:r>
              <a:rPr lang="en-US" dirty="0"/>
              <a:t>Federally qualified health centers</a:t>
            </a:r>
          </a:p>
          <a:p>
            <a:pPr lvl="1">
              <a:spcAft>
                <a:spcPts val="300"/>
              </a:spcAft>
            </a:pPr>
            <a:r>
              <a:rPr lang="en-US" dirty="0"/>
              <a:t>Hospitals</a:t>
            </a:r>
          </a:p>
          <a:p>
            <a:pPr lvl="1">
              <a:spcAft>
                <a:spcPts val="300"/>
              </a:spcAft>
            </a:pPr>
            <a:r>
              <a:rPr lang="en-US" dirty="0"/>
              <a:t>Vision care</a:t>
            </a:r>
          </a:p>
          <a:p>
            <a:pPr lvl="1">
              <a:spcAft>
                <a:spcPts val="300"/>
              </a:spcAft>
            </a:pPr>
            <a:r>
              <a:rPr lang="en-US" dirty="0"/>
              <a:t>Dental care</a:t>
            </a:r>
          </a:p>
          <a:p>
            <a:pPr lvl="1">
              <a:spcAft>
                <a:spcPts val="300"/>
              </a:spcAft>
            </a:pPr>
            <a:r>
              <a:rPr lang="en-US" dirty="0"/>
              <a:t>Urgent care </a:t>
            </a:r>
          </a:p>
          <a:p>
            <a:pPr lvl="1">
              <a:spcAft>
                <a:spcPts val="300"/>
              </a:spcAft>
            </a:pPr>
            <a:r>
              <a:rPr lang="en-US" dirty="0"/>
              <a:t>Health-related industry </a:t>
            </a:r>
          </a:p>
          <a:p>
            <a:pPr lvl="0">
              <a:spcAft>
                <a:spcPts val="300"/>
              </a:spcAft>
            </a:pPr>
            <a:r>
              <a:rPr lang="en-US" dirty="0"/>
              <a:t>Open-space / green-space</a:t>
            </a:r>
          </a:p>
          <a:p>
            <a:pPr lvl="0">
              <a:spcAft>
                <a:spcPts val="300"/>
              </a:spcAft>
            </a:pPr>
            <a:r>
              <a:rPr lang="en-US" dirty="0"/>
              <a:t>Access to healthy food choices to address</a:t>
            </a:r>
          </a:p>
          <a:p>
            <a:pPr lvl="1">
              <a:spcAft>
                <a:spcPts val="300"/>
              </a:spcAft>
            </a:pPr>
            <a:r>
              <a:rPr lang="en-US" dirty="0"/>
              <a:t>Food desert issues</a:t>
            </a:r>
          </a:p>
          <a:p>
            <a:pPr lvl="1">
              <a:spcAft>
                <a:spcPts val="300"/>
              </a:spcAft>
            </a:pPr>
            <a:r>
              <a:rPr lang="en-US" dirty="0"/>
              <a:t>Grocery</a:t>
            </a:r>
          </a:p>
          <a:p>
            <a:pPr lvl="1">
              <a:spcAft>
                <a:spcPts val="300"/>
              </a:spcAft>
            </a:pPr>
            <a:r>
              <a:rPr lang="en-US" dirty="0"/>
              <a:t>Community gardens (on safe sites / safe practices)</a:t>
            </a:r>
          </a:p>
          <a:p>
            <a:pPr lvl="1">
              <a:spcAft>
                <a:spcPts val="300"/>
              </a:spcAft>
            </a:pPr>
            <a:r>
              <a:rPr lang="en-US" dirty="0"/>
              <a:t>Farmers markets</a:t>
            </a:r>
          </a:p>
          <a:p>
            <a:pPr lvl="1">
              <a:spcAft>
                <a:spcPts val="300"/>
              </a:spcAft>
            </a:pPr>
            <a:r>
              <a:rPr lang="en-US" dirty="0"/>
              <a:t>Healthy food choices</a:t>
            </a:r>
          </a:p>
          <a:p>
            <a:pPr lvl="0">
              <a:spcAft>
                <a:spcPts val="300"/>
              </a:spcAft>
            </a:pPr>
            <a:r>
              <a:rPr lang="en-US" dirty="0"/>
              <a:t>Health  In the Built Environment </a:t>
            </a:r>
          </a:p>
        </p:txBody>
      </p:sp>
      <p:sp>
        <p:nvSpPr>
          <p:cNvPr id="5" name="Rectangle 4"/>
          <p:cNvSpPr/>
          <p:nvPr/>
        </p:nvSpPr>
        <p:spPr>
          <a:xfrm>
            <a:off x="4749795" y="1924135"/>
            <a:ext cx="1449388" cy="449263"/>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90000"/>
              </a:lnSpc>
              <a:spcBef>
                <a:spcPts val="1600"/>
              </a:spcBef>
              <a:spcAft>
                <a:spcPts val="0"/>
              </a:spcAft>
              <a:buNone/>
              <a:tabLst/>
              <a:defRPr sz="1800" b="0" i="0" u="none" strike="noStrike" kern="0" cap="none" spc="0" baseline="0">
                <a:solidFill>
                  <a:srgbClr val="000000"/>
                </a:solidFill>
                <a:uFillTx/>
              </a:defRPr>
            </a:pPr>
            <a:endParaRPr lang="en-US" sz="2600" b="0" i="0" u="none" strike="noStrike" kern="1200" cap="none" spc="0" baseline="0" dirty="0">
              <a:solidFill>
                <a:srgbClr val="000000"/>
              </a:solidFill>
              <a:uFillTx/>
              <a:latin typeface="Tahoma" pitchFamily="34"/>
            </a:endParaRPr>
          </a:p>
        </p:txBody>
      </p:sp>
      <p:pic>
        <p:nvPicPr>
          <p:cNvPr id="11" name="Picture 11" descr="100_004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68387" y="1314505"/>
            <a:ext cx="2563805" cy="1776315"/>
          </a:xfrm>
          <a:prstGeom prst="rect">
            <a:avLst/>
          </a:prstGeom>
        </p:spPr>
      </p:pic>
      <p:pic>
        <p:nvPicPr>
          <p:cNvPr id="12" name="Picture 12" descr="dwntwn-publix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345418" y="1314616"/>
            <a:ext cx="3226018" cy="1155961"/>
          </a:xfrm>
          <a:prstGeom prst="rect">
            <a:avLst/>
          </a:prstGeom>
        </p:spPr>
      </p:pic>
      <p:pic>
        <p:nvPicPr>
          <p:cNvPr id="13" name="Picture 12" descr="C:\Users\CMC\AppData\Local\Temp\233_2629979.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flipH="1">
            <a:off x="8345418" y="2564904"/>
            <a:ext cx="3226018" cy="2150678"/>
          </a:xfrm>
          <a:prstGeom prst="rect">
            <a:avLst/>
          </a:prstGeom>
        </p:spPr>
      </p:pic>
    </p:spTree>
    <p:extLst>
      <p:ext uri="{BB962C8B-B14F-4D97-AF65-F5344CB8AC3E}">
        <p14:creationId xmlns:p14="http://schemas.microsoft.com/office/powerpoint/2010/main" val="1096073858"/>
      </p:ext>
    </p:extLst>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716024" y="2564904"/>
            <a:ext cx="5475975" cy="3414120"/>
          </a:xfrm>
          <a:prstGeom prst="rect">
            <a:avLst/>
          </a:prstGeom>
        </p:spPr>
      </p:pic>
      <p:sp>
        <p:nvSpPr>
          <p:cNvPr id="2" name="Title 1"/>
          <p:cNvSpPr>
            <a:spLocks noGrp="1"/>
          </p:cNvSpPr>
          <p:nvPr>
            <p:ph type="title"/>
          </p:nvPr>
        </p:nvSpPr>
        <p:spPr>
          <a:xfrm>
            <a:off x="551935" y="0"/>
            <a:ext cx="11016675" cy="914478"/>
          </a:xfrm>
        </p:spPr>
        <p:txBody>
          <a:bodyPr>
            <a:normAutofit/>
          </a:bodyPr>
          <a:lstStyle/>
          <a:p>
            <a:r>
              <a:rPr lang="en-US" dirty="0">
                <a:solidFill>
                  <a:srgbClr val="193661"/>
                </a:solidFill>
              </a:rPr>
              <a:t>Encore Redevelopment -Tampa, FL</a:t>
            </a:r>
            <a:br>
              <a:rPr lang="en-US" sz="2500" dirty="0">
                <a:solidFill>
                  <a:srgbClr val="193661"/>
                </a:solidFill>
              </a:rPr>
            </a:br>
            <a:r>
              <a:rPr lang="en-US" sz="2000" dirty="0">
                <a:solidFill>
                  <a:srgbClr val="193661"/>
                </a:solidFill>
              </a:rPr>
              <a:t>Healthy Housing and Major Economic Driver – Public Housing Brownfields Transformation  </a:t>
            </a:r>
            <a:endParaRPr lang="en-US" sz="2500" dirty="0">
              <a:solidFill>
                <a:srgbClr val="193661"/>
              </a:solidFill>
            </a:endParaRPr>
          </a:p>
        </p:txBody>
      </p:sp>
      <p:sp>
        <p:nvSpPr>
          <p:cNvPr id="10" name="Content Placeholder 9">
            <a:extLst>
              <a:ext uri="{FF2B5EF4-FFF2-40B4-BE49-F238E27FC236}">
                <a16:creationId xmlns:a16="http://schemas.microsoft.com/office/drawing/2014/main" id="{5980BB40-191D-E941-AF39-28F74CAD67EF}"/>
              </a:ext>
            </a:extLst>
          </p:cNvPr>
          <p:cNvSpPr>
            <a:spLocks noGrp="1"/>
          </p:cNvSpPr>
          <p:nvPr>
            <p:ph idx="1"/>
          </p:nvPr>
        </p:nvSpPr>
        <p:spPr>
          <a:xfrm>
            <a:off x="1387366" y="1155577"/>
            <a:ext cx="10181244" cy="3784286"/>
          </a:xfrm>
        </p:spPr>
        <p:txBody>
          <a:bodyPr/>
          <a:lstStyle/>
          <a:p>
            <a:pPr>
              <a:spcAft>
                <a:spcPts val="300"/>
              </a:spcAft>
            </a:pPr>
            <a:r>
              <a:rPr lang="en-US" dirty="0"/>
              <a:t>Challenges </a:t>
            </a:r>
          </a:p>
          <a:p>
            <a:pPr lvl="1">
              <a:spcAft>
                <a:spcPts val="300"/>
              </a:spcAft>
            </a:pPr>
            <a:r>
              <a:rPr lang="en-US" sz="1500" dirty="0"/>
              <a:t>BOA &amp; Tampa Housing Authority partnership</a:t>
            </a:r>
            <a:br>
              <a:rPr lang="en-US" sz="1500" dirty="0"/>
            </a:br>
            <a:r>
              <a:rPr lang="en-US" sz="1500" dirty="0"/>
              <a:t>on former “Central Park Village Housing Project”</a:t>
            </a:r>
          </a:p>
          <a:p>
            <a:pPr lvl="1">
              <a:spcAft>
                <a:spcPts val="300"/>
              </a:spcAft>
            </a:pPr>
            <a:r>
              <a:rPr lang="en-US" sz="1500" dirty="0"/>
              <a:t>Asbestos abatement required  </a:t>
            </a:r>
          </a:p>
          <a:p>
            <a:pPr lvl="1">
              <a:spcAft>
                <a:spcPts val="300"/>
              </a:spcAft>
            </a:pPr>
            <a:r>
              <a:rPr lang="en-US" sz="1500" dirty="0"/>
              <a:t>Obsolete / sub-standard housing</a:t>
            </a:r>
          </a:p>
          <a:p>
            <a:pPr>
              <a:spcAft>
                <a:spcPts val="300"/>
              </a:spcAft>
            </a:pPr>
            <a:r>
              <a:rPr lang="en-US" dirty="0"/>
              <a:t>Tools </a:t>
            </a:r>
          </a:p>
          <a:p>
            <a:pPr lvl="1">
              <a:spcAft>
                <a:spcPts val="300"/>
              </a:spcAft>
            </a:pPr>
            <a:r>
              <a:rPr lang="en-US" sz="1500" dirty="0"/>
              <a:t>FDEP Brownfields designation </a:t>
            </a:r>
          </a:p>
          <a:p>
            <a:pPr lvl="1">
              <a:spcAft>
                <a:spcPts val="300"/>
              </a:spcAft>
            </a:pPr>
            <a:r>
              <a:rPr lang="en-US" sz="1500" dirty="0"/>
              <a:t>Brownfields Building Materials Tax Refund </a:t>
            </a:r>
          </a:p>
          <a:p>
            <a:pPr lvl="1">
              <a:spcAft>
                <a:spcPts val="300"/>
              </a:spcAft>
            </a:pPr>
            <a:r>
              <a:rPr lang="en-US" sz="1500" dirty="0"/>
              <a:t>VCTC Program eligible</a:t>
            </a:r>
          </a:p>
          <a:p>
            <a:pPr lvl="1">
              <a:spcAft>
                <a:spcPts val="300"/>
              </a:spcAft>
            </a:pPr>
            <a:r>
              <a:rPr lang="en-US" sz="1500" dirty="0"/>
              <a:t>EPA $400,000 Multi-Purpose Site Specific Brownfields Grant </a:t>
            </a:r>
          </a:p>
          <a:p>
            <a:pPr lvl="1">
              <a:spcAft>
                <a:spcPts val="300"/>
              </a:spcAft>
            </a:pPr>
            <a:r>
              <a:rPr lang="en-US" sz="1500" dirty="0"/>
              <a:t>($28M NSP Grant), state (OTTED, LIHTC, etc.) &amp; local grant funding</a:t>
            </a:r>
          </a:p>
          <a:p>
            <a:pPr>
              <a:spcAft>
                <a:spcPts val="300"/>
              </a:spcAft>
            </a:pPr>
            <a:r>
              <a:rPr lang="en-US" dirty="0"/>
              <a:t>Results </a:t>
            </a:r>
          </a:p>
          <a:p>
            <a:pPr lvl="1">
              <a:spcAft>
                <a:spcPts val="300"/>
              </a:spcAft>
            </a:pPr>
            <a:r>
              <a:rPr lang="en-US" sz="1500" dirty="0"/>
              <a:t>28 acre mixed-Use, TOD development in downtown Tampa</a:t>
            </a:r>
          </a:p>
          <a:p>
            <a:pPr lvl="1">
              <a:spcAft>
                <a:spcPts val="300"/>
              </a:spcAft>
            </a:pPr>
            <a:r>
              <a:rPr lang="en-US" sz="1500" dirty="0"/>
              <a:t>1,200 multi-family residential units (700 affordable)</a:t>
            </a:r>
          </a:p>
          <a:p>
            <a:pPr lvl="1">
              <a:spcAft>
                <a:spcPts val="300"/>
              </a:spcAft>
            </a:pPr>
            <a:r>
              <a:rPr lang="en-US" sz="1500" dirty="0"/>
              <a:t>60K SF of neighborhood commercial </a:t>
            </a:r>
          </a:p>
          <a:p>
            <a:pPr lvl="1">
              <a:spcAft>
                <a:spcPts val="300"/>
              </a:spcAft>
            </a:pPr>
            <a:r>
              <a:rPr lang="en-US" sz="1500" dirty="0"/>
              <a:t>50K SF of office, 30K SF grocery, 200 hotel units</a:t>
            </a:r>
          </a:p>
          <a:p>
            <a:pPr lvl="1">
              <a:spcAft>
                <a:spcPts val="300"/>
              </a:spcAft>
            </a:pPr>
            <a:r>
              <a:rPr lang="en-US" sz="1500" dirty="0"/>
              <a:t>Public gathering space, middle school </a:t>
            </a:r>
          </a:p>
          <a:p>
            <a:pPr lvl="1">
              <a:spcAft>
                <a:spcPts val="300"/>
              </a:spcAft>
            </a:pPr>
            <a:r>
              <a:rPr lang="en-US" sz="1500" dirty="0"/>
              <a:t>Historic church revitalized as an African-American museum</a:t>
            </a:r>
          </a:p>
        </p:txBody>
      </p:sp>
      <p:pic>
        <p:nvPicPr>
          <p:cNvPr id="8" name="Picture 2" descr="C:\Users\kevin.lord\AppData\Local\Microsoft\Windows\Temporary Internet Files\Content.IE5\XO8TTLAL\GLB_1713[1].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9099088" y="1192351"/>
            <a:ext cx="2814291" cy="1735737"/>
          </a:xfrm>
          <a:prstGeom prst="rect">
            <a:avLst/>
          </a:prstGeom>
          <a:ln w="25400">
            <a:solidFill>
              <a:schemeClr val="bg1"/>
            </a:solidFill>
          </a:ln>
          <a:extLst>
            <a:ext uri="{909E8E84-426E-40DD-AFC4-6F175D3DCCD1}">
              <a14:hiddenFill xmlns:a14="http://schemas.microsoft.com/office/drawing/2010/main">
                <a:solidFill>
                  <a:srgbClr val="FFFFFF"/>
                </a:solidFill>
              </a14:hiddenFill>
            </a:ext>
          </a:extLst>
        </p:spPr>
      </p:pic>
      <p:pic>
        <p:nvPicPr>
          <p:cNvPr id="9"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338491" y="1167969"/>
            <a:ext cx="2415828" cy="1592641"/>
          </a:xfrm>
          <a:prstGeom prst="rect">
            <a:avLst/>
          </a:prstGeom>
          <a:ln w="25400">
            <a:solidFill>
              <a:schemeClr val="bg1"/>
            </a:solidFill>
          </a:ln>
          <a:extLst>
            <a:ext uri="{909E8E84-426E-40DD-AFC4-6F175D3DCCD1}">
              <a14:hiddenFill xmlns:a14="http://schemas.microsoft.com/office/drawing/2010/main">
                <a:solidFill>
                  <a:srgbClr val="FFFFFF"/>
                </a:solidFill>
              </a14:hiddenFill>
            </a:ext>
          </a:extLst>
        </p:spPr>
      </p:pic>
      <p:pic>
        <p:nvPicPr>
          <p:cNvPr id="14" name="Picture 2" descr="C:\Users\Kevin.Lord\AppData\Local\Microsoft\Windows\Temporary Internet Files\Content.IE5\VP425MPV\GLB_6471.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7254517" y="2644465"/>
            <a:ext cx="2558038" cy="1248283"/>
          </a:xfrm>
          <a:prstGeom prst="rect">
            <a:avLst/>
          </a:prstGeom>
          <a:ln w="254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58171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a:xfrm>
            <a:off x="461394" y="0"/>
            <a:ext cx="11308911" cy="936681"/>
          </a:xfrm>
        </p:spPr>
        <p:txBody>
          <a:bodyPr>
            <a:noAutofit/>
          </a:bodyPr>
          <a:lstStyle/>
          <a:p>
            <a:r>
              <a:rPr lang="en-US" dirty="0">
                <a:solidFill>
                  <a:srgbClr val="193661"/>
                </a:solidFill>
              </a:rPr>
              <a:t>Pennsylvania Ave /Single Family Holmes </a:t>
            </a:r>
            <a:r>
              <a:rPr lang="en-US" sz="2400" dirty="0">
                <a:solidFill>
                  <a:srgbClr val="193661"/>
                </a:solidFill>
              </a:rPr>
              <a:t>- </a:t>
            </a:r>
            <a:r>
              <a:rPr lang="en-US" dirty="0">
                <a:solidFill>
                  <a:srgbClr val="193661"/>
                </a:solidFill>
              </a:rPr>
              <a:t>Clearwater, FL </a:t>
            </a:r>
            <a:br>
              <a:rPr lang="en-US" sz="2400" dirty="0">
                <a:solidFill>
                  <a:srgbClr val="193661"/>
                </a:solidFill>
              </a:rPr>
            </a:br>
            <a:r>
              <a:rPr lang="en-US" sz="2000" dirty="0">
                <a:solidFill>
                  <a:srgbClr val="193661"/>
                </a:solidFill>
              </a:rPr>
              <a:t>Community Driven / Healthy Housing-Brownfields Transformation</a:t>
            </a:r>
          </a:p>
        </p:txBody>
      </p:sp>
      <p:sp>
        <p:nvSpPr>
          <p:cNvPr id="2" name="Content Placeholder 1"/>
          <p:cNvSpPr>
            <a:spLocks noGrp="1"/>
          </p:cNvSpPr>
          <p:nvPr>
            <p:ph idx="1"/>
          </p:nvPr>
        </p:nvSpPr>
        <p:spPr>
          <a:xfrm>
            <a:off x="1104664" y="996250"/>
            <a:ext cx="6647519" cy="5583454"/>
          </a:xfrm>
        </p:spPr>
        <p:txBody>
          <a:bodyPr>
            <a:normAutofit fontScale="92500" lnSpcReduction="10000"/>
          </a:bodyPr>
          <a:lstStyle/>
          <a:p>
            <a:r>
              <a:rPr lang="en-US" dirty="0"/>
              <a:t>Brownfields challenges </a:t>
            </a:r>
          </a:p>
          <a:p>
            <a:pPr lvl="1"/>
            <a:r>
              <a:rPr lang="en-US" dirty="0"/>
              <a:t>Mini junkyard in residential neighborhood</a:t>
            </a:r>
          </a:p>
          <a:p>
            <a:pPr lvl="1"/>
            <a:r>
              <a:rPr lang="en-US" dirty="0"/>
              <a:t>Inappropriate land use – junkyard in residential community </a:t>
            </a:r>
          </a:p>
          <a:p>
            <a:pPr lvl="1"/>
            <a:r>
              <a:rPr lang="en-US" dirty="0"/>
              <a:t>Environmental injustice – junkyard next to infill housing </a:t>
            </a:r>
          </a:p>
          <a:p>
            <a:pPr lvl="1"/>
            <a:r>
              <a:rPr lang="en-US" dirty="0"/>
              <a:t>Hazardous waste / petroleum / waste oil / arsenic in soil </a:t>
            </a:r>
          </a:p>
          <a:p>
            <a:r>
              <a:rPr lang="en-US" dirty="0"/>
              <a:t>Tools </a:t>
            </a:r>
          </a:p>
          <a:p>
            <a:pPr lvl="1"/>
            <a:r>
              <a:rPr lang="en-US" dirty="0"/>
              <a:t>Clearwater Neighborhood Housing Services</a:t>
            </a:r>
          </a:p>
          <a:p>
            <a:pPr lvl="1"/>
            <a:r>
              <a:rPr lang="en-US" dirty="0"/>
              <a:t>CDBG – demo / city liens </a:t>
            </a:r>
          </a:p>
          <a:p>
            <a:pPr lvl="1"/>
            <a:r>
              <a:rPr lang="en-US" dirty="0"/>
              <a:t>State brownfields designation </a:t>
            </a:r>
          </a:p>
          <a:p>
            <a:pPr lvl="1"/>
            <a:r>
              <a:rPr lang="en-US" dirty="0"/>
              <a:t>FDEP targeted site assessment </a:t>
            </a:r>
          </a:p>
          <a:p>
            <a:pPr lvl="1"/>
            <a:r>
              <a:rPr lang="en-US" dirty="0"/>
              <a:t>Clearwater Neighborhood Housing Services – Deeded property after clean up </a:t>
            </a:r>
          </a:p>
          <a:p>
            <a:r>
              <a:rPr lang="en-US" dirty="0"/>
              <a:t>Brownfields transformation </a:t>
            </a:r>
          </a:p>
          <a:p>
            <a:pPr lvl="1"/>
            <a:r>
              <a:rPr lang="en-US" dirty="0"/>
              <a:t>2 quality, affordable single-family units  </a:t>
            </a:r>
          </a:p>
          <a:p>
            <a:pPr lvl="1"/>
            <a:r>
              <a:rPr lang="en-US" dirty="0"/>
              <a:t>Install environmental justice </a:t>
            </a:r>
          </a:p>
          <a:p>
            <a:pPr lvl="1"/>
            <a:r>
              <a:rPr lang="en-US" dirty="0"/>
              <a:t>Restore fabric of the neighborhood </a:t>
            </a:r>
          </a:p>
          <a:p>
            <a:pPr lvl="2"/>
            <a:r>
              <a:rPr lang="en-US" dirty="0"/>
              <a:t>Consistent with other infill housing </a:t>
            </a:r>
          </a:p>
        </p:txBody>
      </p:sp>
      <p:sp>
        <p:nvSpPr>
          <p:cNvPr id="9" name="TextBox 8"/>
          <p:cNvSpPr txBox="1"/>
          <p:nvPr/>
        </p:nvSpPr>
        <p:spPr>
          <a:xfrm>
            <a:off x="7752184" y="3392371"/>
            <a:ext cx="3604160" cy="276999"/>
          </a:xfrm>
          <a:prstGeom prst="rect">
            <a:avLst/>
          </a:prstGeom>
          <a:noFill/>
          <a:ln>
            <a:noFill/>
          </a:ln>
        </p:spPr>
        <p:txBody>
          <a:bodyPr wrap="square" lIns="45720" rIns="45720" rtlCol="0">
            <a:spAutoFit/>
          </a:bodyPr>
          <a:lstStyle>
            <a:defPPr>
              <a:defRPr lang="en-US"/>
            </a:defPPr>
            <a:lvl1pPr algn="ctr">
              <a:defRPr sz="1200" b="1">
                <a:solidFill>
                  <a:schemeClr val="bg1"/>
                </a:solidFill>
                <a:latin typeface="Arial Narrow"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5C6266"/>
                </a:solidFill>
                <a:effectLst/>
                <a:uLnTx/>
                <a:uFillTx/>
                <a:latin typeface="Arial Narrow" pitchFamily="34" charset="0"/>
                <a:ea typeface="+mn-ea"/>
                <a:cs typeface="Arial" charset="0"/>
              </a:rPr>
              <a:t>Bunting Property – Mini Junkyard Next to Infill Housing</a:t>
            </a:r>
          </a:p>
        </p:txBody>
      </p:sp>
      <p:sp>
        <p:nvSpPr>
          <p:cNvPr id="11" name="TextBox 10"/>
          <p:cNvSpPr txBox="1"/>
          <p:nvPr/>
        </p:nvSpPr>
        <p:spPr>
          <a:xfrm>
            <a:off x="7752183" y="5770850"/>
            <a:ext cx="3604161" cy="276999"/>
          </a:xfrm>
          <a:prstGeom prst="rect">
            <a:avLst/>
          </a:prstGeom>
          <a:noFill/>
          <a:ln>
            <a:noFill/>
          </a:ln>
        </p:spPr>
        <p:txBody>
          <a:bodyPr wrap="square" lIns="45720" rIns="45720" rtlCol="0">
            <a:spAutoFit/>
          </a:bodyPr>
          <a:lstStyle>
            <a:defPPr>
              <a:defRPr lang="en-US"/>
            </a:defPPr>
            <a:lvl1pPr algn="ctr">
              <a:defRPr sz="1200" b="1">
                <a:solidFill>
                  <a:schemeClr val="bg1"/>
                </a:solidFill>
                <a:latin typeface="Arial Narrow"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5C6266"/>
                </a:solidFill>
                <a:effectLst/>
                <a:uLnTx/>
                <a:uFillTx/>
                <a:latin typeface="Arial Narrow" pitchFamily="34" charset="0"/>
                <a:ea typeface="+mn-ea"/>
                <a:cs typeface="Arial" charset="0"/>
              </a:rPr>
              <a:t>CNHS Housing – Clearwater, Florida</a:t>
            </a:r>
          </a:p>
        </p:txBody>
      </p:sp>
      <p:pic>
        <p:nvPicPr>
          <p:cNvPr id="13" name="Picture 2" descr="Junk">
            <a:extLst>
              <a:ext uri="{FF2B5EF4-FFF2-40B4-BE49-F238E27FC236}">
                <a16:creationId xmlns:a16="http://schemas.microsoft.com/office/drawing/2014/main" id="{2624C014-D69C-A441-9220-134CDC7EB2F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752184" y="1300763"/>
            <a:ext cx="3604160" cy="2128237"/>
          </a:xfrm>
          <a:prstGeom prst="rect">
            <a:avLst/>
          </a:prstGeom>
        </p:spPr>
      </p:pic>
      <p:pic>
        <p:nvPicPr>
          <p:cNvPr id="14" name="Picture 5" descr="both houses on Pennys">
            <a:extLst>
              <a:ext uri="{FF2B5EF4-FFF2-40B4-BE49-F238E27FC236}">
                <a16:creationId xmlns:a16="http://schemas.microsoft.com/office/drawing/2014/main" id="{5F5A384C-CFDA-EC4F-AC64-FD8722361298}"/>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752183" y="3728939"/>
            <a:ext cx="3604161" cy="2052351"/>
          </a:xfrm>
          <a:prstGeom prst="rect">
            <a:avLst/>
          </a:prstGeom>
        </p:spPr>
      </p:pic>
    </p:spTree>
    <p:extLst>
      <p:ext uri="{BB962C8B-B14F-4D97-AF65-F5344CB8AC3E}">
        <p14:creationId xmlns:p14="http://schemas.microsoft.com/office/powerpoint/2010/main" val="2748824546"/>
      </p:ext>
    </p:extLst>
  </p:cSld>
  <p:clrMapOvr>
    <a:overrideClrMapping bg1="lt1" tx1="dk1" bg2="lt2" tx2="dk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a:xfrm>
            <a:off x="771787" y="0"/>
            <a:ext cx="12389030" cy="930469"/>
          </a:xfrm>
        </p:spPr>
        <p:txBody>
          <a:bodyPr>
            <a:noAutofit/>
          </a:bodyPr>
          <a:lstStyle/>
          <a:p>
            <a:r>
              <a:rPr lang="en-US" dirty="0">
                <a:solidFill>
                  <a:srgbClr val="193661"/>
                </a:solidFill>
              </a:rPr>
              <a:t>Greenwood to Palmetto Park Apartments - Clearwater, FL  </a:t>
            </a:r>
            <a:br>
              <a:rPr lang="en-US" sz="2400" dirty="0">
                <a:solidFill>
                  <a:srgbClr val="193661"/>
                </a:solidFill>
              </a:rPr>
            </a:br>
            <a:r>
              <a:rPr lang="en-US" sz="2000" dirty="0">
                <a:solidFill>
                  <a:srgbClr val="193661"/>
                </a:solidFill>
              </a:rPr>
              <a:t>Healthy Housing Project – Community Driven / Housing-Brownfields Transformation</a:t>
            </a:r>
          </a:p>
        </p:txBody>
      </p:sp>
      <p:sp>
        <p:nvSpPr>
          <p:cNvPr id="2" name="Content Placeholder 1"/>
          <p:cNvSpPr>
            <a:spLocks noGrp="1"/>
          </p:cNvSpPr>
          <p:nvPr>
            <p:ph idx="1"/>
          </p:nvPr>
        </p:nvSpPr>
        <p:spPr>
          <a:xfrm>
            <a:off x="1104664" y="996250"/>
            <a:ext cx="6647519" cy="5682846"/>
          </a:xfrm>
        </p:spPr>
        <p:txBody>
          <a:bodyPr>
            <a:normAutofit fontScale="85000" lnSpcReduction="10000"/>
          </a:bodyPr>
          <a:lstStyle/>
          <a:p>
            <a:r>
              <a:rPr lang="en-US" dirty="0"/>
              <a:t>Brownfields challenges </a:t>
            </a:r>
          </a:p>
          <a:p>
            <a:pPr lvl="1"/>
            <a:r>
              <a:rPr lang="en-US" dirty="0"/>
              <a:t>Unhealthy Housing - Asbestos Lead Based Paint and IAQ Issues </a:t>
            </a:r>
          </a:p>
          <a:p>
            <a:pPr lvl="1"/>
            <a:r>
              <a:rPr lang="en-US" dirty="0"/>
              <a:t>Slum Lord – Absentee Ownership </a:t>
            </a:r>
          </a:p>
          <a:p>
            <a:pPr lvl="1"/>
            <a:r>
              <a:rPr lang="en-US" dirty="0"/>
              <a:t>High Crime – Hundreds of Police Responses </a:t>
            </a:r>
          </a:p>
          <a:p>
            <a:pPr lvl="1"/>
            <a:r>
              <a:rPr lang="en-US" dirty="0"/>
              <a:t>Environmental injustice – Lead High Hazard Area, Transformer Stations, Multiple Bulk Fuel Facilities, Solid Waste Facilities, Incinerator, Junk Yards </a:t>
            </a:r>
          </a:p>
          <a:p>
            <a:pPr lvl="1"/>
            <a:r>
              <a:rPr lang="en-US" dirty="0"/>
              <a:t>Economic Hardship – Rental of AC Units… </a:t>
            </a:r>
          </a:p>
          <a:p>
            <a:r>
              <a:rPr lang="en-US" dirty="0"/>
              <a:t>Tools </a:t>
            </a:r>
          </a:p>
          <a:p>
            <a:pPr lvl="1"/>
            <a:r>
              <a:rPr lang="en-US" dirty="0"/>
              <a:t> Brownfields Assessment Grant – Asbestos and Lead Based Surveys </a:t>
            </a:r>
          </a:p>
          <a:p>
            <a:pPr lvl="1"/>
            <a:r>
              <a:rPr lang="en-US" dirty="0"/>
              <a:t>Redevelopment Partnership  - City of Clearwater Community Development, Bank of America CDC, Clearwater Neighborhood Housing  Services </a:t>
            </a:r>
          </a:p>
          <a:p>
            <a:pPr lvl="1"/>
            <a:r>
              <a:rPr lang="en-US" dirty="0"/>
              <a:t>$14.3 million public/private partnership.</a:t>
            </a:r>
          </a:p>
          <a:p>
            <a:pPr lvl="1"/>
            <a:r>
              <a:rPr lang="en-US" dirty="0"/>
              <a:t>Local Partner Clearwater Neighborhood Housing Services trusted by the Community </a:t>
            </a:r>
          </a:p>
          <a:p>
            <a:r>
              <a:rPr lang="en-US" dirty="0"/>
              <a:t>Brownfields transformation </a:t>
            </a:r>
          </a:p>
          <a:p>
            <a:pPr lvl="1"/>
            <a:r>
              <a:rPr lang="en-US" dirty="0"/>
              <a:t>192  Affordable Redeveloped Rental Units </a:t>
            </a:r>
          </a:p>
          <a:p>
            <a:pPr lvl="1"/>
            <a:r>
              <a:rPr lang="en-US" dirty="0"/>
              <a:t>Removal of Asbestos and Lead Based Paint </a:t>
            </a:r>
          </a:p>
          <a:p>
            <a:pPr lvl="1"/>
            <a:r>
              <a:rPr lang="en-US" dirty="0"/>
              <a:t>Beginning of North Greenwood Renaissance </a:t>
            </a:r>
          </a:p>
          <a:p>
            <a:pPr lvl="1"/>
            <a:r>
              <a:rPr lang="en-US" dirty="0"/>
              <a:t>Reduction in Crime </a:t>
            </a:r>
          </a:p>
        </p:txBody>
      </p:sp>
      <p:sp>
        <p:nvSpPr>
          <p:cNvPr id="9" name="TextBox 8"/>
          <p:cNvSpPr txBox="1"/>
          <p:nvPr/>
        </p:nvSpPr>
        <p:spPr>
          <a:xfrm>
            <a:off x="7978865" y="3181671"/>
            <a:ext cx="3604160" cy="461665"/>
          </a:xfrm>
          <a:prstGeom prst="rect">
            <a:avLst/>
          </a:prstGeom>
          <a:noFill/>
          <a:ln>
            <a:noFill/>
          </a:ln>
        </p:spPr>
        <p:txBody>
          <a:bodyPr wrap="square" lIns="45720" rIns="45720" rtlCol="0">
            <a:spAutoFit/>
          </a:bodyPr>
          <a:lstStyle>
            <a:defPPr>
              <a:defRPr lang="en-US"/>
            </a:defPPr>
            <a:lvl1pPr algn="ctr">
              <a:defRPr sz="1200" b="1">
                <a:solidFill>
                  <a:schemeClr val="bg1"/>
                </a:solidFill>
                <a:latin typeface="Arial Narrow"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5C6266"/>
                </a:solidFill>
                <a:effectLst/>
                <a:uLnTx/>
                <a:uFillTx/>
                <a:latin typeface="Arial Narrow" pitchFamily="34" charset="0"/>
                <a:ea typeface="+mn-ea"/>
                <a:cs typeface="Arial" charset="0"/>
              </a:rPr>
              <a:t>Greenwood Apartments – Asbestos / Lead Based Paint and IAQ Issues </a:t>
            </a:r>
          </a:p>
        </p:txBody>
      </p:sp>
      <p:pic>
        <p:nvPicPr>
          <p:cNvPr id="4" name="Picture 3">
            <a:extLst>
              <a:ext uri="{FF2B5EF4-FFF2-40B4-BE49-F238E27FC236}">
                <a16:creationId xmlns:a16="http://schemas.microsoft.com/office/drawing/2014/main" id="{03DF1B94-3EDF-4EAD-9094-55645DAA781B}"/>
              </a:ext>
            </a:extLst>
          </p:cNvPr>
          <p:cNvPicPr>
            <a:picLocks noChangeAspect="1"/>
          </p:cNvPicPr>
          <p:nvPr/>
        </p:nvPicPr>
        <p:blipFill>
          <a:blip r:embed="rId3"/>
          <a:stretch>
            <a:fillRect/>
          </a:stretch>
        </p:blipFill>
        <p:spPr>
          <a:xfrm>
            <a:off x="7978865" y="1062336"/>
            <a:ext cx="3377477" cy="1987468"/>
          </a:xfrm>
          <a:prstGeom prst="rect">
            <a:avLst/>
          </a:prstGeom>
        </p:spPr>
      </p:pic>
      <p:pic>
        <p:nvPicPr>
          <p:cNvPr id="6" name="Picture 5">
            <a:extLst>
              <a:ext uri="{FF2B5EF4-FFF2-40B4-BE49-F238E27FC236}">
                <a16:creationId xmlns:a16="http://schemas.microsoft.com/office/drawing/2014/main" id="{67AF6E91-36F3-4183-A83E-75B78BAC1167}"/>
              </a:ext>
            </a:extLst>
          </p:cNvPr>
          <p:cNvPicPr>
            <a:picLocks noChangeAspect="1"/>
          </p:cNvPicPr>
          <p:nvPr/>
        </p:nvPicPr>
        <p:blipFill>
          <a:blip r:embed="rId4"/>
          <a:stretch>
            <a:fillRect/>
          </a:stretch>
        </p:blipFill>
        <p:spPr>
          <a:xfrm>
            <a:off x="7978866" y="3775203"/>
            <a:ext cx="3377477" cy="1987468"/>
          </a:xfrm>
          <a:prstGeom prst="rect">
            <a:avLst/>
          </a:prstGeom>
        </p:spPr>
      </p:pic>
      <p:sp>
        <p:nvSpPr>
          <p:cNvPr id="15" name="TextBox 14">
            <a:extLst>
              <a:ext uri="{FF2B5EF4-FFF2-40B4-BE49-F238E27FC236}">
                <a16:creationId xmlns:a16="http://schemas.microsoft.com/office/drawing/2014/main" id="{3E6AFEA6-99DF-473F-8E2A-6812877707BC}"/>
              </a:ext>
            </a:extLst>
          </p:cNvPr>
          <p:cNvSpPr txBox="1"/>
          <p:nvPr/>
        </p:nvSpPr>
        <p:spPr>
          <a:xfrm>
            <a:off x="8345500" y="5771523"/>
            <a:ext cx="3377337" cy="461665"/>
          </a:xfrm>
          <a:prstGeom prst="rect">
            <a:avLst/>
          </a:prstGeom>
          <a:noFill/>
          <a:ln>
            <a:noFill/>
          </a:ln>
        </p:spPr>
        <p:txBody>
          <a:bodyPr wrap="square" lIns="45720" rIns="45720" rtlCol="0">
            <a:spAutoFit/>
          </a:bodyPr>
          <a:lstStyle>
            <a:defPPr>
              <a:defRPr lang="en-US"/>
            </a:defPPr>
            <a:lvl1pPr algn="ctr">
              <a:defRPr sz="1200" b="1">
                <a:solidFill>
                  <a:schemeClr val="bg1"/>
                </a:solidFill>
                <a:latin typeface="Arial Narrow" pitchFamily="34" charset="0"/>
              </a:defRPr>
            </a:lvl1pPr>
          </a:lstStyle>
          <a:p>
            <a:pPr algn="l" fontAlgn="base">
              <a:spcBef>
                <a:spcPct val="0"/>
              </a:spcBef>
              <a:spcAft>
                <a:spcPct val="0"/>
              </a:spcAft>
            </a:pPr>
            <a:r>
              <a:rPr lang="en-US" dirty="0">
                <a:solidFill>
                  <a:schemeClr val="tx1"/>
                </a:solidFill>
              </a:rPr>
              <a:t>Palmetto Park / Greenwood Apartments</a:t>
            </a:r>
          </a:p>
          <a:p>
            <a:pPr algn="l" fontAlgn="base">
              <a:spcBef>
                <a:spcPct val="0"/>
              </a:spcBef>
              <a:spcAft>
                <a:spcPct val="0"/>
              </a:spcAft>
            </a:pPr>
            <a:r>
              <a:rPr lang="en-US" dirty="0">
                <a:solidFill>
                  <a:schemeClr val="tx1"/>
                </a:solidFill>
              </a:rPr>
              <a:t>Clearwater, Florida</a:t>
            </a:r>
          </a:p>
        </p:txBody>
      </p:sp>
    </p:spTree>
    <p:extLst>
      <p:ext uri="{BB962C8B-B14F-4D97-AF65-F5344CB8AC3E}">
        <p14:creationId xmlns:p14="http://schemas.microsoft.com/office/powerpoint/2010/main" val="3549760685"/>
      </p:ext>
    </p:extLst>
  </p:cSld>
  <p:clrMapOvr>
    <a:overrideClrMapping bg1="lt1" tx1="dk1" bg2="lt2" tx2="dk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9"/>
          <p:cNvSpPr txBox="1">
            <a:spLocks noGrp="1"/>
          </p:cNvSpPr>
          <p:nvPr>
            <p:ph type="title"/>
          </p:nvPr>
        </p:nvSpPr>
        <p:spPr>
          <a:xfrm>
            <a:off x="897621" y="-2274"/>
            <a:ext cx="12765833" cy="899631"/>
          </a:xfrm>
        </p:spPr>
        <p:txBody>
          <a:bodyPr>
            <a:normAutofit/>
          </a:bodyPr>
          <a:lstStyle/>
          <a:p>
            <a:pPr lvl="0"/>
            <a:r>
              <a:rPr lang="en-US" b="0" dirty="0">
                <a:solidFill>
                  <a:srgbClr val="193661"/>
                </a:solidFill>
              </a:rPr>
              <a:t>Willa Carson Health Resource Center - Clearwater, FL </a:t>
            </a:r>
            <a:br>
              <a:rPr lang="en-US" sz="3100" b="0" dirty="0">
                <a:solidFill>
                  <a:srgbClr val="193661"/>
                </a:solidFill>
              </a:rPr>
            </a:br>
            <a:r>
              <a:rPr lang="en-US" sz="2000" b="0" dirty="0">
                <a:solidFill>
                  <a:srgbClr val="193661"/>
                </a:solidFill>
              </a:rPr>
              <a:t>Petroleum Brownfields Transformation to Public Health Success – Free Clinic (2001)</a:t>
            </a:r>
          </a:p>
        </p:txBody>
      </p:sp>
      <p:sp>
        <p:nvSpPr>
          <p:cNvPr id="18" name="Content Placeholder 17">
            <a:extLst>
              <a:ext uri="{FF2B5EF4-FFF2-40B4-BE49-F238E27FC236}">
                <a16:creationId xmlns:a16="http://schemas.microsoft.com/office/drawing/2014/main" id="{222B3DF9-ABC7-6343-B66E-CFC0066156B0}"/>
              </a:ext>
            </a:extLst>
          </p:cNvPr>
          <p:cNvSpPr>
            <a:spLocks noGrp="1"/>
          </p:cNvSpPr>
          <p:nvPr>
            <p:ph idx="1"/>
          </p:nvPr>
        </p:nvSpPr>
        <p:spPr>
          <a:xfrm>
            <a:off x="624419" y="1155576"/>
            <a:ext cx="6463617" cy="4793704"/>
          </a:xfrm>
        </p:spPr>
        <p:txBody>
          <a:bodyPr>
            <a:normAutofit lnSpcReduction="10000"/>
          </a:bodyPr>
          <a:lstStyle/>
          <a:p>
            <a:pPr lvl="0">
              <a:spcAft>
                <a:spcPts val="300"/>
              </a:spcAft>
            </a:pPr>
            <a:r>
              <a:rPr lang="en-US" dirty="0"/>
              <a:t>Challenges</a:t>
            </a:r>
          </a:p>
          <a:p>
            <a:pPr lvl="1">
              <a:spcAft>
                <a:spcPts val="300"/>
              </a:spcAft>
            </a:pPr>
            <a:r>
              <a:rPr lang="en-US" dirty="0"/>
              <a:t>Lack of Trusted Healthcare</a:t>
            </a:r>
          </a:p>
          <a:p>
            <a:pPr lvl="1">
              <a:spcAft>
                <a:spcPts val="300"/>
              </a:spcAft>
            </a:pPr>
            <a:r>
              <a:rPr lang="en-US" dirty="0"/>
              <a:t>Abandoned Gas Station Site in Heart of the Community </a:t>
            </a:r>
          </a:p>
          <a:p>
            <a:pPr lvl="1">
              <a:spcAft>
                <a:spcPts val="300"/>
              </a:spcAft>
            </a:pPr>
            <a:r>
              <a:rPr lang="en-US" dirty="0"/>
              <a:t>Underground Storage Tanks </a:t>
            </a:r>
          </a:p>
          <a:p>
            <a:pPr lvl="1">
              <a:spcAft>
                <a:spcPts val="300"/>
              </a:spcAft>
            </a:pPr>
            <a:r>
              <a:rPr lang="en-US" dirty="0"/>
              <a:t>Hydraulic Lifts </a:t>
            </a:r>
          </a:p>
          <a:p>
            <a:pPr lvl="1">
              <a:spcAft>
                <a:spcPts val="300"/>
              </a:spcAft>
            </a:pPr>
            <a:r>
              <a:rPr lang="en-US" dirty="0"/>
              <a:t>Contaminated Soil </a:t>
            </a:r>
          </a:p>
          <a:p>
            <a:pPr lvl="1">
              <a:spcAft>
                <a:spcPts val="300"/>
              </a:spcAft>
            </a:pPr>
            <a:r>
              <a:rPr lang="en-US" dirty="0"/>
              <a:t>Crime Hot Spot </a:t>
            </a:r>
          </a:p>
          <a:p>
            <a:pPr lvl="1">
              <a:spcAft>
                <a:spcPts val="300"/>
              </a:spcAft>
            </a:pPr>
            <a:r>
              <a:rPr lang="en-US" dirty="0"/>
              <a:t>Contiguous Finding </a:t>
            </a:r>
          </a:p>
          <a:p>
            <a:pPr lvl="0">
              <a:spcAft>
                <a:spcPts val="300"/>
              </a:spcAft>
            </a:pPr>
            <a:r>
              <a:rPr lang="en-US" dirty="0"/>
              <a:t>Tools</a:t>
            </a:r>
          </a:p>
          <a:p>
            <a:pPr lvl="1">
              <a:spcAft>
                <a:spcPts val="300"/>
              </a:spcAft>
            </a:pPr>
            <a:r>
              <a:rPr lang="en-US" dirty="0"/>
              <a:t>Ms. Willa Carson's Vision – North Greenwood Community </a:t>
            </a:r>
          </a:p>
          <a:p>
            <a:pPr lvl="1">
              <a:spcAft>
                <a:spcPts val="300"/>
              </a:spcAft>
            </a:pPr>
            <a:r>
              <a:rPr lang="en-US" dirty="0"/>
              <a:t>Community / City and Legislative Partnership </a:t>
            </a:r>
          </a:p>
          <a:p>
            <a:pPr lvl="1">
              <a:spcAft>
                <a:spcPts val="300"/>
              </a:spcAft>
            </a:pPr>
            <a:r>
              <a:rPr lang="en-US" dirty="0"/>
              <a:t>Florida Legislature Appropriations for Clean Up and Construction </a:t>
            </a:r>
          </a:p>
          <a:p>
            <a:pPr lvl="1">
              <a:spcAft>
                <a:spcPts val="300"/>
              </a:spcAft>
            </a:pPr>
            <a:r>
              <a:rPr lang="en-US" dirty="0"/>
              <a:t>Tobacco Settlement Funds for Operation </a:t>
            </a:r>
          </a:p>
          <a:p>
            <a:pPr lvl="1">
              <a:spcAft>
                <a:spcPts val="300"/>
              </a:spcAft>
            </a:pPr>
            <a:r>
              <a:rPr lang="en-US" dirty="0"/>
              <a:t>CDBG Funds for Acquisition  </a:t>
            </a:r>
          </a:p>
          <a:p>
            <a:pPr lvl="0">
              <a:spcAft>
                <a:spcPts val="300"/>
              </a:spcAft>
            </a:pPr>
            <a:r>
              <a:rPr lang="en-US" dirty="0"/>
              <a:t>Results</a:t>
            </a:r>
          </a:p>
          <a:p>
            <a:pPr lvl="1">
              <a:spcAft>
                <a:spcPts val="300"/>
              </a:spcAft>
            </a:pPr>
            <a:r>
              <a:rPr lang="en-US" dirty="0"/>
              <a:t>Community-based Free Clinic </a:t>
            </a:r>
          </a:p>
          <a:p>
            <a:pPr lvl="1">
              <a:spcAft>
                <a:spcPts val="300"/>
              </a:spcAft>
            </a:pPr>
            <a:r>
              <a:rPr lang="en-US" dirty="0"/>
              <a:t>Walkable Health Care </a:t>
            </a:r>
          </a:p>
          <a:p>
            <a:pPr marL="0" indent="0">
              <a:spcAft>
                <a:spcPts val="300"/>
              </a:spcAft>
              <a:buNone/>
            </a:pPr>
            <a:endParaRPr lang="en-US" dirty="0"/>
          </a:p>
        </p:txBody>
      </p:sp>
      <p:sp>
        <p:nvSpPr>
          <p:cNvPr id="6" name="TextBox 2"/>
          <p:cNvSpPr txBox="1"/>
          <p:nvPr/>
        </p:nvSpPr>
        <p:spPr>
          <a:xfrm>
            <a:off x="2776182" y="6408755"/>
            <a:ext cx="339196" cy="276999"/>
          </a:xfrm>
          <a:prstGeom prst="rect">
            <a:avLst/>
          </a:prstGeom>
          <a:noFill/>
          <a:ln cap="flat">
            <a:noFill/>
          </a:ln>
        </p:spPr>
        <p:txBody>
          <a:bodyPr vert="horz" wrap="none" lIns="45720" tIns="45720" rIns="4572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1" i="0" u="none" strike="noStrike" kern="1200" cap="none" spc="0" baseline="0" dirty="0">
                <a:solidFill>
                  <a:srgbClr val="FFFFFF"/>
                </a:solidFill>
                <a:uFillTx/>
                <a:latin typeface="Arial Narrow" pitchFamily="34"/>
              </a:rPr>
              <a:t>Ms. </a:t>
            </a:r>
            <a:endParaRPr lang="en-US" sz="1800" b="0" i="0" u="none" strike="noStrike" kern="1200" cap="none" spc="0" baseline="0" dirty="0">
              <a:solidFill>
                <a:srgbClr val="000000"/>
              </a:solidFill>
              <a:uFillTx/>
              <a:latin typeface="Calibri"/>
            </a:endParaRPr>
          </a:p>
        </p:txBody>
      </p:sp>
      <p:sp>
        <p:nvSpPr>
          <p:cNvPr id="11" name="TextBox 19"/>
          <p:cNvSpPr txBox="1"/>
          <p:nvPr/>
        </p:nvSpPr>
        <p:spPr>
          <a:xfrm>
            <a:off x="4975998" y="5287714"/>
            <a:ext cx="4839836" cy="943843"/>
          </a:xfrm>
          <a:prstGeom prst="rect">
            <a:avLst/>
          </a:prstGeom>
          <a:noFill/>
          <a:ln cap="flat">
            <a:noFill/>
          </a:ln>
        </p:spPr>
        <p:txBody>
          <a:bodyPr vert="horz" wrap="square" lIns="45720" tIns="45720" rIns="45720" bIns="45720" anchor="t" anchorCtr="0" compatLnSpc="1">
            <a:spAutoFit/>
          </a:bodyPr>
          <a:lstStyle/>
          <a:p>
            <a:pPr marL="0" marR="0" lvl="0" indent="0" algn="l" defTabSz="914400" rtl="0" fontAlgn="auto" hangingPunct="1">
              <a:lnSpc>
                <a:spcPct val="100000"/>
              </a:lnSpc>
              <a:spcBef>
                <a:spcPts val="0"/>
              </a:spcBef>
              <a:spcAft>
                <a:spcPts val="200"/>
              </a:spcAft>
              <a:buNone/>
              <a:tabLst/>
              <a:defRPr sz="1800" b="0" i="0" u="none" strike="noStrike" kern="0" cap="none" spc="0" baseline="0">
                <a:solidFill>
                  <a:srgbClr val="000000"/>
                </a:solidFill>
                <a:uFillTx/>
              </a:defRPr>
            </a:pPr>
            <a:r>
              <a:rPr lang="en-US" sz="1600" b="0" i="1" u="none" strike="noStrike" kern="1200" cap="none" spc="0" baseline="0" dirty="0">
                <a:solidFill>
                  <a:srgbClr val="000000"/>
                </a:solidFill>
                <a:uFillTx/>
                <a:latin typeface="Arial" pitchFamily="34"/>
                <a:cs typeface="Arial" pitchFamily="34"/>
              </a:rPr>
              <a:t>Community Partners </a:t>
            </a:r>
          </a:p>
          <a:p>
            <a:pPr marL="0" marR="0" lvl="0" indent="0" algn="l" defTabSz="914400" rtl="0" fontAlgn="auto" hangingPunct="1">
              <a:lnSpc>
                <a:spcPct val="100000"/>
              </a:lnSpc>
              <a:spcBef>
                <a:spcPts val="0"/>
              </a:spcBef>
              <a:spcAft>
                <a:spcPts val="200"/>
              </a:spcAft>
              <a:buNone/>
              <a:tabLst/>
              <a:defRPr sz="1800" b="0" i="0" u="none" strike="noStrike" kern="0" cap="none" spc="0" baseline="0">
                <a:solidFill>
                  <a:srgbClr val="000000"/>
                </a:solidFill>
                <a:uFillTx/>
              </a:defRPr>
            </a:pPr>
            <a:r>
              <a:rPr lang="en-US" sz="1200" b="0" i="1" u="none" strike="noStrike" kern="1200" cap="none" spc="0" baseline="0" dirty="0">
                <a:solidFill>
                  <a:srgbClr val="000000"/>
                </a:solidFill>
                <a:uFillTx/>
                <a:latin typeface="Arial" pitchFamily="34"/>
                <a:cs typeface="Arial" pitchFamily="34"/>
              </a:rPr>
              <a:t>Willa Carson Health Resource Center</a:t>
            </a:r>
            <a:r>
              <a:rPr lang="en-US" sz="1200" b="1" i="1" u="none" strike="noStrike" kern="1200" cap="none" spc="0" baseline="0" dirty="0">
                <a:solidFill>
                  <a:srgbClr val="000000"/>
                </a:solidFill>
                <a:uFillTx/>
                <a:latin typeface="Arial" pitchFamily="34"/>
                <a:cs typeface="Arial" pitchFamily="34"/>
              </a:rPr>
              <a:t>    </a:t>
            </a:r>
          </a:p>
          <a:p>
            <a:pPr marL="0" marR="0" lvl="0" indent="0" algn="l" defTabSz="914400" rtl="0" fontAlgn="auto" hangingPunct="1">
              <a:lnSpc>
                <a:spcPct val="100000"/>
              </a:lnSpc>
              <a:spcBef>
                <a:spcPts val="0"/>
              </a:spcBef>
              <a:spcAft>
                <a:spcPts val="200"/>
              </a:spcAft>
              <a:buNone/>
              <a:tabLst/>
              <a:defRPr sz="1800" b="0" i="0" u="none" strike="noStrike" kern="0" cap="none" spc="0" baseline="0">
                <a:solidFill>
                  <a:srgbClr val="000000"/>
                </a:solidFill>
                <a:uFillTx/>
              </a:defRPr>
            </a:pPr>
            <a:r>
              <a:rPr lang="en-US" sz="1200" b="1" i="0" u="none" strike="noStrike" kern="1200" cap="none" spc="0" baseline="0" dirty="0">
                <a:solidFill>
                  <a:srgbClr val="000000"/>
                </a:solidFill>
                <a:uFillTx/>
                <a:latin typeface="Arial" pitchFamily="34"/>
                <a:cs typeface="Arial" pitchFamily="34"/>
              </a:rPr>
              <a:t>City of Clearwater Housing and Economic Development</a:t>
            </a:r>
            <a:r>
              <a:rPr lang="en-US" sz="1200" b="0" i="1" u="none" strike="noStrike" kern="1200" cap="none" spc="0" baseline="0" dirty="0">
                <a:solidFill>
                  <a:srgbClr val="000000"/>
                </a:solidFill>
                <a:uFillTx/>
                <a:latin typeface="Arial" pitchFamily="34"/>
                <a:cs typeface="Arial" pitchFamily="34"/>
              </a:rPr>
              <a:t> </a:t>
            </a:r>
            <a:br>
              <a:rPr lang="en-US" sz="1200" b="0" i="1" u="none" strike="noStrike" kern="1200" cap="none" spc="0" baseline="0" dirty="0">
                <a:solidFill>
                  <a:srgbClr val="000000"/>
                </a:solidFill>
                <a:uFillTx/>
                <a:latin typeface="Arial" pitchFamily="34"/>
                <a:cs typeface="Arial" pitchFamily="34"/>
              </a:rPr>
            </a:br>
            <a:endParaRPr lang="en-US" sz="1200" b="0" i="1" u="none" strike="noStrike" kern="1200" cap="none" spc="0" baseline="0" dirty="0">
              <a:solidFill>
                <a:srgbClr val="000000"/>
              </a:solidFill>
              <a:uFillTx/>
              <a:latin typeface="Arial" pitchFamily="34"/>
              <a:cs typeface="Arial" pitchFamily="34"/>
            </a:endParaRPr>
          </a:p>
        </p:txBody>
      </p:sp>
      <p:grpSp>
        <p:nvGrpSpPr>
          <p:cNvPr id="19" name="Group 18">
            <a:extLst>
              <a:ext uri="{FF2B5EF4-FFF2-40B4-BE49-F238E27FC236}">
                <a16:creationId xmlns:a16="http://schemas.microsoft.com/office/drawing/2014/main" id="{652F29EF-FF77-3240-8394-521655B057AD}"/>
              </a:ext>
            </a:extLst>
          </p:cNvPr>
          <p:cNvGrpSpPr/>
          <p:nvPr/>
        </p:nvGrpSpPr>
        <p:grpSpPr>
          <a:xfrm>
            <a:off x="7707247" y="913624"/>
            <a:ext cx="4217173" cy="4556059"/>
            <a:chOff x="6856890" y="1220462"/>
            <a:chExt cx="4217173" cy="4556059"/>
          </a:xfrm>
        </p:grpSpPr>
        <p:pic>
          <p:nvPicPr>
            <p:cNvPr id="4" name="Picture 4" descr="brnflds13"/>
            <p:cNvPicPr>
              <a:picLocks noChangeAspect="1"/>
            </p:cNvPicPr>
            <p:nvPr/>
          </p:nvPicPr>
          <p:blipFill>
            <a:blip r:embed="rId4"/>
            <a:srcRect/>
            <a:stretch>
              <a:fillRect/>
            </a:stretch>
          </p:blipFill>
          <p:spPr>
            <a:xfrm>
              <a:off x="6941553" y="1901877"/>
              <a:ext cx="1924947" cy="2193904"/>
            </a:xfrm>
            <a:prstGeom prst="rect">
              <a:avLst/>
            </a:prstGeom>
            <a:noFill/>
            <a:ln w="25402" cap="flat">
              <a:solidFill>
                <a:srgbClr val="FFFFFF"/>
              </a:solidFill>
              <a:prstDash val="solid"/>
              <a:miter/>
            </a:ln>
          </p:spPr>
        </p:pic>
        <p:pic>
          <p:nvPicPr>
            <p:cNvPr id="5" name="Picture 5" descr="Willa Carson with Stethoscope"/>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8985796" y="1901877"/>
              <a:ext cx="1924947" cy="1832678"/>
            </a:xfrm>
            <a:prstGeom prst="rect">
              <a:avLst/>
            </a:prstGeom>
            <a:noFill/>
            <a:ln w="25402" cap="flat">
              <a:solidFill>
                <a:srgbClr val="FFFFFF"/>
              </a:solidFill>
              <a:prstDash val="solid"/>
              <a:miter/>
            </a:ln>
          </p:spPr>
        </p:pic>
        <p:sp>
          <p:nvSpPr>
            <p:cNvPr id="7" name="TextBox 3"/>
            <p:cNvSpPr txBox="1"/>
            <p:nvPr/>
          </p:nvSpPr>
          <p:spPr>
            <a:xfrm>
              <a:off x="8945157" y="3729802"/>
              <a:ext cx="2128906" cy="461662"/>
            </a:xfrm>
            <a:prstGeom prst="rect">
              <a:avLst/>
            </a:prstGeom>
            <a:noFill/>
            <a:ln cap="flat">
              <a:noFill/>
            </a:ln>
          </p:spPr>
          <p:txBody>
            <a:bodyPr vert="horz" wrap="square" lIns="45720" tIns="45720" rIns="4572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1" i="0" u="none" strike="noStrike" kern="1200" cap="none" spc="0" baseline="0" dirty="0">
                  <a:solidFill>
                    <a:srgbClr val="000000"/>
                  </a:solidFill>
                  <a:uFillTx/>
                  <a:latin typeface="Arial Narrow" pitchFamily="34"/>
                </a:rPr>
                <a:t>Ms. Willa Carson the Pioneer of the Healthfields Movement  </a:t>
              </a:r>
            </a:p>
          </p:txBody>
        </p:sp>
        <p:grpSp>
          <p:nvGrpSpPr>
            <p:cNvPr id="8" name="Group 6"/>
            <p:cNvGrpSpPr/>
            <p:nvPr/>
          </p:nvGrpSpPr>
          <p:grpSpPr>
            <a:xfrm>
              <a:off x="6948917" y="4207731"/>
              <a:ext cx="3961826" cy="1568790"/>
              <a:chOff x="6948917" y="4207731"/>
              <a:chExt cx="3961826" cy="1568790"/>
            </a:xfrm>
          </p:grpSpPr>
          <p:pic>
            <p:nvPicPr>
              <p:cNvPr id="9" name="Picture 6" descr="P1140039"/>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6948917" y="4207731"/>
                <a:ext cx="3961826" cy="1568790"/>
              </a:xfrm>
              <a:prstGeom prst="rect">
                <a:avLst/>
              </a:prstGeom>
              <a:noFill/>
              <a:ln w="25402" cap="flat">
                <a:solidFill>
                  <a:srgbClr val="FFFFFF"/>
                </a:solidFill>
                <a:prstDash val="solid"/>
                <a:miter/>
              </a:ln>
            </p:spPr>
          </p:pic>
          <p:sp>
            <p:nvSpPr>
              <p:cNvPr id="10" name="TextBox 14"/>
              <p:cNvSpPr txBox="1"/>
              <p:nvPr/>
            </p:nvSpPr>
            <p:spPr>
              <a:xfrm>
                <a:off x="7103340" y="4276128"/>
                <a:ext cx="3671901" cy="276999"/>
              </a:xfrm>
              <a:prstGeom prst="rect">
                <a:avLst/>
              </a:prstGeom>
              <a:noFill/>
              <a:ln cap="flat">
                <a:noFill/>
              </a:ln>
            </p:spPr>
            <p:txBody>
              <a:bodyPr vert="horz" wrap="none" lIns="45720" tIns="45720" rIns="4572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1" i="1" u="none" strike="noStrike" kern="1200" cap="none" spc="0" baseline="0" dirty="0">
                    <a:solidFill>
                      <a:srgbClr val="FFFFFF"/>
                    </a:solidFill>
                    <a:uFillTx/>
                    <a:latin typeface="Arial Narrow" pitchFamily="34"/>
                  </a:rPr>
                  <a:t>Willa Carson Health Resource Center – Clearwater, Florida  </a:t>
                </a:r>
              </a:p>
            </p:txBody>
          </p:sp>
        </p:grpSp>
        <p:pic>
          <p:nvPicPr>
            <p:cNvPr id="12" name="Picture 2" descr="http://www.irongirl.com/Assets/Clearwater/clearwater+logo.jp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6856890" y="1220462"/>
              <a:ext cx="2128906" cy="599604"/>
            </a:xfrm>
            <a:prstGeom prst="rect">
              <a:avLst/>
            </a:prstGeom>
            <a:noFill/>
            <a:ln cap="flat">
              <a:noFill/>
            </a:ln>
          </p:spPr>
        </p:pic>
      </p:grpSp>
    </p:spTree>
    <p:extLst>
      <p:ext uri="{BB962C8B-B14F-4D97-AF65-F5344CB8AC3E}">
        <p14:creationId xmlns:p14="http://schemas.microsoft.com/office/powerpoint/2010/main" val="1642910956"/>
      </p:ext>
    </p:extLst>
  </p:cSld>
  <p:clrMapOvr>
    <a:overrideClrMapping bg1="lt1" tx1="dk1" bg2="lt2" tx2="dk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itle 2"/>
          <p:cNvSpPr txBox="1">
            <a:spLocks noGrp="1"/>
          </p:cNvSpPr>
          <p:nvPr>
            <p:ph type="title"/>
          </p:nvPr>
        </p:nvSpPr>
        <p:spPr>
          <a:xfrm>
            <a:off x="527222" y="0"/>
            <a:ext cx="11040545" cy="873299"/>
          </a:xfrm>
        </p:spPr>
        <p:txBody>
          <a:bodyPr>
            <a:normAutofit/>
          </a:bodyPr>
          <a:lstStyle/>
          <a:p>
            <a:pPr lvl="0"/>
            <a:r>
              <a:rPr lang="en-US" b="0" dirty="0">
                <a:solidFill>
                  <a:srgbClr val="193661"/>
                </a:solidFill>
              </a:rPr>
              <a:t>Central Florida Healthcare - Mulberry, FL </a:t>
            </a:r>
            <a:br>
              <a:rPr lang="en-US" sz="1800" b="0" dirty="0">
                <a:solidFill>
                  <a:srgbClr val="193661"/>
                </a:solidFill>
              </a:rPr>
            </a:br>
            <a:r>
              <a:rPr lang="en-US" sz="2000" b="0" dirty="0">
                <a:solidFill>
                  <a:srgbClr val="193661"/>
                </a:solidFill>
              </a:rPr>
              <a:t>Brownfields to Public Health Success (2015) </a:t>
            </a:r>
          </a:p>
        </p:txBody>
      </p:sp>
      <p:sp>
        <p:nvSpPr>
          <p:cNvPr id="15" name="Content Placeholder 14">
            <a:extLst>
              <a:ext uri="{FF2B5EF4-FFF2-40B4-BE49-F238E27FC236}">
                <a16:creationId xmlns:a16="http://schemas.microsoft.com/office/drawing/2014/main" id="{D35FBF03-2EC3-3D48-B10A-923A6FE5E809}"/>
              </a:ext>
            </a:extLst>
          </p:cNvPr>
          <p:cNvSpPr>
            <a:spLocks noGrp="1"/>
          </p:cNvSpPr>
          <p:nvPr>
            <p:ph idx="1"/>
          </p:nvPr>
        </p:nvSpPr>
        <p:spPr/>
        <p:txBody>
          <a:bodyPr/>
          <a:lstStyle/>
          <a:p>
            <a:pPr lvl="0">
              <a:spcAft>
                <a:spcPts val="300"/>
              </a:spcAft>
            </a:pPr>
            <a:r>
              <a:rPr lang="en-US" sz="1600" dirty="0"/>
              <a:t>Challenges</a:t>
            </a:r>
          </a:p>
          <a:p>
            <a:pPr lvl="1">
              <a:spcAft>
                <a:spcPts val="300"/>
              </a:spcAft>
            </a:pPr>
            <a:r>
              <a:rPr lang="en-US" dirty="0"/>
              <a:t>Medically underserved community in Polk County, Florida to healthcare on brownfields sites </a:t>
            </a:r>
          </a:p>
          <a:p>
            <a:pPr lvl="1">
              <a:spcAft>
                <a:spcPts val="300"/>
              </a:spcAft>
            </a:pPr>
            <a:r>
              <a:rPr lang="en-US" dirty="0"/>
              <a:t>Numerous abandoned petroleum sites and mined lands within the city</a:t>
            </a:r>
          </a:p>
          <a:p>
            <a:pPr lvl="1">
              <a:spcAft>
                <a:spcPts val="300"/>
              </a:spcAft>
            </a:pPr>
            <a:r>
              <a:rPr lang="en-US" dirty="0"/>
              <a:t>Funding for assessment remediation and redevelopment </a:t>
            </a:r>
          </a:p>
          <a:p>
            <a:pPr lvl="1">
              <a:spcAft>
                <a:spcPts val="300"/>
              </a:spcAft>
            </a:pPr>
            <a:r>
              <a:rPr lang="en-US" dirty="0"/>
              <a:t>Nearest hospitals or clinics 9.8 miles and 12.01 miles </a:t>
            </a:r>
          </a:p>
          <a:p>
            <a:pPr lvl="0">
              <a:spcAft>
                <a:spcPts val="300"/>
              </a:spcAft>
            </a:pPr>
            <a:r>
              <a:rPr lang="en-US" sz="1600" dirty="0"/>
              <a:t>Tools</a:t>
            </a:r>
          </a:p>
          <a:p>
            <a:pPr lvl="1">
              <a:spcAft>
                <a:spcPts val="300"/>
              </a:spcAft>
            </a:pPr>
            <a:r>
              <a:rPr lang="en-US" dirty="0"/>
              <a:t>USDA community visioning </a:t>
            </a:r>
          </a:p>
          <a:p>
            <a:pPr lvl="1">
              <a:spcAft>
                <a:spcPts val="300"/>
              </a:spcAft>
            </a:pPr>
            <a:r>
              <a:rPr lang="en-US" dirty="0"/>
              <a:t>CFRPC – Brownfields Assessment Grant </a:t>
            </a:r>
          </a:p>
          <a:p>
            <a:pPr lvl="1">
              <a:spcAft>
                <a:spcPts val="300"/>
              </a:spcAft>
            </a:pPr>
            <a:r>
              <a:rPr lang="en-US" dirty="0"/>
              <a:t>Donation of city land </a:t>
            </a:r>
          </a:p>
          <a:p>
            <a:pPr lvl="1">
              <a:spcAft>
                <a:spcPts val="300"/>
              </a:spcAft>
            </a:pPr>
            <a:r>
              <a:rPr lang="en-US" dirty="0"/>
              <a:t>HHS - HRSA Planning Grant</a:t>
            </a:r>
          </a:p>
          <a:p>
            <a:pPr lvl="1">
              <a:spcAft>
                <a:spcPts val="300"/>
              </a:spcAft>
            </a:pPr>
            <a:r>
              <a:rPr lang="en-US" dirty="0"/>
              <a:t>EPA – Brownfields Assessment Grant – outreach, reuse </a:t>
            </a:r>
            <a:br>
              <a:rPr lang="en-US" dirty="0"/>
            </a:br>
            <a:r>
              <a:rPr lang="en-US" dirty="0"/>
              <a:t>planning, &amp; Phase I &amp; II ESA </a:t>
            </a:r>
          </a:p>
          <a:p>
            <a:pPr lvl="1">
              <a:spcAft>
                <a:spcPts val="300"/>
              </a:spcAft>
            </a:pPr>
            <a:r>
              <a:rPr lang="en-US" dirty="0"/>
              <a:t>HHS – HRSA School-Based Grant</a:t>
            </a:r>
          </a:p>
          <a:p>
            <a:pPr lvl="1">
              <a:spcAft>
                <a:spcPts val="300"/>
              </a:spcAft>
            </a:pPr>
            <a:r>
              <a:rPr lang="en-US" dirty="0"/>
              <a:t>HHS – HRSA New Access Point Results</a:t>
            </a:r>
          </a:p>
          <a:p>
            <a:pPr lvl="0">
              <a:spcAft>
                <a:spcPts val="300"/>
              </a:spcAft>
            </a:pPr>
            <a:r>
              <a:rPr lang="en-US" sz="1600" dirty="0"/>
              <a:t>Results </a:t>
            </a:r>
          </a:p>
          <a:p>
            <a:pPr lvl="1">
              <a:spcAft>
                <a:spcPts val="300"/>
              </a:spcAft>
            </a:pPr>
            <a:r>
              <a:rPr lang="en-US" dirty="0"/>
              <a:t>Community-based healthcare in</a:t>
            </a:r>
            <a:br>
              <a:rPr lang="en-US" dirty="0"/>
            </a:br>
            <a:r>
              <a:rPr lang="en-US" dirty="0"/>
              <a:t>rural underserved community</a:t>
            </a:r>
          </a:p>
        </p:txBody>
      </p:sp>
      <p:pic>
        <p:nvPicPr>
          <p:cNvPr id="2" name="Picture 2" descr="C:\Users\Kevin.Lord\AppData\Local\Microsoft\Windows\Temporary Internet Files\Content.Outlook\URXLZQVI\First patient Mulberry Clinic.jpg"/>
          <p:cNvPicPr>
            <a:picLocks noChangeAspect="1"/>
          </p:cNvPicPr>
          <p:nvPr/>
        </p:nvPicPr>
        <p:blipFill>
          <a:blip r:embed="rId3"/>
          <a:srcRect/>
          <a:stretch>
            <a:fillRect/>
          </a:stretch>
        </p:blipFill>
        <p:spPr>
          <a:xfrm>
            <a:off x="6371349" y="2512278"/>
            <a:ext cx="2971800" cy="2036814"/>
          </a:xfrm>
          <a:prstGeom prst="rect">
            <a:avLst/>
          </a:prstGeom>
          <a:noFill/>
          <a:ln w="12701" cap="flat">
            <a:solidFill>
              <a:srgbClr val="FFFFFF"/>
            </a:solidFill>
            <a:prstDash val="solid"/>
            <a:miter/>
          </a:ln>
        </p:spPr>
      </p:pic>
      <p:pic>
        <p:nvPicPr>
          <p:cNvPr id="3"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39978" y="3010589"/>
            <a:ext cx="2522719" cy="1530138"/>
          </a:xfrm>
          <a:prstGeom prst="rect">
            <a:avLst/>
          </a:prstGeom>
        </p:spPr>
      </p:pic>
      <p:pic>
        <p:nvPicPr>
          <p:cNvPr id="6" name="Picture 7" descr="Central Florida Health Care, Inc. - Health Care With A Heart"/>
          <p:cNvPicPr>
            <a:picLocks noChangeAspect="1"/>
          </p:cNvPicPr>
          <p:nvPr/>
        </p:nvPicPr>
        <p:blipFill>
          <a:blip r:embed="rId5"/>
          <a:srcRect/>
          <a:stretch>
            <a:fillRect/>
          </a:stretch>
        </p:blipFill>
        <p:spPr>
          <a:xfrm>
            <a:off x="9512517" y="1759477"/>
            <a:ext cx="1188820" cy="1121529"/>
          </a:xfrm>
          <a:prstGeom prst="rect">
            <a:avLst/>
          </a:prstGeom>
          <a:noFill/>
          <a:ln w="25402" cap="flat">
            <a:solidFill>
              <a:srgbClr val="FFFFFF"/>
            </a:solidFill>
            <a:prstDash val="solid"/>
            <a:miter/>
          </a:ln>
        </p:spPr>
      </p:pic>
      <p:sp>
        <p:nvSpPr>
          <p:cNvPr id="7" name="TextBox 10"/>
          <p:cNvSpPr txBox="1"/>
          <p:nvPr/>
        </p:nvSpPr>
        <p:spPr>
          <a:xfrm>
            <a:off x="4469784" y="5230501"/>
            <a:ext cx="5042733" cy="943843"/>
          </a:xfrm>
          <a:prstGeom prst="rect">
            <a:avLst/>
          </a:prstGeom>
          <a:noFill/>
          <a:ln cap="flat">
            <a:noFill/>
          </a:ln>
        </p:spPr>
        <p:txBody>
          <a:bodyPr vert="horz" wrap="square" lIns="45720" tIns="45720" rIns="45720" bIns="45720" anchor="t" anchorCtr="0" compatLnSpc="1">
            <a:spAutoFit/>
          </a:bodyPr>
          <a:lstStyle/>
          <a:p>
            <a:pPr marL="0" marR="0" lvl="0" indent="0" algn="l" defTabSz="914400" rtl="0" fontAlgn="auto" hangingPunct="1">
              <a:lnSpc>
                <a:spcPct val="100000"/>
              </a:lnSpc>
              <a:spcBef>
                <a:spcPts val="0"/>
              </a:spcBef>
              <a:spcAft>
                <a:spcPts val="200"/>
              </a:spcAft>
              <a:buNone/>
              <a:tabLst/>
              <a:defRPr sz="1800" b="0" i="0" u="none" strike="noStrike" kern="0" cap="none" spc="0" baseline="0">
                <a:solidFill>
                  <a:srgbClr val="000000"/>
                </a:solidFill>
                <a:uFillTx/>
              </a:defRPr>
            </a:pPr>
            <a:r>
              <a:rPr lang="en-US" sz="1600" b="0" i="1" u="none" strike="noStrike" kern="1200" cap="none" spc="0" baseline="0" dirty="0">
                <a:solidFill>
                  <a:srgbClr val="000000"/>
                </a:solidFill>
                <a:uFillTx/>
                <a:latin typeface="Arial" pitchFamily="34"/>
                <a:cs typeface="Arial" pitchFamily="34"/>
              </a:rPr>
              <a:t>Community Partners </a:t>
            </a:r>
          </a:p>
          <a:p>
            <a:pPr marL="0" marR="0" lvl="0" indent="0" algn="l" defTabSz="914400" rtl="0" fontAlgn="auto" hangingPunct="1">
              <a:lnSpc>
                <a:spcPct val="100000"/>
              </a:lnSpc>
              <a:spcBef>
                <a:spcPts val="0"/>
              </a:spcBef>
              <a:spcAft>
                <a:spcPts val="200"/>
              </a:spcAft>
              <a:buNone/>
              <a:tabLst/>
              <a:defRPr sz="1800" b="0" i="0" u="none" strike="noStrike" kern="0" cap="none" spc="0" baseline="0">
                <a:solidFill>
                  <a:srgbClr val="000000"/>
                </a:solidFill>
                <a:uFillTx/>
              </a:defRPr>
            </a:pPr>
            <a:r>
              <a:rPr lang="en-US" sz="1200" b="1" i="0" u="none" strike="noStrike" kern="1200" cap="none" spc="0" baseline="0" dirty="0">
                <a:solidFill>
                  <a:srgbClr val="000000"/>
                </a:solidFill>
                <a:uFillTx/>
                <a:latin typeface="Arial" pitchFamily="34"/>
                <a:cs typeface="Arial" pitchFamily="34"/>
              </a:rPr>
              <a:t>Ann Claussen </a:t>
            </a:r>
            <a:r>
              <a:rPr lang="en-US" sz="1200" b="0" i="1" u="none" strike="noStrike" kern="1200" cap="none" spc="0" baseline="0" dirty="0">
                <a:solidFill>
                  <a:srgbClr val="000000"/>
                </a:solidFill>
                <a:uFillTx/>
                <a:latin typeface="Arial" pitchFamily="34"/>
                <a:cs typeface="Arial" pitchFamily="34"/>
              </a:rPr>
              <a:t>–</a:t>
            </a:r>
            <a:r>
              <a:rPr lang="en-US" sz="1200" b="1" i="0" u="none" strike="noStrike" kern="1200" cap="none" spc="0" baseline="0" dirty="0">
                <a:solidFill>
                  <a:srgbClr val="000000"/>
                </a:solidFill>
                <a:uFillTx/>
                <a:latin typeface="Arial" pitchFamily="34"/>
                <a:cs typeface="Arial" pitchFamily="34"/>
              </a:rPr>
              <a:t> </a:t>
            </a:r>
            <a:r>
              <a:rPr lang="en-US" sz="1200" b="0" i="1" u="none" strike="noStrike" kern="1200" cap="none" spc="0" baseline="0" dirty="0">
                <a:solidFill>
                  <a:srgbClr val="000000"/>
                </a:solidFill>
                <a:uFillTx/>
                <a:latin typeface="Arial" pitchFamily="34"/>
                <a:cs typeface="Arial" pitchFamily="34"/>
              </a:rPr>
              <a:t>Central Florida Health Care </a:t>
            </a:r>
            <a:br>
              <a:rPr lang="en-US" sz="1200" b="0" i="1" u="none" strike="noStrike" kern="1200" cap="none" spc="0" baseline="0" dirty="0">
                <a:solidFill>
                  <a:srgbClr val="000000"/>
                </a:solidFill>
                <a:uFillTx/>
                <a:latin typeface="Arial" pitchFamily="34"/>
                <a:cs typeface="Arial" pitchFamily="34"/>
              </a:rPr>
            </a:br>
            <a:r>
              <a:rPr lang="en-US" sz="1200" b="1" i="0" u="none" strike="noStrike" kern="1200" cap="none" spc="0" baseline="0" dirty="0">
                <a:solidFill>
                  <a:srgbClr val="000000"/>
                </a:solidFill>
                <a:uFillTx/>
                <a:latin typeface="Arial" pitchFamily="34"/>
                <a:cs typeface="Arial" pitchFamily="34"/>
              </a:rPr>
              <a:t>Jennifer Codo-Salisbury </a:t>
            </a:r>
            <a:r>
              <a:rPr lang="en-US" sz="1200" b="0" i="1" u="none" strike="noStrike" kern="1200" cap="none" spc="0" baseline="0" dirty="0">
                <a:solidFill>
                  <a:srgbClr val="000000"/>
                </a:solidFill>
                <a:uFillTx/>
                <a:latin typeface="Arial" pitchFamily="34"/>
                <a:cs typeface="Arial" pitchFamily="34"/>
              </a:rPr>
              <a:t>– Central Florida Regional Planning Council</a:t>
            </a:r>
          </a:p>
          <a:p>
            <a:pPr marL="0" marR="0" lvl="0" indent="0" algn="l" defTabSz="914400" rtl="0" fontAlgn="auto" hangingPunct="1">
              <a:lnSpc>
                <a:spcPct val="100000"/>
              </a:lnSpc>
              <a:spcBef>
                <a:spcPts val="0"/>
              </a:spcBef>
              <a:spcAft>
                <a:spcPts val="200"/>
              </a:spcAft>
              <a:buNone/>
              <a:tabLst/>
              <a:defRPr sz="1800" b="0" i="0" u="none" strike="noStrike" kern="0" cap="none" spc="0" baseline="0">
                <a:solidFill>
                  <a:srgbClr val="000000"/>
                </a:solidFill>
                <a:uFillTx/>
              </a:defRPr>
            </a:pPr>
            <a:r>
              <a:rPr lang="en-US" sz="1200" b="1" i="1" u="none" strike="noStrike" kern="1200" cap="none" spc="0" baseline="0" dirty="0">
                <a:solidFill>
                  <a:srgbClr val="000000"/>
                </a:solidFill>
                <a:uFillTx/>
                <a:latin typeface="Arial" pitchFamily="34"/>
                <a:cs typeface="Arial" pitchFamily="34"/>
              </a:rPr>
              <a:t>Rick Johnson </a:t>
            </a:r>
            <a:r>
              <a:rPr lang="en-US" sz="1200" b="0" i="1" u="none" strike="noStrike" kern="1200" cap="none" spc="0" baseline="0" dirty="0">
                <a:solidFill>
                  <a:srgbClr val="000000"/>
                </a:solidFill>
                <a:uFillTx/>
                <a:latin typeface="Arial" pitchFamily="34"/>
                <a:cs typeface="Arial" pitchFamily="34"/>
              </a:rPr>
              <a:t>– City of Mulberry </a:t>
            </a:r>
          </a:p>
        </p:txBody>
      </p:sp>
      <p:sp>
        <p:nvSpPr>
          <p:cNvPr id="8" name="TextBox 11"/>
          <p:cNvSpPr txBox="1"/>
          <p:nvPr/>
        </p:nvSpPr>
        <p:spPr>
          <a:xfrm>
            <a:off x="6519863" y="4600528"/>
            <a:ext cx="2674771" cy="261610"/>
          </a:xfrm>
          <a:prstGeom prst="rect">
            <a:avLst/>
          </a:prstGeom>
          <a:noFill/>
          <a:ln cap="flat">
            <a:noFill/>
          </a:ln>
        </p:spPr>
        <p:txBody>
          <a:bodyPr vert="horz" wrap="none" lIns="45720" tIns="45720" rIns="4572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100" b="1" i="0" u="none" strike="noStrike" kern="1200" cap="none" spc="0" baseline="0" dirty="0">
                <a:solidFill>
                  <a:srgbClr val="000000"/>
                </a:solidFill>
                <a:uFillTx/>
                <a:latin typeface="Arial" pitchFamily="34"/>
                <a:cs typeface="Arial" pitchFamily="34"/>
              </a:rPr>
              <a:t>Health Center Grand Opening  4/8/2015</a:t>
            </a:r>
          </a:p>
        </p:txBody>
      </p:sp>
      <p:pic>
        <p:nvPicPr>
          <p:cNvPr id="9" name="Picture 2" descr="Image result for CFRPC Logo&quot;"/>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8079494" y="1856434"/>
            <a:ext cx="1263655" cy="535783"/>
          </a:xfrm>
          <a:prstGeom prst="rect">
            <a:avLst/>
          </a:prstGeom>
          <a:noFill/>
          <a:ln cap="flat">
            <a:noFill/>
          </a:ln>
        </p:spPr>
      </p:pic>
    </p:spTree>
    <p:extLst>
      <p:ext uri="{BB962C8B-B14F-4D97-AF65-F5344CB8AC3E}">
        <p14:creationId xmlns:p14="http://schemas.microsoft.com/office/powerpoint/2010/main" val="3760966833"/>
      </p:ext>
    </p:extLst>
  </p:cSld>
  <p:clrMapOvr>
    <a:overrideClrMapping bg1="lt1" tx1="dk1" bg2="lt2" tx2="dk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Title 2"/>
          <p:cNvSpPr txBox="1">
            <a:spLocks noGrp="1"/>
          </p:cNvSpPr>
          <p:nvPr>
            <p:ph type="title"/>
          </p:nvPr>
        </p:nvSpPr>
        <p:spPr>
          <a:xfrm>
            <a:off x="533177" y="15095"/>
            <a:ext cx="11378736" cy="870159"/>
          </a:xfrm>
        </p:spPr>
        <p:txBody>
          <a:bodyPr>
            <a:normAutofit fontScale="90000"/>
          </a:bodyPr>
          <a:lstStyle/>
          <a:p>
            <a:pPr lvl="0"/>
            <a:r>
              <a:rPr lang="en-US" sz="3100" b="0" dirty="0">
                <a:solidFill>
                  <a:srgbClr val="193661"/>
                </a:solidFill>
              </a:rPr>
              <a:t>Lacoochee Community Center/Health Care Center - Pasco County, FL</a:t>
            </a:r>
            <a:br>
              <a:rPr lang="en-US" b="0" dirty="0">
                <a:solidFill>
                  <a:srgbClr val="193661"/>
                </a:solidFill>
              </a:rPr>
            </a:br>
            <a:r>
              <a:rPr lang="en-US" sz="2200" b="0" dirty="0">
                <a:solidFill>
                  <a:srgbClr val="193661"/>
                </a:solidFill>
              </a:rPr>
              <a:t>Brownfields to Public Health Success (2015) </a:t>
            </a:r>
          </a:p>
        </p:txBody>
      </p:sp>
      <p:sp>
        <p:nvSpPr>
          <p:cNvPr id="17" name="Content Placeholder 16">
            <a:extLst>
              <a:ext uri="{FF2B5EF4-FFF2-40B4-BE49-F238E27FC236}">
                <a16:creationId xmlns:a16="http://schemas.microsoft.com/office/drawing/2014/main" id="{DA3BCC53-1B96-A040-813B-D94128A78D17}"/>
              </a:ext>
            </a:extLst>
          </p:cNvPr>
          <p:cNvSpPr>
            <a:spLocks noGrp="1"/>
          </p:cNvSpPr>
          <p:nvPr>
            <p:ph idx="1"/>
          </p:nvPr>
        </p:nvSpPr>
        <p:spPr>
          <a:xfrm>
            <a:off x="624419" y="1155576"/>
            <a:ext cx="10944191" cy="3565793"/>
          </a:xfrm>
        </p:spPr>
        <p:txBody>
          <a:bodyPr numCol="2"/>
          <a:lstStyle/>
          <a:p>
            <a:pPr lvl="0">
              <a:spcAft>
                <a:spcPts val="0"/>
              </a:spcAft>
            </a:pPr>
            <a:r>
              <a:rPr lang="en-US" dirty="0"/>
              <a:t>Challenges</a:t>
            </a:r>
          </a:p>
          <a:p>
            <a:pPr lvl="1">
              <a:spcAft>
                <a:spcPts val="0"/>
              </a:spcAft>
            </a:pPr>
            <a:r>
              <a:rPr lang="en-US" dirty="0"/>
              <a:t>No access to healthcare</a:t>
            </a:r>
          </a:p>
          <a:p>
            <a:pPr lvl="1">
              <a:spcAft>
                <a:spcPts val="0"/>
              </a:spcAft>
            </a:pPr>
            <a:r>
              <a:rPr lang="en-US" dirty="0"/>
              <a:t>Former borrow pit / sinkhole geology</a:t>
            </a:r>
          </a:p>
          <a:p>
            <a:pPr lvl="1">
              <a:spcAft>
                <a:spcPts val="0"/>
              </a:spcAft>
            </a:pPr>
            <a:r>
              <a:rPr lang="en-US" dirty="0"/>
              <a:t>Former dump area</a:t>
            </a:r>
          </a:p>
          <a:p>
            <a:pPr lvl="1">
              <a:spcAft>
                <a:spcPts val="0"/>
              </a:spcAft>
            </a:pPr>
            <a:r>
              <a:rPr lang="en-US" dirty="0"/>
              <a:t>Metals and petroleum contamination</a:t>
            </a:r>
          </a:p>
          <a:p>
            <a:pPr lvl="1">
              <a:spcAft>
                <a:spcPts val="0"/>
              </a:spcAft>
            </a:pPr>
            <a:r>
              <a:rPr lang="en-US" dirty="0"/>
              <a:t>Environmental justice – highest concentration of Hispanic and African-American population</a:t>
            </a:r>
          </a:p>
          <a:p>
            <a:pPr lvl="0">
              <a:spcAft>
                <a:spcPts val="0"/>
              </a:spcAft>
            </a:pPr>
            <a:r>
              <a:rPr lang="en-US" dirty="0"/>
              <a:t>Tools</a:t>
            </a:r>
          </a:p>
          <a:p>
            <a:pPr lvl="1">
              <a:spcAft>
                <a:spcPts val="0"/>
              </a:spcAft>
            </a:pPr>
            <a:r>
              <a:rPr lang="en-US" dirty="0"/>
              <a:t>Community partnership</a:t>
            </a:r>
          </a:p>
          <a:p>
            <a:pPr lvl="1">
              <a:spcAft>
                <a:spcPts val="0"/>
              </a:spcAft>
            </a:pPr>
            <a:r>
              <a:rPr lang="en-US" dirty="0"/>
              <a:t>Withlacoochee Regional Electric Cooperative</a:t>
            </a:r>
          </a:p>
          <a:p>
            <a:pPr lvl="1">
              <a:spcAft>
                <a:spcPts val="0"/>
              </a:spcAft>
            </a:pPr>
            <a:r>
              <a:rPr lang="en-US" dirty="0"/>
              <a:t>Nearly $2M in state appropriations and private funding</a:t>
            </a:r>
          </a:p>
          <a:p>
            <a:pPr lvl="1">
              <a:spcAft>
                <a:spcPts val="0"/>
              </a:spcAft>
            </a:pPr>
            <a:r>
              <a:rPr lang="en-US" dirty="0"/>
              <a:t>Pasco County Brownfields Assessment Grant</a:t>
            </a:r>
          </a:p>
          <a:p>
            <a:pPr lvl="2">
              <a:spcAft>
                <a:spcPts val="0"/>
              </a:spcAft>
            </a:pPr>
            <a:r>
              <a:rPr lang="en-US" dirty="0"/>
              <a:t>Phase I &amp; II ESAs, geotechnical reports</a:t>
            </a:r>
          </a:p>
          <a:p>
            <a:pPr lvl="1">
              <a:spcAft>
                <a:spcPts val="0"/>
              </a:spcAft>
            </a:pPr>
            <a:r>
              <a:rPr lang="en-US" dirty="0"/>
              <a:t>HRSA change in scope </a:t>
            </a:r>
          </a:p>
          <a:p>
            <a:pPr lvl="1">
              <a:spcAft>
                <a:spcPts val="0"/>
              </a:spcAft>
            </a:pPr>
            <a:r>
              <a:rPr lang="en-US" dirty="0"/>
              <a:t>Health Impact Assessment – demonstrating need </a:t>
            </a:r>
          </a:p>
          <a:p>
            <a:pPr lvl="0">
              <a:spcAft>
                <a:spcPts val="0"/>
              </a:spcAft>
            </a:pPr>
            <a:r>
              <a:rPr lang="en-US" dirty="0"/>
              <a:t>Results</a:t>
            </a:r>
          </a:p>
          <a:p>
            <a:pPr lvl="1">
              <a:spcAft>
                <a:spcPts val="0"/>
              </a:spcAft>
            </a:pPr>
            <a:r>
              <a:rPr lang="en-US" dirty="0"/>
              <a:t>12,800 sq. ft. building</a:t>
            </a:r>
          </a:p>
          <a:p>
            <a:pPr lvl="1">
              <a:spcAft>
                <a:spcPts val="0"/>
              </a:spcAft>
            </a:pPr>
            <a:r>
              <a:rPr lang="en-US" dirty="0"/>
              <a:t>Premier Healthcare FQHC</a:t>
            </a:r>
          </a:p>
          <a:p>
            <a:pPr lvl="1">
              <a:spcAft>
                <a:spcPts val="0"/>
              </a:spcAft>
            </a:pPr>
            <a:r>
              <a:rPr lang="en-US" dirty="0"/>
              <a:t>Nutrition and job training programs</a:t>
            </a:r>
          </a:p>
          <a:p>
            <a:pPr lvl="1">
              <a:spcAft>
                <a:spcPts val="0"/>
              </a:spcAft>
            </a:pPr>
            <a:r>
              <a:rPr lang="en-US" dirty="0"/>
              <a:t>Gymnasium</a:t>
            </a:r>
          </a:p>
          <a:p>
            <a:pPr lvl="1">
              <a:spcAft>
                <a:spcPts val="0"/>
              </a:spcAft>
            </a:pPr>
            <a:r>
              <a:rPr lang="en-US" dirty="0"/>
              <a:t>Boys &amp; Girls Club</a:t>
            </a:r>
          </a:p>
          <a:p>
            <a:pPr lvl="1">
              <a:spcAft>
                <a:spcPts val="0"/>
              </a:spcAft>
            </a:pPr>
            <a:r>
              <a:rPr lang="en-US" dirty="0"/>
              <a:t>Officer-friendly program in the center / violence prevention</a:t>
            </a:r>
          </a:p>
          <a:p>
            <a:pPr lvl="1">
              <a:spcAft>
                <a:spcPts val="0"/>
              </a:spcAft>
            </a:pPr>
            <a:r>
              <a:rPr lang="en-US" dirty="0"/>
              <a:t>Public Housing Authority involvement</a:t>
            </a:r>
          </a:p>
        </p:txBody>
      </p:sp>
      <p:pic>
        <p:nvPicPr>
          <p:cNvPr id="2" name="Picture 6"/>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9419320" y="3923803"/>
            <a:ext cx="2322204" cy="1353304"/>
          </a:xfrm>
          <a:prstGeom prst="rect">
            <a:avLst/>
          </a:prstGeom>
          <a:noFill/>
          <a:ln w="12701" cap="flat">
            <a:solidFill>
              <a:srgbClr val="FFFFFF"/>
            </a:solidFill>
            <a:prstDash val="solid"/>
            <a:miter/>
          </a:ln>
        </p:spPr>
      </p:pic>
      <p:pic>
        <p:nvPicPr>
          <p:cNvPr id="3" name="Picture 6" descr="C:\$$Misc_Files\Pictures\Lacoochee\GLB_3004sm.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5166861" y="4306486"/>
            <a:ext cx="1891193" cy="1340843"/>
          </a:xfrm>
          <a:prstGeom prst="rect">
            <a:avLst/>
          </a:prstGeom>
          <a:noFill/>
          <a:ln w="12701" cap="flat">
            <a:solidFill>
              <a:srgbClr val="FFFFFF"/>
            </a:solidFill>
            <a:prstDash val="solid"/>
            <a:miter/>
          </a:ln>
        </p:spPr>
      </p:pic>
      <p:pic>
        <p:nvPicPr>
          <p:cNvPr id="4" name="Picture 2" descr="C:\$$Misc_Files\Pictures\Lacoochee\GLB_2649sm.jpg"/>
          <p:cNvPicPr>
            <a:picLocks noChangeAspect="1"/>
          </p:cNvPicPr>
          <p:nvPr/>
        </p:nvPicPr>
        <p:blipFill>
          <a:blip r:embed="rId5" cstate="screen">
            <a:extLst>
              <a:ext uri="{28A0092B-C50C-407E-A947-70E740481C1C}">
                <a14:useLocalDpi xmlns:a14="http://schemas.microsoft.com/office/drawing/2010/main"/>
              </a:ext>
            </a:extLst>
          </a:blip>
          <a:srcRect t="-1631"/>
          <a:stretch>
            <a:fillRect/>
          </a:stretch>
        </p:blipFill>
        <p:spPr>
          <a:xfrm>
            <a:off x="3102754" y="4545442"/>
            <a:ext cx="1891193" cy="1366146"/>
          </a:xfrm>
          <a:prstGeom prst="rect">
            <a:avLst/>
          </a:prstGeom>
          <a:noFill/>
          <a:ln w="12701" cap="flat">
            <a:solidFill>
              <a:srgbClr val="FFFFFF"/>
            </a:solidFill>
            <a:prstDash val="solid"/>
            <a:miter/>
          </a:ln>
        </p:spPr>
      </p:pic>
      <p:sp>
        <p:nvSpPr>
          <p:cNvPr id="7" name="TextBox 3"/>
          <p:cNvSpPr txBox="1"/>
          <p:nvPr/>
        </p:nvSpPr>
        <p:spPr>
          <a:xfrm>
            <a:off x="3088193" y="6210858"/>
            <a:ext cx="3890471" cy="261610"/>
          </a:xfrm>
          <a:prstGeom prst="rect">
            <a:avLst/>
          </a:prstGeom>
          <a:noFill/>
          <a:ln cap="flat">
            <a:noFill/>
          </a:ln>
        </p:spPr>
        <p:txBody>
          <a:bodyPr vert="horz" wrap="square" lIns="45720" tIns="45720" rIns="4572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100" b="1" i="0" u="none" strike="noStrike" kern="1200" cap="none" spc="0" baseline="0" dirty="0">
                <a:solidFill>
                  <a:schemeClr val="accent1"/>
                </a:solidFill>
                <a:uFillTx/>
                <a:latin typeface="Arial" pitchFamily="34"/>
                <a:cs typeface="Arial" pitchFamily="34"/>
              </a:rPr>
              <a:t>Health Center Grand Opening </a:t>
            </a:r>
            <a:r>
              <a:rPr lang="en-US" sz="1100" b="0" i="1" u="none" strike="noStrike" kern="1200" cap="none" spc="0" baseline="0" dirty="0">
                <a:solidFill>
                  <a:schemeClr val="accent1"/>
                </a:solidFill>
                <a:uFillTx/>
                <a:latin typeface="Arial" pitchFamily="34"/>
                <a:cs typeface="Arial" pitchFamily="34"/>
              </a:rPr>
              <a:t>3/25/2015</a:t>
            </a:r>
          </a:p>
        </p:txBody>
      </p:sp>
      <p:pic>
        <p:nvPicPr>
          <p:cNvPr id="8" name="Picture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094495" y="4056054"/>
            <a:ext cx="2251944" cy="1366145"/>
          </a:xfrm>
          <a:prstGeom prst="rect">
            <a:avLst/>
          </a:prstGeom>
          <a:noFill/>
          <a:ln w="12701" cap="flat">
            <a:solidFill>
              <a:srgbClr val="FFFFFF"/>
            </a:solidFill>
            <a:prstDash val="solid"/>
            <a:miter/>
          </a:ln>
        </p:spPr>
      </p:pic>
      <p:sp>
        <p:nvSpPr>
          <p:cNvPr id="10" name="TextBox 13"/>
          <p:cNvSpPr txBox="1"/>
          <p:nvPr/>
        </p:nvSpPr>
        <p:spPr>
          <a:xfrm>
            <a:off x="202908" y="4935199"/>
            <a:ext cx="2448274" cy="1061829"/>
          </a:xfrm>
          <a:prstGeom prst="rect">
            <a:avLst/>
          </a:prstGeom>
          <a:noFill/>
          <a:ln cap="flat">
            <a:noFill/>
          </a:ln>
        </p:spPr>
        <p:txBody>
          <a:bodyPr vert="horz" wrap="square" lIns="45720" tIns="45720" rIns="45720" bIns="45720" anchor="t" anchorCtr="0" compatLnSpc="1">
            <a:spAutoFit/>
          </a:bodyPr>
          <a:lstStyle/>
          <a:p>
            <a:pPr marL="0" marR="0" lvl="0" indent="0" algn="l" defTabSz="914400" rtl="0" fontAlgn="auto" hangingPunct="1">
              <a:lnSpc>
                <a:spcPct val="100000"/>
              </a:lnSpc>
              <a:spcBef>
                <a:spcPts val="0"/>
              </a:spcBef>
              <a:spcAft>
                <a:spcPts val="200"/>
              </a:spcAft>
              <a:buNone/>
              <a:tabLst/>
              <a:defRPr sz="1800" b="0" i="0" u="none" strike="noStrike" kern="0" cap="none" spc="0" baseline="0">
                <a:solidFill>
                  <a:srgbClr val="000000"/>
                </a:solidFill>
                <a:uFillTx/>
              </a:defRPr>
            </a:pPr>
            <a:r>
              <a:rPr lang="en-US" sz="1400" b="0" i="1" u="none" strike="noStrike" kern="1200" cap="none" spc="0" baseline="0" dirty="0">
                <a:solidFill>
                  <a:srgbClr val="000000"/>
                </a:solidFill>
                <a:uFillTx/>
                <a:latin typeface="Arial" pitchFamily="34"/>
                <a:cs typeface="Arial" pitchFamily="34"/>
              </a:rPr>
              <a:t>Community Partners </a:t>
            </a:r>
          </a:p>
          <a:p>
            <a:pPr marL="0" marR="0" lvl="0" indent="0" algn="l" defTabSz="914400" rtl="0" fontAlgn="auto" hangingPunct="1">
              <a:lnSpc>
                <a:spcPct val="100000"/>
              </a:lnSpc>
              <a:spcBef>
                <a:spcPts val="0"/>
              </a:spcBef>
              <a:spcAft>
                <a:spcPts val="200"/>
              </a:spcAft>
              <a:buNone/>
              <a:tabLst/>
              <a:defRPr sz="1800" b="0" i="0" u="none" strike="noStrike" kern="0" cap="none" spc="0" baseline="0">
                <a:solidFill>
                  <a:srgbClr val="000000"/>
                </a:solidFill>
                <a:uFillTx/>
              </a:defRPr>
            </a:pPr>
            <a:r>
              <a:rPr lang="en-US" sz="1100" b="1" i="0" u="none" strike="noStrike" kern="1200" cap="none" spc="0" baseline="0" dirty="0">
                <a:solidFill>
                  <a:srgbClr val="000000"/>
                </a:solidFill>
                <a:uFillTx/>
                <a:latin typeface="Arial" pitchFamily="34"/>
                <a:cs typeface="Arial" pitchFamily="34"/>
              </a:rPr>
              <a:t>Melanie Kendrick </a:t>
            </a:r>
            <a:r>
              <a:rPr lang="en-US" sz="1100" b="0" i="0" u="none" strike="noStrike" kern="1200" cap="none" spc="0" baseline="0" dirty="0">
                <a:solidFill>
                  <a:srgbClr val="000000"/>
                </a:solidFill>
                <a:uFillTx/>
                <a:latin typeface="Arial" pitchFamily="34"/>
                <a:cs typeface="Arial" pitchFamily="34"/>
              </a:rPr>
              <a:t>–</a:t>
            </a:r>
            <a:r>
              <a:rPr lang="en-US" sz="1100" b="1" i="0" u="none" strike="noStrike" kern="1200" cap="none" spc="0" baseline="0" dirty="0">
                <a:solidFill>
                  <a:srgbClr val="000000"/>
                </a:solidFill>
                <a:uFillTx/>
                <a:latin typeface="Arial" pitchFamily="34"/>
                <a:cs typeface="Arial" pitchFamily="34"/>
              </a:rPr>
              <a:t> </a:t>
            </a:r>
            <a:r>
              <a:rPr lang="en-US" sz="1100" b="0" i="1" u="none" strike="noStrike" kern="1200" cap="none" spc="0" baseline="0" dirty="0">
                <a:solidFill>
                  <a:srgbClr val="000000"/>
                </a:solidFill>
                <a:uFillTx/>
                <a:latin typeface="Arial" pitchFamily="34"/>
                <a:cs typeface="Arial" pitchFamily="34"/>
              </a:rPr>
              <a:t>Pasco County</a:t>
            </a:r>
          </a:p>
          <a:p>
            <a:pPr marL="0" marR="0" lvl="0" indent="0" algn="l" defTabSz="914400" rtl="0" fontAlgn="auto" hangingPunct="1">
              <a:lnSpc>
                <a:spcPct val="100000"/>
              </a:lnSpc>
              <a:spcBef>
                <a:spcPts val="0"/>
              </a:spcBef>
              <a:spcAft>
                <a:spcPts val="200"/>
              </a:spcAft>
              <a:buNone/>
              <a:tabLst/>
              <a:defRPr sz="1800" b="0" i="0" u="none" strike="noStrike" kern="0" cap="none" spc="0" baseline="0">
                <a:solidFill>
                  <a:srgbClr val="000000"/>
                </a:solidFill>
                <a:uFillTx/>
              </a:defRPr>
            </a:pPr>
            <a:r>
              <a:rPr lang="en-US" sz="1100" b="1" i="0" u="none" strike="noStrike" kern="1200" cap="none" spc="0" baseline="0" dirty="0">
                <a:solidFill>
                  <a:srgbClr val="000000"/>
                </a:solidFill>
                <a:uFillTx/>
                <a:latin typeface="Arial" pitchFamily="34"/>
                <a:cs typeface="Arial" pitchFamily="34"/>
              </a:rPr>
              <a:t>Cheryl A. Pollock </a:t>
            </a:r>
            <a:r>
              <a:rPr lang="en-US" sz="1100" b="0" i="1" u="none" strike="noStrike" kern="1200" cap="none" spc="0" baseline="0" dirty="0">
                <a:solidFill>
                  <a:srgbClr val="000000"/>
                </a:solidFill>
                <a:uFillTx/>
                <a:latin typeface="Arial" pitchFamily="34"/>
                <a:cs typeface="Arial" pitchFamily="34"/>
              </a:rPr>
              <a:t>– Premier Community HealthCare Group, Inc.</a:t>
            </a:r>
          </a:p>
          <a:p>
            <a:pPr marL="0" marR="0" lvl="0" indent="0" algn="l" defTabSz="914400" rtl="0" fontAlgn="auto" hangingPunct="1">
              <a:lnSpc>
                <a:spcPct val="100000"/>
              </a:lnSpc>
              <a:spcBef>
                <a:spcPts val="0"/>
              </a:spcBef>
              <a:spcAft>
                <a:spcPts val="200"/>
              </a:spcAft>
              <a:buNone/>
              <a:tabLst/>
              <a:defRPr sz="1800" b="0" i="0" u="none" strike="noStrike" kern="0" cap="none" spc="0" baseline="0">
                <a:solidFill>
                  <a:srgbClr val="000000"/>
                </a:solidFill>
                <a:uFillTx/>
              </a:defRPr>
            </a:pPr>
            <a:r>
              <a:rPr lang="en-US" sz="1100" b="1" i="0" u="none" strike="noStrike" kern="1200" cap="none" spc="0" baseline="0" dirty="0">
                <a:solidFill>
                  <a:srgbClr val="000000"/>
                </a:solidFill>
                <a:uFillTx/>
                <a:latin typeface="Arial" pitchFamily="34"/>
                <a:cs typeface="Arial" pitchFamily="34"/>
              </a:rPr>
              <a:t>Sandra Whitehead </a:t>
            </a:r>
            <a:r>
              <a:rPr lang="en-US" sz="1100" b="0" i="1" u="none" strike="noStrike" kern="1200" cap="none" spc="0" baseline="0" dirty="0">
                <a:solidFill>
                  <a:srgbClr val="000000"/>
                </a:solidFill>
                <a:uFillTx/>
                <a:latin typeface="Arial" pitchFamily="34"/>
                <a:cs typeface="Arial" pitchFamily="34"/>
              </a:rPr>
              <a:t>– NACCHO </a:t>
            </a:r>
          </a:p>
        </p:txBody>
      </p:sp>
      <p:pic>
        <p:nvPicPr>
          <p:cNvPr id="11" name="Picture 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384784" y="2269368"/>
            <a:ext cx="1334048" cy="540643"/>
          </a:xfrm>
          <a:prstGeom prst="rect">
            <a:avLst/>
          </a:prstGeom>
          <a:noFill/>
          <a:ln cap="flat">
            <a:noFill/>
          </a:ln>
        </p:spPr>
      </p:pic>
    </p:spTree>
    <p:extLst>
      <p:ext uri="{BB962C8B-B14F-4D97-AF65-F5344CB8AC3E}">
        <p14:creationId xmlns:p14="http://schemas.microsoft.com/office/powerpoint/2010/main" val="350299208"/>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What is a Brownfield?</a:t>
            </a:r>
          </a:p>
        </p:txBody>
      </p:sp>
    </p:spTree>
    <p:extLst>
      <p:ext uri="{BB962C8B-B14F-4D97-AF65-F5344CB8AC3E}">
        <p14:creationId xmlns:p14="http://schemas.microsoft.com/office/powerpoint/2010/main" val="42533991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Title 9"/>
          <p:cNvSpPr>
            <a:spLocks noGrp="1"/>
          </p:cNvSpPr>
          <p:nvPr>
            <p:ph type="title"/>
          </p:nvPr>
        </p:nvSpPr>
        <p:spPr>
          <a:xfrm>
            <a:off x="623392" y="0"/>
            <a:ext cx="10944375" cy="873299"/>
          </a:xfrm>
        </p:spPr>
        <p:txBody>
          <a:bodyPr>
            <a:normAutofit/>
          </a:bodyPr>
          <a:lstStyle/>
          <a:p>
            <a:r>
              <a:rPr lang="en-US" b="0" dirty="0">
                <a:solidFill>
                  <a:srgbClr val="193661"/>
                </a:solidFill>
              </a:rPr>
              <a:t>Why Healthfields?</a:t>
            </a:r>
            <a:br>
              <a:rPr lang="en-US" b="0" dirty="0">
                <a:solidFill>
                  <a:srgbClr val="193661"/>
                </a:solidFill>
              </a:rPr>
            </a:br>
            <a:r>
              <a:rPr lang="en-US" sz="2000" b="0" dirty="0">
                <a:solidFill>
                  <a:srgbClr val="193661"/>
                </a:solidFill>
              </a:rPr>
              <a:t>Provide Fresh Foods to Combat Health Disparities </a:t>
            </a:r>
          </a:p>
        </p:txBody>
      </p:sp>
      <p:sp>
        <p:nvSpPr>
          <p:cNvPr id="7" name="Content Placeholder 6">
            <a:extLst>
              <a:ext uri="{FF2B5EF4-FFF2-40B4-BE49-F238E27FC236}">
                <a16:creationId xmlns:a16="http://schemas.microsoft.com/office/drawing/2014/main" id="{3C1ABE1F-BE7D-8B47-A1D3-440DF02927F5}"/>
              </a:ext>
            </a:extLst>
          </p:cNvPr>
          <p:cNvSpPr>
            <a:spLocks noGrp="1"/>
          </p:cNvSpPr>
          <p:nvPr>
            <p:ph idx="1"/>
          </p:nvPr>
        </p:nvSpPr>
        <p:spPr>
          <a:xfrm>
            <a:off x="624419" y="1155576"/>
            <a:ext cx="7847845" cy="4793704"/>
          </a:xfrm>
        </p:spPr>
        <p:txBody>
          <a:bodyPr/>
          <a:lstStyle/>
          <a:p>
            <a:pPr>
              <a:spcBef>
                <a:spcPts val="1800"/>
              </a:spcBef>
            </a:pPr>
            <a:r>
              <a:rPr lang="en-US" b="1" dirty="0"/>
              <a:t>Low-income neighborhoods frequently lack full-service grocery stores and farmers’ markets</a:t>
            </a:r>
            <a:r>
              <a:rPr lang="en-US" dirty="0"/>
              <a:t> where residents can buy a variety of fruits, vegetables, whole grains, and low-fat dairy products </a:t>
            </a:r>
          </a:p>
          <a:p>
            <a:pPr>
              <a:spcBef>
                <a:spcPts val="1800"/>
              </a:spcBef>
            </a:pPr>
            <a:r>
              <a:rPr lang="en-US" dirty="0"/>
              <a:t>Obesity is a risk factor for a variety of chronic conditions, including diabetes, hypertension, high cholesterol, stroke, heart disease, certain cancers, and arthritis.</a:t>
            </a:r>
          </a:p>
          <a:p>
            <a:pPr>
              <a:spcBef>
                <a:spcPts val="1800"/>
              </a:spcBef>
            </a:pPr>
            <a:r>
              <a:rPr lang="en-US" dirty="0"/>
              <a:t>....</a:t>
            </a:r>
            <a:r>
              <a:rPr lang="en-US" b="1" dirty="0"/>
              <a:t>the more impoverished a neighborhood, the fewer the number of independent or chain supermarkets and the less access to fresh fruits, vegetables, low-fat milk, high-fiber foods, and other healthy meal and snack options.</a:t>
            </a:r>
            <a:r>
              <a:rPr lang="en-US" sz="1000" dirty="0"/>
              <a:t> </a:t>
            </a:r>
            <a:endParaRPr lang="en-US" sz="1000" b="1" i="1" dirty="0"/>
          </a:p>
        </p:txBody>
      </p:sp>
      <p:sp>
        <p:nvSpPr>
          <p:cNvPr id="8" name="Rounded Rectangle 7"/>
          <p:cNvSpPr/>
          <p:nvPr/>
        </p:nvSpPr>
        <p:spPr>
          <a:xfrm>
            <a:off x="623392" y="5343588"/>
            <a:ext cx="7575508" cy="638177"/>
          </a:xfrm>
          <a:prstGeom prst="roundRect">
            <a:avLst>
              <a:gd name="adj" fmla="val 11148"/>
            </a:avLst>
          </a:prstGeom>
          <a:solidFill>
            <a:schemeClr val="accent3"/>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1800"/>
              </a:spcBef>
            </a:pPr>
            <a:r>
              <a:rPr lang="en-US" sz="1400" b="1" i="1" dirty="0"/>
              <a:t>“Many Brownfields Communities  are low </a:t>
            </a:r>
            <a:r>
              <a:rPr lang="en-US" sz="1400" i="1" dirty="0"/>
              <a:t>income</a:t>
            </a:r>
            <a:r>
              <a:rPr lang="en-US" sz="1400" b="1" i="1" dirty="0"/>
              <a:t> and minority communities with lack of access to fresh food and healthcare and have properties that can be used to improve access to fresh foods   .”  </a:t>
            </a:r>
          </a:p>
        </p:txBody>
      </p:sp>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616280" y="1182486"/>
            <a:ext cx="2942112" cy="1797590"/>
          </a:xfrm>
          <a:prstGeom prst="rect">
            <a:avLst/>
          </a:prstGeom>
        </p:spPr>
      </p:pic>
      <p:pic>
        <p:nvPicPr>
          <p:cNvPr id="5" name="Picture 4"/>
          <p:cNvPicPr>
            <a:picLocks noChangeAspect="1"/>
          </p:cNvPicPr>
          <p:nvPr/>
        </p:nvPicPr>
        <p:blipFill>
          <a:blip r:embed="rId5"/>
          <a:stretch>
            <a:fillRect/>
          </a:stretch>
        </p:blipFill>
        <p:spPr>
          <a:xfrm>
            <a:off x="8616280" y="3129826"/>
            <a:ext cx="2942112" cy="1944216"/>
          </a:xfrm>
          <a:prstGeom prst="rect">
            <a:avLst/>
          </a:prstGeom>
        </p:spPr>
      </p:pic>
    </p:spTree>
    <p:extLst>
      <p:ext uri="{BB962C8B-B14F-4D97-AF65-F5344CB8AC3E}">
        <p14:creationId xmlns:p14="http://schemas.microsoft.com/office/powerpoint/2010/main" val="1389955650"/>
      </p:ext>
    </p:extLst>
  </p:cSld>
  <p:clrMapOvr>
    <a:overrideClrMapping bg1="lt1" tx1="dk1" bg2="lt2" tx2="dk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3794" name="Rectangle 5"/>
          <p:cNvSpPr>
            <a:spLocks noGrp="1" noChangeArrowheads="1"/>
          </p:cNvSpPr>
          <p:nvPr>
            <p:ph type="title"/>
          </p:nvPr>
        </p:nvSpPr>
        <p:spPr>
          <a:xfrm>
            <a:off x="623392" y="187378"/>
            <a:ext cx="10944375" cy="685922"/>
          </a:xfrm>
        </p:spPr>
        <p:txBody>
          <a:bodyPr>
            <a:normAutofit fontScale="90000"/>
          </a:bodyPr>
          <a:lstStyle/>
          <a:p>
            <a:r>
              <a:rPr lang="en-US" sz="3100" b="0" dirty="0">
                <a:solidFill>
                  <a:srgbClr val="193661"/>
                </a:solidFill>
              </a:rPr>
              <a:t>Harbor Oaks Shopping Center - Clearwater, FL </a:t>
            </a:r>
            <a:br>
              <a:rPr lang="en-US" b="0" dirty="0">
                <a:solidFill>
                  <a:srgbClr val="193661"/>
                </a:solidFill>
              </a:rPr>
            </a:br>
            <a:r>
              <a:rPr lang="en-US" sz="2200" b="0" dirty="0">
                <a:solidFill>
                  <a:srgbClr val="193661"/>
                </a:solidFill>
              </a:rPr>
              <a:t>Healthfields Transformation – Improved Access to Fresh Food  </a:t>
            </a:r>
          </a:p>
        </p:txBody>
      </p:sp>
      <p:sp>
        <p:nvSpPr>
          <p:cNvPr id="3" name="Content Placeholder 2"/>
          <p:cNvSpPr>
            <a:spLocks noGrp="1"/>
          </p:cNvSpPr>
          <p:nvPr>
            <p:ph idx="1"/>
          </p:nvPr>
        </p:nvSpPr>
        <p:spPr>
          <a:xfrm>
            <a:off x="623888" y="1155700"/>
            <a:ext cx="10944225" cy="5009604"/>
          </a:xfrm>
        </p:spPr>
        <p:txBody>
          <a:bodyPr>
            <a:normAutofit fontScale="92500" lnSpcReduction="20000"/>
          </a:bodyPr>
          <a:lstStyle/>
          <a:p>
            <a:pPr>
              <a:lnSpc>
                <a:spcPct val="120000"/>
              </a:lnSpc>
              <a:spcAft>
                <a:spcPts val="300"/>
              </a:spcAft>
            </a:pPr>
            <a:r>
              <a:rPr lang="en-US" dirty="0"/>
              <a:t>Challenges</a:t>
            </a:r>
          </a:p>
          <a:p>
            <a:pPr lvl="1">
              <a:lnSpc>
                <a:spcPct val="120000"/>
              </a:lnSpc>
              <a:spcAft>
                <a:spcPts val="300"/>
              </a:spcAft>
            </a:pPr>
            <a:r>
              <a:rPr lang="en-US" dirty="0"/>
              <a:t>Former Automobile Dealership for 45 Years </a:t>
            </a:r>
          </a:p>
          <a:p>
            <a:pPr lvl="1">
              <a:lnSpc>
                <a:spcPct val="120000"/>
              </a:lnSpc>
              <a:spcAft>
                <a:spcPts val="300"/>
              </a:spcAft>
            </a:pPr>
            <a:r>
              <a:rPr lang="en-US" dirty="0"/>
              <a:t>Blighted Buildings</a:t>
            </a:r>
          </a:p>
          <a:p>
            <a:pPr lvl="1">
              <a:lnSpc>
                <a:spcPct val="120000"/>
              </a:lnSpc>
              <a:spcAft>
                <a:spcPts val="300"/>
              </a:spcAft>
            </a:pPr>
            <a:r>
              <a:rPr lang="en-US" dirty="0"/>
              <a:t>Market Uncertainty – Third Time is the Charm</a:t>
            </a:r>
          </a:p>
          <a:p>
            <a:pPr lvl="1">
              <a:lnSpc>
                <a:spcPct val="120000"/>
              </a:lnSpc>
              <a:spcAft>
                <a:spcPts val="300"/>
              </a:spcAft>
            </a:pPr>
            <a:r>
              <a:rPr lang="en-US" dirty="0"/>
              <a:t>Underground Storage Tanks</a:t>
            </a:r>
          </a:p>
          <a:p>
            <a:pPr lvl="1">
              <a:lnSpc>
                <a:spcPct val="120000"/>
              </a:lnSpc>
              <a:spcAft>
                <a:spcPts val="300"/>
              </a:spcAft>
            </a:pPr>
            <a:r>
              <a:rPr lang="en-US" dirty="0"/>
              <a:t>17 Hydraulic Lifts </a:t>
            </a:r>
          </a:p>
          <a:p>
            <a:pPr lvl="1">
              <a:lnSpc>
                <a:spcPct val="120000"/>
              </a:lnSpc>
              <a:spcAft>
                <a:spcPts val="300"/>
              </a:spcAft>
            </a:pPr>
            <a:r>
              <a:rPr lang="en-US" dirty="0"/>
              <a:t>Environmental Stigma</a:t>
            </a:r>
          </a:p>
          <a:p>
            <a:pPr lvl="1">
              <a:lnSpc>
                <a:spcPct val="120000"/>
              </a:lnSpc>
              <a:spcAft>
                <a:spcPts val="300"/>
              </a:spcAft>
            </a:pPr>
            <a:r>
              <a:rPr lang="en-US" dirty="0"/>
              <a:t>Need for a Community Grocery Store</a:t>
            </a:r>
          </a:p>
          <a:p>
            <a:pPr>
              <a:lnSpc>
                <a:spcPct val="120000"/>
              </a:lnSpc>
              <a:spcAft>
                <a:spcPts val="300"/>
              </a:spcAft>
            </a:pPr>
            <a:r>
              <a:rPr lang="en-US" dirty="0"/>
              <a:t>Tools</a:t>
            </a:r>
          </a:p>
          <a:p>
            <a:pPr lvl="1">
              <a:lnSpc>
                <a:spcPct val="120000"/>
              </a:lnSpc>
              <a:spcAft>
                <a:spcPts val="300"/>
              </a:spcAft>
            </a:pPr>
            <a:r>
              <a:rPr lang="en-US" dirty="0"/>
              <a:t>State Brownfields Appropriation</a:t>
            </a:r>
          </a:p>
          <a:p>
            <a:pPr lvl="1">
              <a:lnSpc>
                <a:spcPct val="120000"/>
              </a:lnSpc>
              <a:spcAft>
                <a:spcPts val="300"/>
              </a:spcAft>
            </a:pPr>
            <a:r>
              <a:rPr lang="en-US" dirty="0"/>
              <a:t>State Brownfields Loan Guarantee</a:t>
            </a:r>
          </a:p>
          <a:p>
            <a:pPr lvl="1">
              <a:lnSpc>
                <a:spcPct val="120000"/>
              </a:lnSpc>
              <a:spcAft>
                <a:spcPts val="300"/>
              </a:spcAft>
            </a:pPr>
            <a:r>
              <a:rPr lang="en-US" dirty="0"/>
              <a:t>Developer Investment</a:t>
            </a:r>
          </a:p>
          <a:p>
            <a:pPr>
              <a:lnSpc>
                <a:spcPct val="120000"/>
              </a:lnSpc>
              <a:spcAft>
                <a:spcPts val="300"/>
              </a:spcAft>
            </a:pPr>
            <a:r>
              <a:rPr lang="en-US" dirty="0"/>
              <a:t>Results</a:t>
            </a:r>
          </a:p>
          <a:p>
            <a:pPr lvl="1">
              <a:lnSpc>
                <a:spcPct val="120000"/>
              </a:lnSpc>
              <a:spcAft>
                <a:spcPts val="300"/>
              </a:spcAft>
            </a:pPr>
            <a:r>
              <a:rPr lang="en-US" dirty="0"/>
              <a:t>44,287 sq. ft. Shopping Center </a:t>
            </a:r>
          </a:p>
          <a:p>
            <a:pPr lvl="1">
              <a:lnSpc>
                <a:spcPct val="120000"/>
              </a:lnSpc>
              <a:spcAft>
                <a:spcPts val="300"/>
              </a:spcAft>
            </a:pPr>
            <a:r>
              <a:rPr lang="en-US" dirty="0"/>
              <a:t>125 New Jobs</a:t>
            </a:r>
          </a:p>
          <a:p>
            <a:pPr lvl="1">
              <a:lnSpc>
                <a:spcPct val="120000"/>
              </a:lnSpc>
              <a:spcAft>
                <a:spcPts val="300"/>
              </a:spcAft>
            </a:pPr>
            <a:r>
              <a:rPr lang="en-US" dirty="0"/>
              <a:t>Catalyst for Infill Redevelopment</a:t>
            </a:r>
          </a:p>
          <a:p>
            <a:pPr lvl="1">
              <a:lnSpc>
                <a:spcPct val="120000"/>
              </a:lnSpc>
              <a:spcAft>
                <a:spcPts val="300"/>
              </a:spcAft>
            </a:pPr>
            <a:r>
              <a:rPr lang="en-US" dirty="0"/>
              <a:t>$12,000,000 Capital Investment</a:t>
            </a:r>
          </a:p>
          <a:p>
            <a:pPr lvl="1">
              <a:lnSpc>
                <a:spcPct val="120000"/>
              </a:lnSpc>
              <a:spcAft>
                <a:spcPts val="300"/>
              </a:spcAft>
            </a:pPr>
            <a:r>
              <a:rPr lang="en-US" dirty="0"/>
              <a:t>Catalytic Town Home and Commercial Developments</a:t>
            </a:r>
          </a:p>
        </p:txBody>
      </p:sp>
      <p:sp>
        <p:nvSpPr>
          <p:cNvPr id="9" name="TextBox 8"/>
          <p:cNvSpPr txBox="1"/>
          <p:nvPr/>
        </p:nvSpPr>
        <p:spPr>
          <a:xfrm>
            <a:off x="6027788" y="4661366"/>
            <a:ext cx="3515936" cy="943848"/>
          </a:xfrm>
          <a:prstGeom prst="rect">
            <a:avLst/>
          </a:prstGeom>
          <a:noFill/>
        </p:spPr>
        <p:txBody>
          <a:bodyPr wrap="square" lIns="45720" rIns="45720" rtlCol="0">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600" b="0" i="1" u="none" strike="noStrike" kern="1200" cap="none" spc="0" normalizeH="0" baseline="0" noProof="0" dirty="0">
                <a:ln>
                  <a:noFill/>
                </a:ln>
                <a:effectLst/>
                <a:uLnTx/>
                <a:uFillTx/>
                <a:latin typeface="Arial" pitchFamily="34" charset="0"/>
                <a:ea typeface="+mn-ea"/>
                <a:cs typeface="Arial" pitchFamily="34" charset="0"/>
              </a:rPr>
              <a:t>Community Partners </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200" b="0" i="1" u="none" strike="noStrike" kern="1200" cap="none" spc="0" normalizeH="0" baseline="0" noProof="0" dirty="0">
                <a:ln>
                  <a:noFill/>
                </a:ln>
                <a:effectLst/>
                <a:uLnTx/>
                <a:uFillTx/>
                <a:latin typeface="Arial" pitchFamily="34" charset="0"/>
                <a:ea typeface="+mn-ea"/>
                <a:cs typeface="Arial" pitchFamily="34" charset="0"/>
              </a:rPr>
              <a:t>South Clearwater Citizens for Progressive Action  </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200" b="1" i="0" u="none" strike="noStrike" kern="1200" cap="none" spc="0" normalizeH="0" baseline="0" noProof="0" dirty="0">
                <a:ln>
                  <a:noFill/>
                </a:ln>
                <a:effectLst/>
                <a:uLnTx/>
                <a:uFillTx/>
                <a:latin typeface="Arial" pitchFamily="34" charset="0"/>
                <a:ea typeface="+mn-ea"/>
                <a:cs typeface="Arial" pitchFamily="34" charset="0"/>
              </a:rPr>
              <a:t>Diane Hufford </a:t>
            </a:r>
            <a:r>
              <a:rPr kumimoji="0" lang="en-US" sz="1200" b="0" i="1" u="none" strike="noStrike" kern="1200" cap="none" spc="0" normalizeH="0" baseline="0" noProof="0" dirty="0">
                <a:ln>
                  <a:noFill/>
                </a:ln>
                <a:effectLst/>
                <a:uLnTx/>
                <a:uFillTx/>
                <a:latin typeface="Arial" pitchFamily="34" charset="0"/>
                <a:ea typeface="+mn-ea"/>
                <a:cs typeface="Arial" pitchFamily="34" charset="0"/>
              </a:rPr>
              <a:t>– City of Clearwater   </a:t>
            </a:r>
            <a:br>
              <a:rPr kumimoji="0" lang="en-US" sz="1200" b="1" i="0" u="none" strike="noStrike" kern="1200" cap="none" spc="0" normalizeH="0" baseline="0" noProof="0" dirty="0">
                <a:ln>
                  <a:noFill/>
                </a:ln>
                <a:effectLst/>
                <a:uLnTx/>
                <a:uFillTx/>
                <a:latin typeface="Arial" pitchFamily="34" charset="0"/>
                <a:ea typeface="+mn-ea"/>
                <a:cs typeface="Arial" pitchFamily="34" charset="0"/>
              </a:rPr>
            </a:br>
            <a:r>
              <a:rPr kumimoji="0" lang="en-US" sz="1200" b="1" i="0" u="none" strike="noStrike" kern="1200" cap="none" spc="0" normalizeH="0" baseline="0" noProof="0" dirty="0">
                <a:ln>
                  <a:noFill/>
                </a:ln>
                <a:effectLst/>
                <a:uLnTx/>
                <a:uFillTx/>
                <a:latin typeface="Arial" pitchFamily="34" charset="0"/>
                <a:ea typeface="+mn-ea"/>
                <a:cs typeface="Arial" pitchFamily="34" charset="0"/>
              </a:rPr>
              <a:t>Jim White </a:t>
            </a:r>
            <a:r>
              <a:rPr kumimoji="0" lang="en-US" sz="1200" b="0" i="1" u="none" strike="noStrike" kern="1200" cap="none" spc="0" normalizeH="0" baseline="0" noProof="0" dirty="0">
                <a:ln>
                  <a:noFill/>
                </a:ln>
                <a:effectLst/>
                <a:uLnTx/>
                <a:uFillTx/>
                <a:latin typeface="Arial" pitchFamily="34" charset="0"/>
                <a:ea typeface="+mn-ea"/>
                <a:cs typeface="Arial" pitchFamily="34" charset="0"/>
              </a:rPr>
              <a:t>– White Development Company</a:t>
            </a:r>
          </a:p>
        </p:txBody>
      </p:sp>
      <p:pic>
        <p:nvPicPr>
          <p:cNvPr id="12" name="Picture 2" descr="C:\Users\kpl\AppData\Local\Microsoft\Windows\Temporary Internet Files\Content.IE5\6RUGNGA2\dwntwn-publix2[1].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082455" y="3009927"/>
            <a:ext cx="2922538" cy="1637357"/>
          </a:xfrm>
          <a:prstGeom prst="rect">
            <a:avLst/>
          </a:prstGeom>
          <a:noFill/>
          <a:ln w="25400" algn="ctr">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2" descr="Lifts removed Harbor Oaks Shopping Cente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082455" y="1176514"/>
            <a:ext cx="2922538" cy="1764782"/>
          </a:xfrm>
          <a:prstGeom prst="rect">
            <a:avLst/>
          </a:prstGeom>
        </p:spPr>
      </p:pic>
    </p:spTree>
    <p:extLst>
      <p:ext uri="{BB962C8B-B14F-4D97-AF65-F5344CB8AC3E}">
        <p14:creationId xmlns:p14="http://schemas.microsoft.com/office/powerpoint/2010/main" val="866818300"/>
      </p:ext>
    </p:extLst>
  </p:cSld>
  <p:clrMapOvr>
    <a:overrideClrMapping bg1="lt1" tx1="dk1" bg2="lt2" tx2="dk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378463" y="1627724"/>
            <a:ext cx="2813537" cy="3501813"/>
          </a:xfrm>
          <a:prstGeom prst="rect">
            <a:avLst/>
          </a:prstGeom>
        </p:spPr>
      </p:pic>
      <p:sp>
        <p:nvSpPr>
          <p:cNvPr id="2" name="Rectangle 2"/>
          <p:cNvSpPr>
            <a:spLocks noGrp="1" noChangeArrowheads="1"/>
          </p:cNvSpPr>
          <p:nvPr>
            <p:ph type="title"/>
          </p:nvPr>
        </p:nvSpPr>
        <p:spPr>
          <a:xfrm>
            <a:off x="591303" y="108239"/>
            <a:ext cx="11639861" cy="783358"/>
          </a:xfrm>
        </p:spPr>
        <p:txBody>
          <a:bodyPr>
            <a:normAutofit/>
          </a:bodyPr>
          <a:lstStyle/>
          <a:p>
            <a:r>
              <a:rPr lang="en-AU" b="0" dirty="0">
                <a:solidFill>
                  <a:srgbClr val="193661"/>
                </a:solidFill>
              </a:rPr>
              <a:t>Northeast Florida Health Care – Health Zone 1, </a:t>
            </a:r>
            <a:r>
              <a:rPr lang="en-US" b="0" dirty="0">
                <a:solidFill>
                  <a:srgbClr val="193661"/>
                </a:solidFill>
              </a:rPr>
              <a:t>Jacksonville, FL </a:t>
            </a:r>
            <a:br>
              <a:rPr lang="en-US" sz="2500" b="0" dirty="0">
                <a:solidFill>
                  <a:srgbClr val="193661"/>
                </a:solidFill>
              </a:rPr>
            </a:br>
            <a:r>
              <a:rPr lang="en-US" sz="2000" b="0" dirty="0">
                <a:solidFill>
                  <a:srgbClr val="193661"/>
                </a:solidFill>
              </a:rPr>
              <a:t>School-Based Community Gardens </a:t>
            </a:r>
          </a:p>
        </p:txBody>
      </p:sp>
      <p:sp>
        <p:nvSpPr>
          <p:cNvPr id="9" name="Content Placeholder 8">
            <a:extLst>
              <a:ext uri="{FF2B5EF4-FFF2-40B4-BE49-F238E27FC236}">
                <a16:creationId xmlns:a16="http://schemas.microsoft.com/office/drawing/2014/main" id="{0DC126C7-83A2-FF48-BDDB-D12812D93472}"/>
              </a:ext>
            </a:extLst>
          </p:cNvPr>
          <p:cNvSpPr>
            <a:spLocks noGrp="1"/>
          </p:cNvSpPr>
          <p:nvPr>
            <p:ph idx="1"/>
          </p:nvPr>
        </p:nvSpPr>
        <p:spPr>
          <a:xfrm>
            <a:off x="610583" y="1208503"/>
            <a:ext cx="6243144" cy="5081612"/>
          </a:xfrm>
        </p:spPr>
        <p:txBody>
          <a:bodyPr/>
          <a:lstStyle/>
          <a:p>
            <a:pPr>
              <a:spcAft>
                <a:spcPts val="0"/>
              </a:spcAft>
            </a:pPr>
            <a:r>
              <a:rPr lang="en-US" sz="1500" dirty="0"/>
              <a:t>Challenges</a:t>
            </a:r>
          </a:p>
          <a:p>
            <a:pPr lvl="1">
              <a:spcAft>
                <a:spcPts val="0"/>
              </a:spcAft>
            </a:pPr>
            <a:r>
              <a:rPr lang="en-US" sz="1500" dirty="0"/>
              <a:t>Disproportionately high incidences of health issues  </a:t>
            </a:r>
          </a:p>
          <a:p>
            <a:pPr lvl="1">
              <a:spcAft>
                <a:spcPts val="0"/>
              </a:spcAft>
            </a:pPr>
            <a:r>
              <a:rPr lang="en-US" sz="1500" dirty="0"/>
              <a:t>Numerous Brownfield sites adjacent to residential areas including a Superfund site</a:t>
            </a:r>
          </a:p>
          <a:p>
            <a:pPr lvl="1">
              <a:spcAft>
                <a:spcPts val="0"/>
              </a:spcAft>
            </a:pPr>
            <a:r>
              <a:rPr lang="en-US" sz="1500" dirty="0"/>
              <a:t>Lack of fresh food </a:t>
            </a:r>
          </a:p>
          <a:p>
            <a:pPr lvl="1">
              <a:spcAft>
                <a:spcPts val="0"/>
              </a:spcAft>
            </a:pPr>
            <a:r>
              <a:rPr lang="en-US" sz="1500" dirty="0"/>
              <a:t>Healthcare access impacted by transportation / location of health care facilities</a:t>
            </a:r>
          </a:p>
          <a:p>
            <a:pPr lvl="1">
              <a:spcAft>
                <a:spcPts val="0"/>
              </a:spcAft>
            </a:pPr>
            <a:r>
              <a:rPr lang="en-US" sz="1500" dirty="0"/>
              <a:t>Large, urban area – limited resources &amp; support</a:t>
            </a:r>
          </a:p>
          <a:p>
            <a:pPr>
              <a:spcAft>
                <a:spcPts val="0"/>
              </a:spcAft>
            </a:pPr>
            <a:r>
              <a:rPr lang="en-US" sz="1500" dirty="0"/>
              <a:t>Tools</a:t>
            </a:r>
          </a:p>
          <a:p>
            <a:pPr lvl="1">
              <a:spcAft>
                <a:spcPts val="0"/>
              </a:spcAft>
            </a:pPr>
            <a:r>
              <a:rPr lang="en-US" sz="1500" dirty="0"/>
              <a:t>Designation as EPA EJ Showcase Community – increases visibility – focuses resources </a:t>
            </a:r>
          </a:p>
          <a:p>
            <a:pPr lvl="1">
              <a:spcAft>
                <a:spcPts val="0"/>
              </a:spcAft>
            </a:pPr>
            <a:r>
              <a:rPr lang="en-US" sz="1500" dirty="0"/>
              <a:t>Grants, Public – private partnerships </a:t>
            </a:r>
          </a:p>
          <a:p>
            <a:pPr lvl="1">
              <a:spcAft>
                <a:spcPts val="0"/>
              </a:spcAft>
            </a:pPr>
            <a:r>
              <a:rPr lang="en-US" sz="1500" dirty="0"/>
              <a:t>ATSDR $150,000 community health projects related to contamination at brownfield / land reuse sites</a:t>
            </a:r>
          </a:p>
          <a:p>
            <a:pPr>
              <a:spcAft>
                <a:spcPts val="0"/>
              </a:spcAft>
            </a:pPr>
            <a:r>
              <a:rPr lang="en-US" sz="1500" dirty="0"/>
              <a:t> Results</a:t>
            </a:r>
          </a:p>
          <a:p>
            <a:pPr lvl="1">
              <a:spcAft>
                <a:spcPts val="0"/>
              </a:spcAft>
            </a:pPr>
            <a:r>
              <a:rPr lang="en-US" sz="1500" dirty="0"/>
              <a:t>Potential fresh foods in desert area school-based gardens at </a:t>
            </a:r>
            <a:br>
              <a:rPr lang="en-US" sz="1500" dirty="0"/>
            </a:br>
            <a:r>
              <a:rPr lang="en-US" sz="1500" dirty="0"/>
              <a:t>7 schools </a:t>
            </a:r>
          </a:p>
          <a:p>
            <a:pPr lvl="1">
              <a:spcAft>
                <a:spcPts val="0"/>
              </a:spcAft>
            </a:pPr>
            <a:r>
              <a:rPr lang="en-US" sz="1500" dirty="0"/>
              <a:t>Increased access to affordable healthcare through St. Vincent’s mobile health outreach </a:t>
            </a:r>
          </a:p>
          <a:p>
            <a:pPr lvl="1">
              <a:spcAft>
                <a:spcPts val="0"/>
              </a:spcAft>
            </a:pPr>
            <a:r>
              <a:rPr lang="en-US" sz="1500" dirty="0"/>
              <a:t>Decrease in health disparities – increase in wellness</a:t>
            </a:r>
          </a:p>
          <a:p>
            <a:pPr lvl="1">
              <a:spcAft>
                <a:spcPts val="0"/>
              </a:spcAft>
            </a:pPr>
            <a:r>
              <a:rPr lang="en-US" sz="1500" dirty="0"/>
              <a:t>Community market </a:t>
            </a:r>
          </a:p>
        </p:txBody>
      </p:sp>
      <p:pic>
        <p:nvPicPr>
          <p:cNvPr id="37" name="Picture 3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32104" y="1365430"/>
            <a:ext cx="2704127" cy="1521070"/>
          </a:xfrm>
          <a:prstGeom prst="rect">
            <a:avLst/>
          </a:prstGeom>
          <a:ln w="25400">
            <a:solidFill>
              <a:schemeClr val="bg1"/>
            </a:solidFill>
          </a:ln>
        </p:spPr>
      </p:pic>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032104" y="2984971"/>
            <a:ext cx="2704127" cy="1666201"/>
          </a:xfrm>
          <a:prstGeom prst="rect">
            <a:avLst/>
          </a:prstGeom>
        </p:spPr>
      </p:pic>
      <p:sp>
        <p:nvSpPr>
          <p:cNvPr id="36" name="TextBox 35"/>
          <p:cNvSpPr txBox="1"/>
          <p:nvPr/>
        </p:nvSpPr>
        <p:spPr>
          <a:xfrm>
            <a:off x="7032104" y="4815480"/>
            <a:ext cx="3096344" cy="1667123"/>
          </a:xfrm>
          <a:prstGeom prst="rect">
            <a:avLst/>
          </a:prstGeom>
          <a:noFill/>
        </p:spPr>
        <p:txBody>
          <a:bodyPr wrap="square" lIns="34290" rIns="34290" rtlCol="0">
            <a:spAutoFit/>
          </a:bodyPr>
          <a:lstStyle/>
          <a:p>
            <a:pPr>
              <a:spcAft>
                <a:spcPts val="150"/>
              </a:spcAft>
            </a:pPr>
            <a:r>
              <a:rPr lang="en-US" sz="1400" i="1" dirty="0">
                <a:latin typeface="Arial" pitchFamily="34" charset="0"/>
                <a:cs typeface="Arial" pitchFamily="34" charset="0"/>
              </a:rPr>
              <a:t>Community Partners </a:t>
            </a:r>
          </a:p>
          <a:p>
            <a:pPr>
              <a:spcAft>
                <a:spcPts val="150"/>
              </a:spcAft>
            </a:pPr>
            <a:r>
              <a:rPr lang="en-US" sz="1000" i="1" dirty="0">
                <a:latin typeface="Arial" pitchFamily="34" charset="0"/>
                <a:cs typeface="Arial" pitchFamily="34" charset="0"/>
              </a:rPr>
              <a:t>St. Vincent's Mobile Health Outreach Ministry</a:t>
            </a:r>
          </a:p>
          <a:p>
            <a:pPr>
              <a:spcAft>
                <a:spcPts val="150"/>
              </a:spcAft>
            </a:pPr>
            <a:r>
              <a:rPr lang="en-US" sz="1000" b="1" dirty="0">
                <a:latin typeface="Arial" pitchFamily="34" charset="0"/>
                <a:cs typeface="Arial" pitchFamily="34" charset="0"/>
              </a:rPr>
              <a:t>Tina Anderson </a:t>
            </a:r>
            <a:r>
              <a:rPr lang="en-US" sz="1000" dirty="0">
                <a:latin typeface="Arial" pitchFamily="34" charset="0"/>
                <a:cs typeface="Arial" pitchFamily="34" charset="0"/>
              </a:rPr>
              <a:t>–</a:t>
            </a:r>
            <a:r>
              <a:rPr lang="en-US" sz="1000" b="1" dirty="0">
                <a:latin typeface="Arial" pitchFamily="34" charset="0"/>
                <a:cs typeface="Arial" pitchFamily="34" charset="0"/>
              </a:rPr>
              <a:t> </a:t>
            </a:r>
            <a:r>
              <a:rPr lang="en-US" sz="1000" i="1" dirty="0">
                <a:latin typeface="Arial" pitchFamily="34" charset="0"/>
                <a:cs typeface="Arial" pitchFamily="34" charset="0"/>
              </a:rPr>
              <a:t>East Side Environmental Council</a:t>
            </a:r>
          </a:p>
          <a:p>
            <a:pPr>
              <a:spcAft>
                <a:spcPts val="150"/>
              </a:spcAft>
            </a:pPr>
            <a:r>
              <a:rPr lang="en-US" sz="1000" b="1" dirty="0">
                <a:latin typeface="Arial" pitchFamily="34" charset="0"/>
                <a:cs typeface="Arial" pitchFamily="34" charset="0"/>
              </a:rPr>
              <a:t>Wynetta Wright / Ken Pinnix </a:t>
            </a:r>
            <a:r>
              <a:rPr lang="en-US" sz="1000" i="1" dirty="0">
                <a:latin typeface="Arial" pitchFamily="34" charset="0"/>
                <a:cs typeface="Arial" pitchFamily="34" charset="0"/>
              </a:rPr>
              <a:t>– East Side Environmental Council</a:t>
            </a:r>
          </a:p>
          <a:p>
            <a:pPr>
              <a:spcAft>
                <a:spcPts val="150"/>
              </a:spcAft>
            </a:pPr>
            <a:r>
              <a:rPr lang="en-US" sz="1000" b="1" dirty="0">
                <a:latin typeface="Arial" pitchFamily="34" charset="0"/>
                <a:cs typeface="Arial" pitchFamily="34" charset="0"/>
              </a:rPr>
              <a:t>Teena Anderson </a:t>
            </a:r>
            <a:r>
              <a:rPr lang="en-US" sz="1000" i="1" dirty="0">
                <a:latin typeface="Arial" pitchFamily="34" charset="0"/>
                <a:cs typeface="Arial" pitchFamily="34" charset="0"/>
              </a:rPr>
              <a:t>– School Farms &amp; Urban Ag Initiative</a:t>
            </a:r>
          </a:p>
          <a:p>
            <a:pPr>
              <a:spcAft>
                <a:spcPts val="150"/>
              </a:spcAft>
            </a:pPr>
            <a:r>
              <a:rPr lang="en-US" sz="1000" b="1" dirty="0">
                <a:latin typeface="Arial" pitchFamily="34" charset="0"/>
                <a:cs typeface="Arial" pitchFamily="34" charset="0"/>
              </a:rPr>
              <a:t>Grazyna Pawlowicz </a:t>
            </a:r>
            <a:r>
              <a:rPr lang="en-US" sz="1000" i="1" dirty="0">
                <a:latin typeface="Arial" pitchFamily="34" charset="0"/>
                <a:cs typeface="Arial" pitchFamily="34" charset="0"/>
              </a:rPr>
              <a:t>– Duval County Health Department   </a:t>
            </a:r>
          </a:p>
        </p:txBody>
      </p:sp>
      <p:pic>
        <p:nvPicPr>
          <p:cNvPr id="3074" name="Picture 2" descr="Image result for Eastside environmental council Logo&quot;"/>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9875446" y="1208503"/>
            <a:ext cx="2138177" cy="789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6453738"/>
      </p:ext>
    </p:extLst>
  </p:cSld>
  <p:clrMapOvr>
    <a:overrideClrMapping bg1="lt1" tx1="dk1" bg2="lt2" tx2="dk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txBox="1">
            <a:spLocks noGrp="1"/>
          </p:cNvSpPr>
          <p:nvPr>
            <p:ph type="title"/>
          </p:nvPr>
        </p:nvSpPr>
        <p:spPr>
          <a:xfrm>
            <a:off x="617512" y="74142"/>
            <a:ext cx="10950255" cy="799158"/>
          </a:xfrm>
        </p:spPr>
        <p:txBody>
          <a:bodyPr/>
          <a:lstStyle/>
          <a:p>
            <a:pPr lvl="0"/>
            <a:r>
              <a:rPr lang="en-US" dirty="0"/>
              <a:t>Robert L. Cole Community Lake &amp; Park </a:t>
            </a:r>
            <a:br>
              <a:rPr lang="en-US" dirty="0"/>
            </a:br>
            <a:r>
              <a:rPr lang="en-US" sz="2000" dirty="0"/>
              <a:t>Brownfields</a:t>
            </a:r>
            <a:r>
              <a:rPr lang="en-US" sz="1800" dirty="0"/>
              <a:t> to Open Space Green Space (2009) </a:t>
            </a:r>
          </a:p>
        </p:txBody>
      </p:sp>
      <p:sp>
        <p:nvSpPr>
          <p:cNvPr id="15" name="Content Placeholder 14">
            <a:extLst>
              <a:ext uri="{FF2B5EF4-FFF2-40B4-BE49-F238E27FC236}">
                <a16:creationId xmlns:a16="http://schemas.microsoft.com/office/drawing/2014/main" id="{F4660606-9006-8E4D-B03C-563AA790669B}"/>
              </a:ext>
            </a:extLst>
          </p:cNvPr>
          <p:cNvSpPr>
            <a:spLocks noGrp="1"/>
          </p:cNvSpPr>
          <p:nvPr>
            <p:ph idx="1"/>
          </p:nvPr>
        </p:nvSpPr>
        <p:spPr/>
        <p:txBody>
          <a:bodyPr/>
          <a:lstStyle/>
          <a:p>
            <a:pPr lvl="0">
              <a:spcAft>
                <a:spcPts val="300"/>
              </a:spcAft>
            </a:pPr>
            <a:r>
              <a:rPr lang="en-US" dirty="0"/>
              <a:t>Challenges </a:t>
            </a:r>
          </a:p>
          <a:p>
            <a:pPr lvl="1">
              <a:spcAft>
                <a:spcPts val="300"/>
              </a:spcAft>
            </a:pPr>
            <a:r>
              <a:rPr lang="en-US" dirty="0"/>
              <a:t>Former landfill site </a:t>
            </a:r>
          </a:p>
          <a:p>
            <a:pPr lvl="1">
              <a:spcAft>
                <a:spcPts val="300"/>
              </a:spcAft>
            </a:pPr>
            <a:r>
              <a:rPr lang="en-US" dirty="0"/>
              <a:t>Need for community open / green-space </a:t>
            </a:r>
          </a:p>
          <a:p>
            <a:pPr lvl="0">
              <a:spcAft>
                <a:spcPts val="300"/>
              </a:spcAft>
            </a:pPr>
            <a:r>
              <a:rPr lang="en-US" dirty="0"/>
              <a:t>Tools </a:t>
            </a:r>
          </a:p>
          <a:p>
            <a:pPr lvl="1">
              <a:spcAft>
                <a:spcPts val="100"/>
              </a:spcAft>
            </a:pPr>
            <a:r>
              <a:rPr lang="en-US" dirty="0"/>
              <a:t>Community support</a:t>
            </a:r>
          </a:p>
          <a:p>
            <a:pPr lvl="2">
              <a:spcAft>
                <a:spcPts val="100"/>
              </a:spcAft>
            </a:pPr>
            <a:r>
              <a:rPr lang="en-US" dirty="0"/>
              <a:t>Project named after community legend, Robert L. Cole </a:t>
            </a:r>
          </a:p>
          <a:p>
            <a:pPr lvl="1">
              <a:spcAft>
                <a:spcPts val="100"/>
              </a:spcAft>
            </a:pPr>
            <a:r>
              <a:rPr lang="en-US" dirty="0"/>
              <a:t>$1.1 tax increment funding </a:t>
            </a:r>
            <a:br>
              <a:rPr lang="en-US" dirty="0"/>
            </a:br>
            <a:r>
              <a:rPr lang="en-US" dirty="0"/>
              <a:t>(East Tampa Community Redevelopment Agency)</a:t>
            </a:r>
          </a:p>
          <a:p>
            <a:pPr lvl="1">
              <a:spcAft>
                <a:spcPts val="300"/>
              </a:spcAft>
            </a:pPr>
            <a:r>
              <a:rPr lang="en-US" dirty="0"/>
              <a:t>Designs provided by University of South Florida </a:t>
            </a:r>
            <a:br>
              <a:rPr lang="en-US" dirty="0"/>
            </a:br>
            <a:r>
              <a:rPr lang="en-US" dirty="0"/>
              <a:t>School of Architecture</a:t>
            </a:r>
          </a:p>
          <a:p>
            <a:pPr lvl="0">
              <a:spcAft>
                <a:spcPts val="300"/>
              </a:spcAft>
            </a:pPr>
            <a:r>
              <a:rPr lang="en-US" dirty="0"/>
              <a:t>Results </a:t>
            </a:r>
          </a:p>
          <a:p>
            <a:pPr lvl="1">
              <a:spcAft>
                <a:spcPts val="100"/>
              </a:spcAft>
            </a:pPr>
            <a:r>
              <a:rPr lang="en-US" dirty="0"/>
              <a:t>Multi-use community park / lake</a:t>
            </a:r>
          </a:p>
          <a:p>
            <a:pPr lvl="1">
              <a:spcAft>
                <a:spcPts val="100"/>
              </a:spcAft>
            </a:pPr>
            <a:r>
              <a:rPr lang="en-US" dirty="0"/>
              <a:t>Opportunity for open / green space in underserved community </a:t>
            </a:r>
          </a:p>
          <a:p>
            <a:pPr lvl="1">
              <a:spcAft>
                <a:spcPts val="100"/>
              </a:spcAft>
            </a:pPr>
            <a:r>
              <a:rPr lang="en-US" dirty="0"/>
              <a:t>Recreational opportunities</a:t>
            </a:r>
          </a:p>
          <a:p>
            <a:pPr lvl="2">
              <a:spcAft>
                <a:spcPts val="100"/>
              </a:spcAft>
            </a:pPr>
            <a:r>
              <a:rPr lang="en-US" dirty="0"/>
              <a:t>Boardwalk, walking trail, exercise stations </a:t>
            </a:r>
          </a:p>
          <a:p>
            <a:pPr lvl="1">
              <a:spcAft>
                <a:spcPts val="100"/>
              </a:spcAft>
            </a:pPr>
            <a:r>
              <a:rPr lang="en-US" dirty="0"/>
              <a:t>Observation tower, pier </a:t>
            </a:r>
          </a:p>
          <a:p>
            <a:pPr lvl="1">
              <a:spcAft>
                <a:spcPts val="100"/>
              </a:spcAft>
            </a:pPr>
            <a:r>
              <a:rPr lang="en-US" dirty="0"/>
              <a:t>University of South Florida and local elementary schools partner on water quality research project</a:t>
            </a:r>
          </a:p>
          <a:p>
            <a:pPr lvl="1">
              <a:spcAft>
                <a:spcPts val="100"/>
              </a:spcAft>
            </a:pPr>
            <a:r>
              <a:rPr lang="en-US" dirty="0"/>
              <a:t>Public art/culture – historic African-American quotes engraved in walking trail</a:t>
            </a:r>
          </a:p>
          <a:p>
            <a:pPr>
              <a:spcAft>
                <a:spcPts val="300"/>
              </a:spcAft>
            </a:pPr>
            <a:endParaRPr lang="en-US" dirty="0"/>
          </a:p>
        </p:txBody>
      </p:sp>
      <p:grpSp>
        <p:nvGrpSpPr>
          <p:cNvPr id="18" name="Group 17">
            <a:extLst>
              <a:ext uri="{FF2B5EF4-FFF2-40B4-BE49-F238E27FC236}">
                <a16:creationId xmlns:a16="http://schemas.microsoft.com/office/drawing/2014/main" id="{482CDDDA-BA34-464E-868C-75EB61E31DD4}"/>
              </a:ext>
            </a:extLst>
          </p:cNvPr>
          <p:cNvGrpSpPr/>
          <p:nvPr/>
        </p:nvGrpSpPr>
        <p:grpSpPr>
          <a:xfrm>
            <a:off x="6960096" y="1268760"/>
            <a:ext cx="4758282" cy="4032448"/>
            <a:chOff x="6600056" y="1268760"/>
            <a:chExt cx="5118322" cy="4548078"/>
          </a:xfrm>
        </p:grpSpPr>
        <p:pic>
          <p:nvPicPr>
            <p:cNvPr id="5" name="Picture 2" descr="C:\Users\CMC\AppData\Local\Microsoft\Windows\Temporary Internet Files\Content.Outlook\C6C3RVG9\ColeLake1 (2).jpg"/>
            <p:cNvPicPr>
              <a:picLocks noChangeAspect="1"/>
            </p:cNvPicPr>
            <p:nvPr/>
          </p:nvPicPr>
          <p:blipFill>
            <a:blip r:embed="rId2"/>
            <a:srcRect/>
            <a:stretch>
              <a:fillRect/>
            </a:stretch>
          </p:blipFill>
          <p:spPr>
            <a:xfrm>
              <a:off x="8832304" y="1284864"/>
              <a:ext cx="2886074" cy="2447921"/>
            </a:xfrm>
            <a:prstGeom prst="rect">
              <a:avLst/>
            </a:prstGeom>
            <a:noFill/>
            <a:ln w="25402" cap="flat">
              <a:solidFill>
                <a:srgbClr val="FFFFFF"/>
              </a:solidFill>
              <a:prstDash val="solid"/>
              <a:miter/>
            </a:ln>
          </p:spPr>
        </p:pic>
        <p:sp>
          <p:nvSpPr>
            <p:cNvPr id="6" name="Text Box 20"/>
            <p:cNvSpPr txBox="1"/>
            <p:nvPr/>
          </p:nvSpPr>
          <p:spPr>
            <a:xfrm>
              <a:off x="8832304" y="3368917"/>
              <a:ext cx="2886074" cy="367021"/>
            </a:xfrm>
            <a:prstGeom prst="rect">
              <a:avLst/>
            </a:prstGeom>
            <a:solidFill>
              <a:srgbClr val="000000">
                <a:alpha val="80000"/>
              </a:srgbClr>
            </a:solidFill>
            <a:ln cap="flat">
              <a:noFill/>
            </a:ln>
          </p:spPr>
          <p:txBody>
            <a:bodyPr vert="horz" wrap="square" lIns="91440" tIns="45720" rIns="91440" bIns="45720" anchor="t" anchorCtr="1" compatLnSpc="1">
              <a:spAutoFit/>
            </a:bodyPr>
            <a:lstStyle/>
            <a:p>
              <a:pPr marL="0" marR="0" lvl="0" indent="0" algn="ctr" defTabSz="914400" rtl="0" eaLnBrk="1" fontAlgn="auto" latinLnBrk="0" hangingPunct="1">
                <a:lnSpc>
                  <a:spcPct val="85000"/>
                </a:lnSpc>
                <a:spcBef>
                  <a:spcPts val="0"/>
                </a:spcBef>
                <a:spcAft>
                  <a:spcPts val="0"/>
                </a:spcAft>
                <a:buClrTx/>
                <a:buSzTx/>
                <a:buFontTx/>
                <a:buNone/>
                <a:tabLst/>
                <a:defRPr sz="1800" b="0" i="0" u="none" strike="noStrike" kern="0" cap="none" spc="0" baseline="0">
                  <a:solidFill>
                    <a:srgbClr val="000000"/>
                  </a:solidFill>
                  <a:uFillTx/>
                </a:defRPr>
              </a:pPr>
              <a:r>
                <a:rPr kumimoji="0" lang="en-US" sz="1050" b="1" i="0" u="none" strike="noStrike" kern="1200" cap="none" spc="0" normalizeH="0" baseline="0" noProof="0" dirty="0">
                  <a:ln>
                    <a:noFill/>
                  </a:ln>
                  <a:solidFill>
                    <a:srgbClr val="FFFFFF"/>
                  </a:solidFill>
                  <a:effectLst/>
                  <a:uLnTx/>
                  <a:uFillTx/>
                  <a:latin typeface="Arial Narrow" pitchFamily="34"/>
                  <a:ea typeface="+mn-ea"/>
                  <a:cs typeface="+mn-cs"/>
                </a:rPr>
                <a:t>Open Space / Green Space Address Health Issues through Opportunities for Physical Activity</a:t>
              </a:r>
            </a:p>
          </p:txBody>
        </p:sp>
        <p:pic>
          <p:nvPicPr>
            <p:cNvPr id="7" name="Picture 4" descr="C:\Users\CMC\AppData\Local\Microsoft\Windows\Temporary Internet Files\Content.Outlook\C6C3RVG9\Stormwater property2.jpg"/>
            <p:cNvPicPr>
              <a:picLocks noChangeAspect="1"/>
            </p:cNvPicPr>
            <p:nvPr/>
          </p:nvPicPr>
          <p:blipFill>
            <a:blip r:embed="rId3"/>
            <a:srcRect/>
            <a:stretch>
              <a:fillRect/>
            </a:stretch>
          </p:blipFill>
          <p:spPr>
            <a:xfrm>
              <a:off x="6600056" y="1268760"/>
              <a:ext cx="2136249" cy="2464026"/>
            </a:xfrm>
            <a:prstGeom prst="rect">
              <a:avLst/>
            </a:prstGeom>
            <a:noFill/>
            <a:ln w="25402" cap="flat">
              <a:solidFill>
                <a:srgbClr val="FFFFFF"/>
              </a:solidFill>
              <a:prstDash val="solid"/>
              <a:miter/>
            </a:ln>
          </p:spPr>
        </p:pic>
        <p:pic>
          <p:nvPicPr>
            <p:cNvPr id="8" name="Picture 2" descr="K:\EAST TAMPA SHARE FLDR\East Tampa Photos\Cole Community Lake\MLK 8-5-09 Photos\IMG_0188a.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8832304" y="3862073"/>
              <a:ext cx="2886074" cy="1954765"/>
            </a:xfrm>
            <a:prstGeom prst="rect">
              <a:avLst/>
            </a:prstGeom>
            <a:noFill/>
            <a:ln w="25402" cap="flat">
              <a:solidFill>
                <a:srgbClr val="FFFFFF"/>
              </a:solidFill>
              <a:prstDash val="solid"/>
              <a:miter/>
            </a:ln>
          </p:spPr>
        </p:pic>
        <p:pic>
          <p:nvPicPr>
            <p:cNvPr id="9" name="Picture 5" descr="C:\Users\CMC\AppData\Local\Microsoft\Windows\Temporary Internet Files\Content.Outlook\C6C3RVG9\DSCF1239.JPG"/>
            <p:cNvPicPr>
              <a:picLocks noChangeAspect="1"/>
            </p:cNvPicPr>
            <p:nvPr/>
          </p:nvPicPr>
          <p:blipFill>
            <a:blip r:embed="rId5"/>
            <a:srcRect/>
            <a:stretch>
              <a:fillRect/>
            </a:stretch>
          </p:blipFill>
          <p:spPr>
            <a:xfrm>
              <a:off x="6600056" y="3862073"/>
              <a:ext cx="2136249" cy="1954765"/>
            </a:xfrm>
            <a:prstGeom prst="rect">
              <a:avLst/>
            </a:prstGeom>
            <a:noFill/>
            <a:ln w="25402" cap="flat">
              <a:solidFill>
                <a:srgbClr val="FFFFFF"/>
              </a:solidFill>
              <a:prstDash val="solid"/>
              <a:miter/>
            </a:ln>
          </p:spPr>
        </p:pic>
      </p:grpSp>
    </p:spTree>
    <p:extLst>
      <p:ext uri="{BB962C8B-B14F-4D97-AF65-F5344CB8AC3E}">
        <p14:creationId xmlns:p14="http://schemas.microsoft.com/office/powerpoint/2010/main" val="18358512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
          <p:cNvSpPr txBox="1">
            <a:spLocks noGrp="1"/>
          </p:cNvSpPr>
          <p:nvPr>
            <p:ph type="title"/>
          </p:nvPr>
        </p:nvSpPr>
        <p:spPr>
          <a:xfrm>
            <a:off x="623392" y="59608"/>
            <a:ext cx="10944375" cy="813691"/>
          </a:xfrm>
        </p:spPr>
        <p:txBody>
          <a:bodyPr/>
          <a:lstStyle/>
          <a:p>
            <a:pPr lvl="0"/>
            <a:r>
              <a:rPr lang="en-US" dirty="0">
                <a:solidFill>
                  <a:srgbClr val="002060"/>
                </a:solidFill>
              </a:rPr>
              <a:t>University</a:t>
            </a:r>
            <a:r>
              <a:rPr lang="en-US" sz="2500" dirty="0">
                <a:solidFill>
                  <a:srgbClr val="002060"/>
                </a:solidFill>
              </a:rPr>
              <a:t> Area CDC Harvest Hope Park - Hillsborough County, FL  </a:t>
            </a:r>
            <a:br>
              <a:rPr lang="en-US" dirty="0">
                <a:solidFill>
                  <a:srgbClr val="002060"/>
                </a:solidFill>
              </a:rPr>
            </a:br>
            <a:r>
              <a:rPr lang="en-US" sz="2000" dirty="0">
                <a:solidFill>
                  <a:srgbClr val="002060"/>
                </a:solidFill>
              </a:rPr>
              <a:t>Holistic</a:t>
            </a:r>
            <a:r>
              <a:rPr lang="en-US" sz="1800" dirty="0">
                <a:solidFill>
                  <a:srgbClr val="002060"/>
                </a:solidFill>
              </a:rPr>
              <a:t> Catalyst Project to Improve Community Health and Environment (2020) </a:t>
            </a:r>
          </a:p>
        </p:txBody>
      </p:sp>
      <p:sp>
        <p:nvSpPr>
          <p:cNvPr id="17" name="Content Placeholder 16">
            <a:extLst>
              <a:ext uri="{FF2B5EF4-FFF2-40B4-BE49-F238E27FC236}">
                <a16:creationId xmlns:a16="http://schemas.microsoft.com/office/drawing/2014/main" id="{E905954B-2BA5-D748-8F1A-3C3A5FD446C6}"/>
              </a:ext>
            </a:extLst>
          </p:cNvPr>
          <p:cNvSpPr>
            <a:spLocks noGrp="1"/>
          </p:cNvSpPr>
          <p:nvPr>
            <p:ph idx="1"/>
          </p:nvPr>
        </p:nvSpPr>
        <p:spPr>
          <a:xfrm>
            <a:off x="1206708" y="1130676"/>
            <a:ext cx="10354995" cy="4793704"/>
          </a:xfrm>
        </p:spPr>
        <p:txBody>
          <a:bodyPr/>
          <a:lstStyle/>
          <a:p>
            <a:pPr lvl="0">
              <a:spcAft>
                <a:spcPts val="300"/>
              </a:spcAft>
            </a:pPr>
            <a:r>
              <a:rPr lang="en-US" dirty="0"/>
              <a:t>Challenges</a:t>
            </a:r>
          </a:p>
          <a:p>
            <a:pPr lvl="1">
              <a:spcAft>
                <a:spcPts val="100"/>
              </a:spcAft>
            </a:pPr>
            <a:r>
              <a:rPr lang="en-US" dirty="0"/>
              <a:t>Underserved community</a:t>
            </a:r>
          </a:p>
          <a:p>
            <a:pPr lvl="1">
              <a:spcAft>
                <a:spcPts val="100"/>
              </a:spcAft>
            </a:pPr>
            <a:r>
              <a:rPr lang="en-US" dirty="0"/>
              <a:t>Obsolete unhealthy housing stock </a:t>
            </a:r>
          </a:p>
          <a:p>
            <a:pPr lvl="1">
              <a:spcAft>
                <a:spcPts val="100"/>
              </a:spcAft>
            </a:pPr>
            <a:r>
              <a:rPr lang="en-US" dirty="0"/>
              <a:t>Multiple brownfields sites </a:t>
            </a:r>
          </a:p>
          <a:p>
            <a:pPr lvl="1">
              <a:spcAft>
                <a:spcPts val="100"/>
              </a:spcAft>
            </a:pPr>
            <a:r>
              <a:rPr lang="en-US" dirty="0"/>
              <a:t>Lack of access to fresh food </a:t>
            </a:r>
          </a:p>
          <a:p>
            <a:pPr lvl="1">
              <a:spcAft>
                <a:spcPts val="100"/>
              </a:spcAft>
            </a:pPr>
            <a:r>
              <a:rPr lang="en-US" dirty="0"/>
              <a:t>Lack of economic opportunities</a:t>
            </a:r>
          </a:p>
          <a:p>
            <a:pPr lvl="1">
              <a:spcAft>
                <a:spcPts val="300"/>
              </a:spcAft>
            </a:pPr>
            <a:r>
              <a:rPr lang="en-US" dirty="0"/>
              <a:t>Need for recreational opportunities   </a:t>
            </a:r>
          </a:p>
          <a:p>
            <a:pPr lvl="0">
              <a:spcAft>
                <a:spcPts val="300"/>
              </a:spcAft>
            </a:pPr>
            <a:r>
              <a:rPr lang="en-US" dirty="0"/>
              <a:t>Tools</a:t>
            </a:r>
          </a:p>
          <a:p>
            <a:pPr lvl="1">
              <a:spcAft>
                <a:spcPts val="100"/>
              </a:spcAft>
            </a:pPr>
            <a:r>
              <a:rPr lang="en-US" dirty="0"/>
              <a:t>$300,000 EPA Community Wide Assessment Grant </a:t>
            </a:r>
          </a:p>
          <a:p>
            <a:pPr lvl="1">
              <a:spcAft>
                <a:spcPts val="100"/>
              </a:spcAft>
            </a:pPr>
            <a:r>
              <a:rPr lang="en-US" dirty="0"/>
              <a:t>$200,000 EPA Brownfields Planning Grant </a:t>
            </a:r>
          </a:p>
          <a:p>
            <a:pPr lvl="1">
              <a:spcAft>
                <a:spcPts val="100"/>
              </a:spcAft>
            </a:pPr>
            <a:r>
              <a:rPr lang="en-US" dirty="0"/>
              <a:t>UACDC – Amazing work &gt;&gt;&gt;&gt;&gt;&gt;&gt; </a:t>
            </a:r>
          </a:p>
          <a:p>
            <a:pPr lvl="1">
              <a:spcAft>
                <a:spcPts val="300"/>
              </a:spcAft>
            </a:pPr>
            <a:r>
              <a:rPr lang="en-US" dirty="0"/>
              <a:t>Strong community partnerships </a:t>
            </a:r>
          </a:p>
          <a:p>
            <a:pPr lvl="0">
              <a:spcAft>
                <a:spcPts val="300"/>
              </a:spcAft>
            </a:pPr>
            <a:r>
              <a:rPr lang="en-US" dirty="0"/>
              <a:t>Results</a:t>
            </a:r>
          </a:p>
          <a:p>
            <a:pPr lvl="1">
              <a:spcAft>
                <a:spcPts val="100"/>
              </a:spcAft>
            </a:pPr>
            <a:r>
              <a:rPr lang="en-US" dirty="0"/>
              <a:t>Community garden and fresh food kitchen  </a:t>
            </a:r>
          </a:p>
          <a:p>
            <a:pPr lvl="1">
              <a:spcAft>
                <a:spcPts val="100"/>
              </a:spcAft>
            </a:pPr>
            <a:r>
              <a:rPr lang="en-US" dirty="0"/>
              <a:t>Proposed – healthy and attainable housing </a:t>
            </a:r>
          </a:p>
          <a:p>
            <a:pPr lvl="1">
              <a:spcAft>
                <a:spcPts val="100"/>
              </a:spcAft>
            </a:pPr>
            <a:r>
              <a:rPr lang="en-US" dirty="0"/>
              <a:t>Increased access to health care = </a:t>
            </a:r>
            <a:br>
              <a:rPr lang="en-US" dirty="0"/>
            </a:br>
            <a:r>
              <a:rPr lang="en-US" dirty="0"/>
              <a:t>increased access to economic activities </a:t>
            </a:r>
            <a:br>
              <a:rPr lang="en-US" dirty="0"/>
            </a:br>
            <a:r>
              <a:rPr lang="en-US" dirty="0"/>
              <a:t>attainable and 125 new jobs</a:t>
            </a:r>
          </a:p>
          <a:p>
            <a:pPr lvl="1">
              <a:spcAft>
                <a:spcPts val="100"/>
              </a:spcAft>
            </a:pPr>
            <a:r>
              <a:rPr lang="en-US" dirty="0"/>
              <a:t>Catalyst for infill redevelopment</a:t>
            </a:r>
          </a:p>
          <a:p>
            <a:pPr>
              <a:spcAft>
                <a:spcPts val="300"/>
              </a:spcAft>
            </a:pPr>
            <a:endParaRPr lang="en-US" dirty="0"/>
          </a:p>
        </p:txBody>
      </p:sp>
      <p:sp>
        <p:nvSpPr>
          <p:cNvPr id="5" name="Rectangle 7"/>
          <p:cNvSpPr/>
          <p:nvPr/>
        </p:nvSpPr>
        <p:spPr>
          <a:xfrm>
            <a:off x="7835895" y="1758948"/>
            <a:ext cx="1449388" cy="449263"/>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90000"/>
              </a:lnSpc>
              <a:spcBef>
                <a:spcPts val="1600"/>
              </a:spcBef>
              <a:spcAft>
                <a:spcPts val="0"/>
              </a:spcAft>
              <a:buNone/>
              <a:tabLst/>
              <a:defRPr sz="1800" b="0" i="0" u="none" strike="noStrike" kern="0" cap="none" spc="0" baseline="0">
                <a:solidFill>
                  <a:srgbClr val="000000"/>
                </a:solidFill>
                <a:uFillTx/>
              </a:defRPr>
            </a:pPr>
            <a:endParaRPr lang="en-US" sz="2600" b="0" i="0" u="none" strike="noStrike" kern="1200" cap="none" spc="0" baseline="0" dirty="0">
              <a:solidFill>
                <a:srgbClr val="000000"/>
              </a:solidFill>
              <a:uFillTx/>
              <a:latin typeface="Tahoma" pitchFamily="34"/>
            </a:endParaRPr>
          </a:p>
        </p:txBody>
      </p:sp>
      <p:sp>
        <p:nvSpPr>
          <p:cNvPr id="6" name="Rectangle 7"/>
          <p:cNvSpPr/>
          <p:nvPr/>
        </p:nvSpPr>
        <p:spPr>
          <a:xfrm>
            <a:off x="5938938" y="4347059"/>
            <a:ext cx="4653308" cy="2134328"/>
          </a:xfrm>
          <a:prstGeom prst="rect">
            <a:avLst/>
          </a:prstGeom>
          <a:no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1" u="none" strike="noStrike" kern="1200" cap="none" spc="0" baseline="0" dirty="0">
                <a:solidFill>
                  <a:srgbClr val="000000"/>
                </a:solidFill>
                <a:uFillTx/>
                <a:latin typeface="Arial" pitchFamily="34"/>
                <a:cs typeface="Arial" pitchFamily="34"/>
              </a:rPr>
              <a:t>Key Partners</a:t>
            </a:r>
          </a:p>
          <a:p>
            <a:pPr marL="171450" marR="0" lvl="0" indent="-171450" algn="l" defTabSz="914400" rtl="0" fontAlgn="auto" hangingPunct="1">
              <a:lnSpc>
                <a:spcPct val="100000"/>
              </a:lnSpc>
              <a:spcBef>
                <a:spcPts val="0"/>
              </a:spcBef>
              <a:spcAft>
                <a:spcPts val="0"/>
              </a:spcAft>
              <a:buSzPct val="100000"/>
              <a:buFont typeface="Arial" pitchFamily="34"/>
              <a:buChar char="&gt;"/>
              <a:tabLst/>
              <a:defRPr sz="1800" b="0" i="0" u="none" strike="noStrike" kern="0" cap="none" spc="0" baseline="0">
                <a:solidFill>
                  <a:srgbClr val="000000"/>
                </a:solidFill>
                <a:uFillTx/>
              </a:defRPr>
            </a:pPr>
            <a:r>
              <a:rPr lang="en-US" sz="1100" b="0" i="1" u="none" strike="noStrike" kern="1200" cap="none" spc="0" baseline="0" dirty="0">
                <a:solidFill>
                  <a:srgbClr val="000000"/>
                </a:solidFill>
                <a:uFillTx/>
                <a:latin typeface="Arial" pitchFamily="34"/>
                <a:cs typeface="Arial" pitchFamily="34"/>
              </a:rPr>
              <a:t>University of South Florida</a:t>
            </a:r>
          </a:p>
          <a:p>
            <a:pPr marL="171450" marR="0" lvl="0" indent="-171450" algn="l" defTabSz="914400" rtl="0" fontAlgn="auto" hangingPunct="1">
              <a:lnSpc>
                <a:spcPct val="100000"/>
              </a:lnSpc>
              <a:spcBef>
                <a:spcPts val="0"/>
              </a:spcBef>
              <a:spcAft>
                <a:spcPts val="0"/>
              </a:spcAft>
              <a:buSzPct val="100000"/>
              <a:buFont typeface="Arial" pitchFamily="34"/>
              <a:buChar char="&gt;"/>
              <a:tabLst/>
              <a:defRPr sz="1800" b="0" i="0" u="none" strike="noStrike" kern="0" cap="none" spc="0" baseline="0">
                <a:solidFill>
                  <a:srgbClr val="000000"/>
                </a:solidFill>
                <a:uFillTx/>
              </a:defRPr>
            </a:pPr>
            <a:r>
              <a:rPr lang="en-US" sz="1100" b="0" i="1" u="none" strike="noStrike" kern="1200" cap="none" spc="0" baseline="0" dirty="0">
                <a:solidFill>
                  <a:srgbClr val="000000"/>
                </a:solidFill>
                <a:uFillTx/>
                <a:latin typeface="Arial" pitchFamily="34"/>
                <a:cs typeface="Arial" pitchFamily="34"/>
              </a:rPr>
              <a:t>Florida Brownfields Association</a:t>
            </a:r>
          </a:p>
          <a:p>
            <a:pPr marL="171450" marR="0" lvl="0" indent="-171450" algn="l" defTabSz="914400" rtl="0" fontAlgn="auto" hangingPunct="1">
              <a:lnSpc>
                <a:spcPct val="100000"/>
              </a:lnSpc>
              <a:spcBef>
                <a:spcPts val="0"/>
              </a:spcBef>
              <a:spcAft>
                <a:spcPts val="0"/>
              </a:spcAft>
              <a:buSzPct val="100000"/>
              <a:buFont typeface="Arial" pitchFamily="34"/>
              <a:buChar char="&gt;"/>
              <a:tabLst/>
              <a:defRPr sz="1800" b="0" i="0" u="none" strike="noStrike" kern="0" cap="none" spc="0" baseline="0">
                <a:solidFill>
                  <a:srgbClr val="000000"/>
                </a:solidFill>
                <a:uFillTx/>
              </a:defRPr>
            </a:pPr>
            <a:r>
              <a:rPr lang="en-US" sz="1100" b="0" i="1" u="none" strike="noStrike" kern="1200" cap="none" spc="0" baseline="0" dirty="0">
                <a:solidFill>
                  <a:srgbClr val="000000"/>
                </a:solidFill>
                <a:uFillTx/>
                <a:latin typeface="Arial" pitchFamily="34"/>
                <a:cs typeface="Arial" pitchFamily="34"/>
              </a:rPr>
              <a:t>University Area Community Development Corporation</a:t>
            </a:r>
          </a:p>
          <a:p>
            <a:pPr marL="171450" marR="0" lvl="0" indent="-171450" algn="l" defTabSz="914400" rtl="0" fontAlgn="auto" hangingPunct="1">
              <a:lnSpc>
                <a:spcPct val="100000"/>
              </a:lnSpc>
              <a:spcBef>
                <a:spcPts val="0"/>
              </a:spcBef>
              <a:spcAft>
                <a:spcPts val="0"/>
              </a:spcAft>
              <a:buSzPct val="100000"/>
              <a:buFont typeface="Arial" pitchFamily="34"/>
              <a:buChar char="&gt;"/>
              <a:tabLst/>
              <a:defRPr sz="1800" b="0" i="0" u="none" strike="noStrike" kern="0" cap="none" spc="0" baseline="0">
                <a:solidFill>
                  <a:srgbClr val="000000"/>
                </a:solidFill>
                <a:uFillTx/>
              </a:defRPr>
            </a:pPr>
            <a:r>
              <a:rPr lang="en-US" sz="1100" b="0" i="1" u="none" strike="noStrike" kern="1200" cap="none" spc="0" baseline="0" dirty="0">
                <a:solidFill>
                  <a:srgbClr val="000000"/>
                </a:solidFill>
                <a:uFillTx/>
                <a:latin typeface="Arial" pitchFamily="34"/>
                <a:cs typeface="Arial" pitchFamily="34"/>
              </a:rPr>
              <a:t>Mort Elementary School</a:t>
            </a:r>
          </a:p>
          <a:p>
            <a:pPr marL="171450" marR="0" lvl="0" indent="-171450" algn="l" defTabSz="914400" rtl="0" fontAlgn="auto" hangingPunct="1">
              <a:lnSpc>
                <a:spcPct val="100000"/>
              </a:lnSpc>
              <a:spcBef>
                <a:spcPts val="0"/>
              </a:spcBef>
              <a:spcAft>
                <a:spcPts val="0"/>
              </a:spcAft>
              <a:buSzPct val="100000"/>
              <a:buFont typeface="Arial" pitchFamily="34"/>
              <a:buChar char="&gt;"/>
              <a:tabLst/>
              <a:defRPr sz="1800" b="0" i="0" u="none" strike="noStrike" kern="0" cap="none" spc="0" baseline="0">
                <a:solidFill>
                  <a:srgbClr val="000000"/>
                </a:solidFill>
                <a:uFillTx/>
              </a:defRPr>
            </a:pPr>
            <a:r>
              <a:rPr lang="en-US" sz="1100" b="0" i="1" u="none" strike="noStrike" kern="1200" cap="none" spc="0" baseline="0" dirty="0">
                <a:solidFill>
                  <a:srgbClr val="000000"/>
                </a:solidFill>
                <a:uFillTx/>
                <a:latin typeface="Arial" pitchFamily="34"/>
                <a:cs typeface="Arial" pitchFamily="34"/>
              </a:rPr>
              <a:t>Environmental Protection Commission of Hillsborough County</a:t>
            </a:r>
          </a:p>
          <a:p>
            <a:pPr marL="171450" marR="0" lvl="0" indent="-171450" algn="l" defTabSz="914400" rtl="0" fontAlgn="auto" hangingPunct="1">
              <a:lnSpc>
                <a:spcPct val="100000"/>
              </a:lnSpc>
              <a:spcBef>
                <a:spcPts val="0"/>
              </a:spcBef>
              <a:spcAft>
                <a:spcPts val="0"/>
              </a:spcAft>
              <a:buSzPct val="100000"/>
              <a:buFont typeface="Arial" pitchFamily="34"/>
              <a:buChar char="&gt;"/>
              <a:tabLst/>
              <a:defRPr sz="1800" b="0" i="0" u="none" strike="noStrike" kern="0" cap="none" spc="0" baseline="0">
                <a:solidFill>
                  <a:srgbClr val="000000"/>
                </a:solidFill>
                <a:uFillTx/>
              </a:defRPr>
            </a:pPr>
            <a:r>
              <a:rPr lang="en-US" sz="1100" b="0" i="1" u="none" strike="noStrike" kern="1200" cap="none" spc="0" baseline="0" dirty="0">
                <a:solidFill>
                  <a:srgbClr val="000000"/>
                </a:solidFill>
                <a:uFillTx/>
                <a:latin typeface="Arial" pitchFamily="34"/>
                <a:cs typeface="Arial" pitchFamily="34"/>
              </a:rPr>
              <a:t>Florida Department of Health-Hillsborough County</a:t>
            </a:r>
          </a:p>
          <a:p>
            <a:pPr marL="171450" marR="0" lvl="0" indent="-171450" algn="l" defTabSz="914400" rtl="0" fontAlgn="auto" hangingPunct="1">
              <a:lnSpc>
                <a:spcPct val="100000"/>
              </a:lnSpc>
              <a:spcBef>
                <a:spcPts val="0"/>
              </a:spcBef>
              <a:spcAft>
                <a:spcPts val="0"/>
              </a:spcAft>
              <a:buSzPct val="100000"/>
              <a:buFont typeface="Arial" pitchFamily="34"/>
              <a:buChar char="&gt;"/>
              <a:tabLst/>
              <a:defRPr sz="1800" b="0" i="0" u="none" strike="noStrike" kern="0" cap="none" spc="0" baseline="0">
                <a:solidFill>
                  <a:srgbClr val="000000"/>
                </a:solidFill>
                <a:uFillTx/>
              </a:defRPr>
            </a:pPr>
            <a:r>
              <a:rPr lang="en-US" sz="1100" b="0" i="1" u="none" strike="noStrike" kern="1200" cap="none" spc="0" baseline="0" dirty="0">
                <a:solidFill>
                  <a:srgbClr val="000000"/>
                </a:solidFill>
                <a:uFillTx/>
                <a:latin typeface="Arial" pitchFamily="34"/>
                <a:cs typeface="Arial" pitchFamily="34"/>
              </a:rPr>
              <a:t>Hillsborough County Economic Development</a:t>
            </a:r>
          </a:p>
          <a:p>
            <a:pPr marL="171450" marR="0" lvl="0" indent="-171450" algn="l" defTabSz="914400" rtl="0" fontAlgn="auto" hangingPunct="1">
              <a:lnSpc>
                <a:spcPct val="100000"/>
              </a:lnSpc>
              <a:spcBef>
                <a:spcPts val="0"/>
              </a:spcBef>
              <a:spcAft>
                <a:spcPts val="0"/>
              </a:spcAft>
              <a:buSzPct val="100000"/>
              <a:buFont typeface="Arial" pitchFamily="34"/>
              <a:buChar char="&gt;"/>
              <a:tabLst/>
              <a:defRPr sz="1800" b="0" i="0" u="none" strike="noStrike" kern="0" cap="none" spc="0" baseline="0">
                <a:solidFill>
                  <a:srgbClr val="000000"/>
                </a:solidFill>
                <a:uFillTx/>
              </a:defRPr>
            </a:pPr>
            <a:r>
              <a:rPr lang="en-US" sz="1100" b="0" i="1" u="none" strike="noStrike" kern="1200" cap="none" spc="0" baseline="0" dirty="0">
                <a:solidFill>
                  <a:srgbClr val="000000"/>
                </a:solidFill>
                <a:uFillTx/>
                <a:latin typeface="Arial" pitchFamily="34"/>
                <a:cs typeface="Arial" pitchFamily="34"/>
              </a:rPr>
              <a:t>Hillsborough County City-County Planning Commission</a:t>
            </a:r>
          </a:p>
          <a:p>
            <a:pPr marL="171450" marR="0" lvl="0" indent="-171450" algn="l" defTabSz="914400" rtl="0" fontAlgn="auto" hangingPunct="1">
              <a:lnSpc>
                <a:spcPct val="100000"/>
              </a:lnSpc>
              <a:spcBef>
                <a:spcPts val="0"/>
              </a:spcBef>
              <a:spcAft>
                <a:spcPts val="0"/>
              </a:spcAft>
              <a:buSzPct val="100000"/>
              <a:buFont typeface="Arial" pitchFamily="34"/>
              <a:buChar char="&gt;"/>
              <a:tabLst/>
              <a:defRPr sz="1800" b="0" i="0" u="none" strike="noStrike" kern="0" cap="none" spc="0" baseline="0">
                <a:solidFill>
                  <a:srgbClr val="000000"/>
                </a:solidFill>
                <a:uFillTx/>
              </a:defRPr>
            </a:pPr>
            <a:r>
              <a:rPr lang="en-US" sz="1100" b="0" i="1" u="none" strike="noStrike" kern="1200" cap="none" spc="0" baseline="0" dirty="0">
                <a:solidFill>
                  <a:srgbClr val="000000"/>
                </a:solidFill>
                <a:uFillTx/>
                <a:latin typeface="Arial" pitchFamily="34"/>
                <a:cs typeface="Arial" pitchFamily="34"/>
              </a:rPr>
              <a:t>Vistra</a:t>
            </a:r>
          </a:p>
          <a:p>
            <a:pPr marL="171450" marR="0" lvl="0" indent="-171450" algn="l" defTabSz="914400" rtl="0" fontAlgn="auto" hangingPunct="1">
              <a:lnSpc>
                <a:spcPct val="100000"/>
              </a:lnSpc>
              <a:spcBef>
                <a:spcPts val="0"/>
              </a:spcBef>
              <a:spcAft>
                <a:spcPts val="0"/>
              </a:spcAft>
              <a:buSzPct val="100000"/>
              <a:buFont typeface="Arial" pitchFamily="34"/>
              <a:buChar char="&gt;"/>
              <a:tabLst/>
              <a:defRPr sz="1800" b="0" i="0" u="none" strike="noStrike" kern="0" cap="none" spc="0" baseline="0">
                <a:solidFill>
                  <a:srgbClr val="000000"/>
                </a:solidFill>
                <a:uFillTx/>
              </a:defRPr>
            </a:pPr>
            <a:r>
              <a:rPr lang="en-US" sz="1100" b="0" i="1" u="none" strike="noStrike" kern="1200" cap="none" spc="0" baseline="0" dirty="0">
                <a:solidFill>
                  <a:srgbClr val="000000"/>
                </a:solidFill>
                <a:uFillTx/>
                <a:latin typeface="Arial" pitchFamily="34"/>
                <a:cs typeface="Arial" pitchFamily="34"/>
              </a:rPr>
              <a:t>BGW Associates</a:t>
            </a:r>
          </a:p>
        </p:txBody>
      </p:sp>
      <p:pic>
        <p:nvPicPr>
          <p:cNvPr id="8" name="Picture 2" descr="Image result for UACDC Logo&quot;"/>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4919039" y="1398972"/>
            <a:ext cx="1154878" cy="381021"/>
          </a:xfrm>
          <a:prstGeom prst="rect">
            <a:avLst/>
          </a:prstGeom>
          <a:noFill/>
          <a:ln cap="flat">
            <a:noFill/>
          </a:ln>
        </p:spPr>
      </p:pic>
      <p:pic>
        <p:nvPicPr>
          <p:cNvPr id="9"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09056" y="1924886"/>
            <a:ext cx="929882" cy="881546"/>
          </a:xfrm>
          <a:prstGeom prst="rect">
            <a:avLst/>
          </a:prstGeom>
          <a:noFill/>
          <a:ln cap="flat">
            <a:noFill/>
          </a:ln>
        </p:spPr>
      </p:pic>
      <p:pic>
        <p:nvPicPr>
          <p:cNvPr id="18" name="Content Placeholder 8">
            <a:extLst>
              <a:ext uri="{FF2B5EF4-FFF2-40B4-BE49-F238E27FC236}">
                <a16:creationId xmlns:a16="http://schemas.microsoft.com/office/drawing/2014/main" id="{9870943E-5166-5943-8E1D-E87A255D7D8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04112" y="1201941"/>
            <a:ext cx="4563110" cy="3019147"/>
          </a:xfrm>
          <a:prstGeom prst="rect">
            <a:avLst/>
          </a:prstGeom>
        </p:spPr>
      </p:pic>
      <p:pic>
        <p:nvPicPr>
          <p:cNvPr id="19" name="Picture 9">
            <a:extLst>
              <a:ext uri="{FF2B5EF4-FFF2-40B4-BE49-F238E27FC236}">
                <a16:creationId xmlns:a16="http://schemas.microsoft.com/office/drawing/2014/main" id="{6A78A30D-62C7-3946-8C5C-BBDFACEC41F5}"/>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rot="4500011">
            <a:off x="6126393" y="2070515"/>
            <a:ext cx="1885212" cy="1447330"/>
          </a:xfrm>
          <a:prstGeom prst="rect">
            <a:avLst/>
          </a:prstGeom>
          <a:noFill/>
          <a:ln w="25402" cap="flat">
            <a:solidFill>
              <a:srgbClr val="FFFFFF"/>
            </a:solidFill>
            <a:prstDash val="solid"/>
            <a:miter/>
          </a:ln>
        </p:spPr>
      </p:pic>
    </p:spTree>
    <p:extLst>
      <p:ext uri="{BB962C8B-B14F-4D97-AF65-F5344CB8AC3E}">
        <p14:creationId xmlns:p14="http://schemas.microsoft.com/office/powerpoint/2010/main" val="381123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4" y="1073622"/>
            <a:ext cx="12191996" cy="4710755"/>
          </a:xfrm>
          <a:prstGeom prst="rect">
            <a:avLst/>
          </a:prstGeom>
          <a:noFill/>
          <a:ln cap="flat">
            <a:noFill/>
          </a:ln>
        </p:spPr>
      </p:pic>
      <p:sp>
        <p:nvSpPr>
          <p:cNvPr id="3" name="Rectangle 4"/>
          <p:cNvSpPr txBox="1">
            <a:spLocks noGrp="1"/>
          </p:cNvSpPr>
          <p:nvPr>
            <p:ph type="title"/>
          </p:nvPr>
        </p:nvSpPr>
        <p:spPr>
          <a:xfrm>
            <a:off x="826851" y="370703"/>
            <a:ext cx="10798735" cy="494638"/>
          </a:xfrm>
        </p:spPr>
        <p:txBody>
          <a:bodyPr/>
          <a:lstStyle/>
          <a:p>
            <a:pPr lvl="0"/>
            <a:r>
              <a:rPr lang="en-US" dirty="0"/>
              <a:t>Northwest Fire Station #51- Clearwater, FL</a:t>
            </a:r>
            <a:br>
              <a:rPr lang="en-US" sz="1800" dirty="0"/>
            </a:br>
            <a:r>
              <a:rPr lang="en-US" sz="2000" dirty="0"/>
              <a:t>Brownfields Transformation (Junkyard to Public Safety - Fire Station) – 2004 </a:t>
            </a:r>
          </a:p>
        </p:txBody>
      </p:sp>
      <p:pic>
        <p:nvPicPr>
          <p:cNvPr id="4" name="Picture 2" descr="Firestation"/>
          <p:cNvPicPr>
            <a:picLocks noChangeAspect="1"/>
          </p:cNvPicPr>
          <p:nvPr/>
        </p:nvPicPr>
        <p:blipFill>
          <a:blip r:embed="rId3"/>
          <a:srcRect/>
          <a:stretch>
            <a:fillRect/>
          </a:stretch>
        </p:blipFill>
        <p:spPr>
          <a:xfrm>
            <a:off x="2506164" y="1271208"/>
            <a:ext cx="2238880" cy="1453603"/>
          </a:xfrm>
          <a:prstGeom prst="rect">
            <a:avLst/>
          </a:prstGeom>
          <a:noFill/>
          <a:ln w="25402" cap="flat">
            <a:solidFill>
              <a:srgbClr val="FFFFFF"/>
            </a:solidFill>
            <a:prstDash val="solid"/>
            <a:miter/>
          </a:ln>
          <a:effectLst>
            <a:outerShdw dir="16200000" algn="tl">
              <a:srgbClr val="FFFFFF"/>
            </a:outerShdw>
          </a:effectLst>
        </p:spPr>
      </p:pic>
      <p:pic>
        <p:nvPicPr>
          <p:cNvPr id="5" name="Picture 2" descr="Firestation"/>
          <p:cNvPicPr>
            <a:picLocks noChangeAspect="1"/>
          </p:cNvPicPr>
          <p:nvPr/>
        </p:nvPicPr>
        <p:blipFill>
          <a:blip r:embed="rId4"/>
          <a:srcRect/>
          <a:stretch>
            <a:fillRect/>
          </a:stretch>
        </p:blipFill>
        <p:spPr>
          <a:xfrm>
            <a:off x="5096070" y="1301986"/>
            <a:ext cx="2114659" cy="1435434"/>
          </a:xfrm>
          <a:prstGeom prst="rect">
            <a:avLst/>
          </a:prstGeom>
          <a:noFill/>
          <a:ln w="25402" cap="flat">
            <a:solidFill>
              <a:srgbClr val="FFFFFF"/>
            </a:solidFill>
            <a:prstDash val="solid"/>
            <a:miter/>
          </a:ln>
          <a:effectLst>
            <a:outerShdw dir="16200000" algn="tl">
              <a:srgbClr val="FFFFFF"/>
            </a:outerShdw>
          </a:effectLst>
        </p:spPr>
      </p:pic>
      <p:pic>
        <p:nvPicPr>
          <p:cNvPr id="6" name="Picture 2" descr="Firestation"/>
          <p:cNvPicPr>
            <a:picLocks noChangeAspect="1"/>
          </p:cNvPicPr>
          <p:nvPr/>
        </p:nvPicPr>
        <p:blipFill>
          <a:blip r:embed="rId5"/>
          <a:srcRect/>
          <a:stretch>
            <a:fillRect/>
          </a:stretch>
        </p:blipFill>
        <p:spPr>
          <a:xfrm>
            <a:off x="7551947" y="1301977"/>
            <a:ext cx="2044964" cy="1435434"/>
          </a:xfrm>
          <a:prstGeom prst="rect">
            <a:avLst/>
          </a:prstGeom>
          <a:noFill/>
          <a:ln w="25402" cap="flat">
            <a:solidFill>
              <a:srgbClr val="FFFFFF"/>
            </a:solidFill>
            <a:prstDash val="solid"/>
            <a:miter/>
          </a:ln>
          <a:effectLst>
            <a:outerShdw dir="16200000" algn="tl">
              <a:srgbClr val="FFFFFF"/>
            </a:outerShdw>
          </a:effectLst>
        </p:spPr>
      </p:pic>
      <p:pic>
        <p:nvPicPr>
          <p:cNvPr id="7" name="Picture 2" descr="Firestation"/>
          <p:cNvPicPr>
            <a:picLocks noChangeAspect="1"/>
          </p:cNvPicPr>
          <p:nvPr/>
        </p:nvPicPr>
        <p:blipFill>
          <a:blip r:embed="rId6"/>
          <a:srcRect/>
          <a:stretch>
            <a:fillRect/>
          </a:stretch>
        </p:blipFill>
        <p:spPr>
          <a:xfrm>
            <a:off x="9897977" y="1297743"/>
            <a:ext cx="1962329" cy="1445456"/>
          </a:xfrm>
          <a:prstGeom prst="rect">
            <a:avLst/>
          </a:prstGeom>
          <a:noFill/>
          <a:ln w="25402" cap="flat">
            <a:solidFill>
              <a:srgbClr val="FFFFFF"/>
            </a:solidFill>
            <a:prstDash val="solid"/>
            <a:miter/>
          </a:ln>
          <a:effectLst>
            <a:outerShdw dir="16200000" algn="tl">
              <a:srgbClr val="FFFFFF"/>
            </a:outerShdw>
          </a:effectLst>
        </p:spPr>
      </p:pic>
      <p:sp>
        <p:nvSpPr>
          <p:cNvPr id="8" name="TextBox 7"/>
          <p:cNvSpPr txBox="1"/>
          <p:nvPr/>
        </p:nvSpPr>
        <p:spPr>
          <a:xfrm>
            <a:off x="2523817" y="2447812"/>
            <a:ext cx="2238880" cy="276999"/>
          </a:xfrm>
          <a:prstGeom prst="rect">
            <a:avLst/>
          </a:prstGeom>
          <a:solidFill>
            <a:srgbClr val="000000">
              <a:alpha val="60000"/>
            </a:srgbClr>
          </a:solidFill>
          <a:ln cap="flat">
            <a:noFill/>
          </a:ln>
        </p:spPr>
        <p:txBody>
          <a:bodyPr vert="horz" wrap="square" lIns="91440" tIns="45720" rIns="91440" bIns="45720" anchor="t" anchorCtr="0" compatLnSpc="1">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200" b="0" i="1" u="none" strike="noStrike" kern="1200" cap="none" spc="0" normalizeH="0" baseline="0" noProof="0" dirty="0">
                <a:ln>
                  <a:noFill/>
                </a:ln>
                <a:solidFill>
                  <a:srgbClr val="FFFFFF"/>
                </a:solidFill>
                <a:effectLst/>
                <a:uLnTx/>
                <a:uFillTx/>
                <a:latin typeface="Arial" pitchFamily="34"/>
                <a:ea typeface="+mn-ea"/>
                <a:cs typeface="Arial" pitchFamily="34"/>
              </a:rPr>
              <a:t>Former Junkyard</a:t>
            </a:r>
          </a:p>
        </p:txBody>
      </p:sp>
      <p:sp>
        <p:nvSpPr>
          <p:cNvPr id="9" name="TextBox 14"/>
          <p:cNvSpPr txBox="1"/>
          <p:nvPr/>
        </p:nvSpPr>
        <p:spPr>
          <a:xfrm>
            <a:off x="5096070" y="2447812"/>
            <a:ext cx="2114659" cy="276999"/>
          </a:xfrm>
          <a:prstGeom prst="rect">
            <a:avLst/>
          </a:prstGeom>
          <a:solidFill>
            <a:srgbClr val="000000">
              <a:alpha val="60000"/>
            </a:srgbClr>
          </a:solidFill>
          <a:ln cap="flat">
            <a:noFill/>
          </a:ln>
        </p:spPr>
        <p:txBody>
          <a:bodyPr vert="horz" wrap="square" lIns="91440" tIns="45720" rIns="91440" bIns="45720" anchor="t" anchorCtr="0" compatLnSpc="1">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200" b="0" i="1" u="none" strike="noStrike" kern="1200" cap="none" spc="0" normalizeH="0" baseline="0" noProof="0" dirty="0">
                <a:ln>
                  <a:noFill/>
                </a:ln>
                <a:solidFill>
                  <a:srgbClr val="FFFFFF"/>
                </a:solidFill>
                <a:effectLst/>
                <a:uLnTx/>
                <a:uFillTx/>
                <a:latin typeface="Arial" pitchFamily="34"/>
                <a:ea typeface="+mn-ea"/>
                <a:cs typeface="Arial" pitchFamily="34"/>
              </a:rPr>
              <a:t>Contaminated Site</a:t>
            </a:r>
          </a:p>
        </p:txBody>
      </p:sp>
      <p:sp>
        <p:nvSpPr>
          <p:cNvPr id="10" name="TextBox 15"/>
          <p:cNvSpPr txBox="1"/>
          <p:nvPr/>
        </p:nvSpPr>
        <p:spPr>
          <a:xfrm>
            <a:off x="7551947" y="2447812"/>
            <a:ext cx="2044964" cy="276999"/>
          </a:xfrm>
          <a:prstGeom prst="rect">
            <a:avLst/>
          </a:prstGeom>
          <a:solidFill>
            <a:srgbClr val="000000">
              <a:alpha val="60000"/>
            </a:srgbClr>
          </a:solidFill>
          <a:ln cap="flat">
            <a:noFill/>
          </a:ln>
        </p:spPr>
        <p:txBody>
          <a:bodyPr vert="horz" wrap="square" lIns="91440" tIns="45720" rIns="91440" bIns="45720" anchor="t" anchorCtr="0" compatLnSpc="1">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200" b="0" i="1" u="none" strike="noStrike" kern="1200" cap="none" spc="0" normalizeH="0" baseline="0" noProof="0" dirty="0">
                <a:ln>
                  <a:noFill/>
                </a:ln>
                <a:solidFill>
                  <a:srgbClr val="FFFFFF"/>
                </a:solidFill>
                <a:effectLst/>
                <a:uLnTx/>
                <a:uFillTx/>
                <a:latin typeface="Arial" pitchFamily="34"/>
                <a:ea typeface="+mn-ea"/>
                <a:cs typeface="Arial" pitchFamily="34"/>
              </a:rPr>
              <a:t>Demolition &amp; Remediation</a:t>
            </a:r>
          </a:p>
        </p:txBody>
      </p:sp>
      <p:sp>
        <p:nvSpPr>
          <p:cNvPr id="11" name="TextBox 16"/>
          <p:cNvSpPr txBox="1"/>
          <p:nvPr/>
        </p:nvSpPr>
        <p:spPr>
          <a:xfrm>
            <a:off x="9897977" y="2447812"/>
            <a:ext cx="1962329" cy="276999"/>
          </a:xfrm>
          <a:prstGeom prst="rect">
            <a:avLst/>
          </a:prstGeom>
          <a:solidFill>
            <a:srgbClr val="000000">
              <a:alpha val="60000"/>
            </a:srgbClr>
          </a:solidFill>
          <a:ln cap="flat">
            <a:noFill/>
          </a:ln>
        </p:spPr>
        <p:txBody>
          <a:bodyPr vert="horz" wrap="square" lIns="91440" tIns="45720" rIns="91440" bIns="45720" anchor="t" anchorCtr="0" compatLnSpc="1">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200" b="0" i="1" u="none" strike="noStrike" kern="1200" cap="none" spc="0" normalizeH="0" baseline="0" noProof="0" dirty="0">
                <a:ln>
                  <a:noFill/>
                </a:ln>
                <a:solidFill>
                  <a:srgbClr val="FFFFFF"/>
                </a:solidFill>
                <a:effectLst/>
                <a:uLnTx/>
                <a:uFillTx/>
                <a:latin typeface="Arial" pitchFamily="34"/>
                <a:ea typeface="+mn-ea"/>
                <a:cs typeface="Arial" pitchFamily="34"/>
              </a:rPr>
              <a:t>Redevelopment</a:t>
            </a:r>
          </a:p>
        </p:txBody>
      </p:sp>
      <p:pic>
        <p:nvPicPr>
          <p:cNvPr id="13" name="Picture 1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604442" y="227950"/>
            <a:ext cx="2070109" cy="583050"/>
          </a:xfrm>
          <a:prstGeom prst="rect">
            <a:avLst/>
          </a:prstGeom>
          <a:noFill/>
          <a:ln cap="flat">
            <a:noFill/>
          </a:ln>
        </p:spPr>
      </p:pic>
      <p:sp>
        <p:nvSpPr>
          <p:cNvPr id="12" name="TextBox 11">
            <a:extLst>
              <a:ext uri="{FF2B5EF4-FFF2-40B4-BE49-F238E27FC236}">
                <a16:creationId xmlns:a16="http://schemas.microsoft.com/office/drawing/2014/main" id="{2461F31D-C461-4F9D-8D31-1EACEE6EC69C}"/>
              </a:ext>
            </a:extLst>
          </p:cNvPr>
          <p:cNvSpPr txBox="1"/>
          <p:nvPr/>
        </p:nvSpPr>
        <p:spPr>
          <a:xfrm>
            <a:off x="53546" y="5148974"/>
            <a:ext cx="12084904" cy="461665"/>
          </a:xfrm>
          <a:prstGeom prst="rect">
            <a:avLst/>
          </a:prstGeom>
          <a:noFill/>
        </p:spPr>
        <p:txBody>
          <a:bodyPr wrap="square" rtlCol="0">
            <a:spAutoFit/>
          </a:bodyPr>
          <a:lstStyle/>
          <a:p>
            <a:r>
              <a:rPr lang="en-US" sz="2400" b="1" dirty="0">
                <a:solidFill>
                  <a:schemeClr val="bg1"/>
                </a:solidFill>
              </a:rPr>
              <a:t>Brownfields Assessment Funds + City General  Funds = A Healthfields Project that Saves Lives !  </a:t>
            </a:r>
          </a:p>
        </p:txBody>
      </p:sp>
      <p:pic>
        <p:nvPicPr>
          <p:cNvPr id="14" name="Picture 13">
            <a:extLst>
              <a:ext uri="{FF2B5EF4-FFF2-40B4-BE49-F238E27FC236}">
                <a16:creationId xmlns:a16="http://schemas.microsoft.com/office/drawing/2014/main" id="{9F259A67-4EC8-4338-BE05-180F8E919035}"/>
              </a:ext>
            </a:extLst>
          </p:cNvPr>
          <p:cNvPicPr>
            <a:picLocks noChangeAspect="1"/>
          </p:cNvPicPr>
          <p:nvPr/>
        </p:nvPicPr>
        <p:blipFill>
          <a:blip r:embed="rId8"/>
          <a:stretch>
            <a:fillRect/>
          </a:stretch>
        </p:blipFill>
        <p:spPr>
          <a:xfrm>
            <a:off x="372377" y="1233216"/>
            <a:ext cx="1615633" cy="1878082"/>
          </a:xfrm>
          <a:prstGeom prst="rect">
            <a:avLst/>
          </a:prstGeom>
          <a:noFill/>
          <a:ln w="25402" cap="flat">
            <a:solidFill>
              <a:srgbClr val="FFFFFF"/>
            </a:solidFill>
            <a:prstDash val="solid"/>
            <a:miter/>
          </a:ln>
          <a:effectLst>
            <a:outerShdw dir="16200000" algn="tl">
              <a:srgbClr val="FFFFFF"/>
            </a:outerShdw>
          </a:effectLst>
        </p:spPr>
      </p:pic>
      <p:sp>
        <p:nvSpPr>
          <p:cNvPr id="16" name="TextBox 15">
            <a:extLst>
              <a:ext uri="{FF2B5EF4-FFF2-40B4-BE49-F238E27FC236}">
                <a16:creationId xmlns:a16="http://schemas.microsoft.com/office/drawing/2014/main" id="{6BD1C9B3-6122-4C7F-BB0E-F8CB2EA0B57B}"/>
              </a:ext>
            </a:extLst>
          </p:cNvPr>
          <p:cNvSpPr txBox="1"/>
          <p:nvPr/>
        </p:nvSpPr>
        <p:spPr>
          <a:xfrm>
            <a:off x="381204" y="2478839"/>
            <a:ext cx="1615633" cy="646331"/>
          </a:xfrm>
          <a:prstGeom prst="rect">
            <a:avLst/>
          </a:prstGeom>
          <a:solidFill>
            <a:srgbClr val="000000">
              <a:alpha val="60000"/>
            </a:srgbClr>
          </a:solidFill>
          <a:ln cap="flat">
            <a:noFill/>
          </a:ln>
        </p:spPr>
        <p:txBody>
          <a:bodyPr vert="horz" wrap="square" lIns="91440" tIns="45720" rIns="91440" bIns="45720" anchor="t" anchorCtr="0" compatLnSpc="1">
            <a:spAutoFit/>
          </a:bodyPr>
          <a:lstStyle/>
          <a:p>
            <a:pPr algn="r" fontAlgn="auto">
              <a:spcBef>
                <a:spcPts val="0"/>
              </a:spcBef>
              <a:spcAft>
                <a:spcPts val="0"/>
              </a:spcAft>
              <a:defRPr sz="1800" b="0" i="0" u="none" strike="noStrike" kern="0" cap="none" spc="0" baseline="0">
                <a:solidFill>
                  <a:srgbClr val="000000"/>
                </a:solidFill>
                <a:uFillTx/>
              </a:defRPr>
            </a:pPr>
            <a:r>
              <a:rPr lang="en-US" sz="1200" i="1" dirty="0">
                <a:solidFill>
                  <a:srgbClr val="FFFFFF"/>
                </a:solidFill>
                <a:latin typeface="Arial" pitchFamily="34"/>
                <a:cs typeface="Arial" pitchFamily="34"/>
              </a:rPr>
              <a:t>Historic Junkyard next to Low Income Minority Community </a:t>
            </a:r>
          </a:p>
        </p:txBody>
      </p:sp>
    </p:spTree>
    <p:extLst>
      <p:ext uri="{BB962C8B-B14F-4D97-AF65-F5344CB8AC3E}">
        <p14:creationId xmlns:p14="http://schemas.microsoft.com/office/powerpoint/2010/main" val="39397480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JUNK\stripmall.jpg"/>
          <p:cNvPicPr>
            <a:picLocks noChangeAspect="1"/>
          </p:cNvPicPr>
          <p:nvPr/>
        </p:nvPicPr>
        <p:blipFill>
          <a:blip r:embed="rId2"/>
          <a:srcRect/>
          <a:stretch>
            <a:fillRect/>
          </a:stretch>
        </p:blipFill>
        <p:spPr>
          <a:xfrm>
            <a:off x="0" y="2311073"/>
            <a:ext cx="12191996" cy="4546927"/>
          </a:xfrm>
          <a:prstGeom prst="rect">
            <a:avLst/>
          </a:prstGeom>
          <a:noFill/>
          <a:ln cap="flat">
            <a:noFill/>
          </a:ln>
        </p:spPr>
      </p:pic>
      <p:sp>
        <p:nvSpPr>
          <p:cNvPr id="3" name="Title 9"/>
          <p:cNvSpPr txBox="1">
            <a:spLocks noGrp="1"/>
          </p:cNvSpPr>
          <p:nvPr>
            <p:ph type="title"/>
          </p:nvPr>
        </p:nvSpPr>
        <p:spPr/>
        <p:txBody>
          <a:bodyPr/>
          <a:lstStyle/>
          <a:p>
            <a:pPr lvl="0"/>
            <a:r>
              <a:rPr lang="en-US" dirty="0"/>
              <a:t>Conclusion &amp; Questions </a:t>
            </a:r>
          </a:p>
        </p:txBody>
      </p:sp>
      <p:sp>
        <p:nvSpPr>
          <p:cNvPr id="10" name="Content Placeholder 9">
            <a:extLst>
              <a:ext uri="{FF2B5EF4-FFF2-40B4-BE49-F238E27FC236}">
                <a16:creationId xmlns:a16="http://schemas.microsoft.com/office/drawing/2014/main" id="{138753B2-26E7-6443-BC26-A65E21F03CCE}"/>
              </a:ext>
            </a:extLst>
          </p:cNvPr>
          <p:cNvSpPr>
            <a:spLocks noGrp="1"/>
          </p:cNvSpPr>
          <p:nvPr>
            <p:ph idx="1"/>
          </p:nvPr>
        </p:nvSpPr>
        <p:spPr/>
        <p:txBody>
          <a:bodyPr/>
          <a:lstStyle/>
          <a:p>
            <a:pPr marL="0" lvl="0" indent="0">
              <a:buNone/>
            </a:pPr>
            <a:r>
              <a:rPr lang="en-US" b="1" dirty="0"/>
              <a:t>Healthfields redevelopment projects can result in potential opportunities to improve health and healthcare, install environmental justice and health equity, and promote economic development in underserved communities. </a:t>
            </a:r>
          </a:p>
          <a:p>
            <a:pPr marL="0" lvl="0" indent="0" algn="ctr">
              <a:buNone/>
            </a:pPr>
            <a:endParaRPr lang="en-US" b="1" dirty="0"/>
          </a:p>
          <a:p>
            <a:pPr marL="0" lvl="0" indent="0" algn="ctr">
              <a:buNone/>
            </a:pPr>
            <a:r>
              <a:rPr lang="en-US" sz="2400" i="1" dirty="0"/>
              <a:t>“Healthfields – Reducing Health Disparities through Redevelopment” </a:t>
            </a:r>
            <a:r>
              <a:rPr lang="en-US" sz="2400" dirty="0"/>
              <a:t> </a:t>
            </a:r>
          </a:p>
          <a:p>
            <a:endParaRPr lang="en-US" dirty="0"/>
          </a:p>
        </p:txBody>
      </p:sp>
    </p:spTree>
    <p:extLst>
      <p:ext uri="{BB962C8B-B14F-4D97-AF65-F5344CB8AC3E}">
        <p14:creationId xmlns:p14="http://schemas.microsoft.com/office/powerpoint/2010/main" val="11861951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1007697" y="2475801"/>
            <a:ext cx="5232319" cy="3384550"/>
          </a:xfrm>
        </p:spPr>
        <p:txBody>
          <a:bodyPr/>
          <a:lstStyle/>
          <a:p>
            <a:pPr lvl="0">
              <a:spcBef>
                <a:spcPts val="0"/>
              </a:spcBef>
            </a:pPr>
            <a:r>
              <a:rPr lang="en-US" sz="1600" i="1" dirty="0">
                <a:solidFill>
                  <a:schemeClr val="accent1"/>
                </a:solidFill>
              </a:rPr>
              <a:t>Contact:</a:t>
            </a:r>
          </a:p>
          <a:p>
            <a:pPr lvl="0">
              <a:spcBef>
                <a:spcPts val="0"/>
              </a:spcBef>
            </a:pPr>
            <a:r>
              <a:rPr lang="en-US" b="1" dirty="0">
                <a:solidFill>
                  <a:schemeClr val="accent1"/>
                </a:solidFill>
              </a:rPr>
              <a:t>Miles Ballogg</a:t>
            </a:r>
            <a:br>
              <a:rPr lang="en-US" b="1" dirty="0">
                <a:solidFill>
                  <a:schemeClr val="accent1"/>
                </a:solidFill>
              </a:rPr>
            </a:br>
            <a:r>
              <a:rPr lang="en-US" sz="1600" i="1" dirty="0">
                <a:solidFill>
                  <a:schemeClr val="accent1"/>
                </a:solidFill>
              </a:rPr>
              <a:t>Senior Principal</a:t>
            </a:r>
            <a:br>
              <a:rPr lang="en-US" sz="1600" i="1" dirty="0">
                <a:solidFill>
                  <a:schemeClr val="accent1"/>
                </a:solidFill>
              </a:rPr>
            </a:br>
            <a:r>
              <a:rPr lang="en-US" sz="1600" i="1" dirty="0">
                <a:solidFill>
                  <a:schemeClr val="accent1"/>
                </a:solidFill>
              </a:rPr>
              <a:t>Brownfields &amp; Economic Development Practice Leader</a:t>
            </a:r>
          </a:p>
          <a:p>
            <a:pPr lvl="0">
              <a:spcBef>
                <a:spcPts val="0"/>
              </a:spcBef>
            </a:pPr>
            <a:r>
              <a:rPr lang="en-US" sz="1600" dirty="0">
                <a:solidFill>
                  <a:schemeClr val="accent1"/>
                </a:solidFill>
              </a:rPr>
              <a:t>Cardno </a:t>
            </a:r>
            <a:br>
              <a:rPr lang="en-US" sz="1600" dirty="0">
                <a:solidFill>
                  <a:schemeClr val="accent1"/>
                </a:solidFill>
              </a:rPr>
            </a:br>
            <a:r>
              <a:rPr lang="en-US" sz="1600" dirty="0">
                <a:solidFill>
                  <a:schemeClr val="accent1"/>
                </a:solidFill>
              </a:rPr>
              <a:t>727.423.1587</a:t>
            </a:r>
            <a:br>
              <a:rPr lang="en-US" sz="1600" dirty="0">
                <a:solidFill>
                  <a:schemeClr val="accent1"/>
                </a:solidFill>
              </a:rPr>
            </a:br>
            <a:r>
              <a:rPr lang="en-US" sz="1600" dirty="0">
                <a:solidFill>
                  <a:schemeClr val="accent1"/>
                </a:solidFill>
                <a:hlinkClick r:id="rId3">
                  <a:extLst>
                    <a:ext uri="{A12FA001-AC4F-418D-AE19-62706E023703}">
                      <ahyp:hlinkClr xmlns:ahyp="http://schemas.microsoft.com/office/drawing/2018/hyperlinkcolor" val="tx"/>
                    </a:ext>
                  </a:extLst>
                </a:hlinkClick>
              </a:rPr>
              <a:t>miles.ballogg@cardno.com</a:t>
            </a:r>
            <a:endParaRPr lang="en-US" sz="1600" dirty="0">
              <a:solidFill>
                <a:schemeClr val="accent1"/>
              </a:solidFill>
            </a:endParaRPr>
          </a:p>
          <a:p>
            <a:pPr lvl="0">
              <a:spcBef>
                <a:spcPts val="0"/>
              </a:spcBef>
            </a:pPr>
            <a:endParaRPr lang="en-US" dirty="0">
              <a:solidFill>
                <a:schemeClr val="accent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46463" y="82378"/>
            <a:ext cx="10921304" cy="790921"/>
          </a:xfrm>
        </p:spPr>
        <p:txBody>
          <a:bodyPr/>
          <a:lstStyle/>
          <a:p>
            <a:r>
              <a:rPr lang="en-US" dirty="0"/>
              <a:t>What is a Brownfield?</a:t>
            </a:r>
          </a:p>
        </p:txBody>
      </p:sp>
      <p:sp>
        <p:nvSpPr>
          <p:cNvPr id="2" name="Content Placeholder 1"/>
          <p:cNvSpPr>
            <a:spLocks noGrp="1"/>
          </p:cNvSpPr>
          <p:nvPr>
            <p:ph idx="1"/>
          </p:nvPr>
        </p:nvSpPr>
        <p:spPr>
          <a:xfrm>
            <a:off x="646463" y="1124744"/>
            <a:ext cx="9726960" cy="4793704"/>
          </a:xfrm>
        </p:spPr>
        <p:txBody>
          <a:bodyPr/>
          <a:lstStyle/>
          <a:p>
            <a:r>
              <a:rPr lang="en-US" dirty="0"/>
              <a:t>EPA – A brownfield site is defined as real property, the expansion, redevelopment, or reuse of which may be complicated by the presence or potential presence of hazardous substances, pollutants, contaminants, controlled substances, petroleum or petroleum products, or is mine-scarred land.</a:t>
            </a:r>
          </a:p>
          <a:p>
            <a:r>
              <a:rPr lang="en-US" dirty="0"/>
              <a:t>FDEP – "Brownfield site" means real property, the expansion, redevelopment, or reuse of which may be complicated by actual or perceived environmental contamination.</a:t>
            </a:r>
          </a:p>
          <a:p>
            <a:r>
              <a:rPr lang="en-US" dirty="0"/>
              <a:t>FDEP – “Brownfield area” means a contiguous area of one or more brownfield sites, some of which may not be contaminated, and which has been designated by a local government by resolution. </a:t>
            </a:r>
          </a:p>
          <a:p>
            <a:r>
              <a:rPr lang="en-US" dirty="0"/>
              <a:t>AIHA – Pursuing redevelopment opportunities that result in viable economic and community development, residential and open-space/green-space, affordable and workforce housing , mixed-use projects and other community driven projects that provide direct community benefit through redevelopment . </a:t>
            </a:r>
          </a:p>
        </p:txBody>
      </p:sp>
      <p:pic>
        <p:nvPicPr>
          <p:cNvPr id="6" name="Picture 4" descr="epa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632504" y="1233417"/>
            <a:ext cx="1186666" cy="1181828"/>
          </a:xfrm>
          <a:prstGeom prst="rect">
            <a:avLst/>
          </a:prstGeom>
          <a:noFill/>
          <a:ln w="9525">
            <a:noFill/>
            <a:miter lim="800000"/>
            <a:headEnd/>
            <a:tailEnd/>
          </a:ln>
        </p:spPr>
      </p:pic>
      <p:pic>
        <p:nvPicPr>
          <p:cNvPr id="1026" name="Picture 2" descr="http://www.dep.state.fl.us/secretary/news/graphics/images/logo_print_color.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586966" y="2774072"/>
            <a:ext cx="1232204" cy="123220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C806C5A-5899-4876-8988-5B85472B96E1}"/>
              </a:ext>
            </a:extLst>
          </p:cNvPr>
          <p:cNvPicPr>
            <a:picLocks noChangeAspect="1"/>
          </p:cNvPicPr>
          <p:nvPr/>
        </p:nvPicPr>
        <p:blipFill>
          <a:blip r:embed="rId4"/>
          <a:stretch>
            <a:fillRect/>
          </a:stretch>
        </p:blipFill>
        <p:spPr>
          <a:xfrm>
            <a:off x="10373423" y="4182040"/>
            <a:ext cx="1804071" cy="947137"/>
          </a:xfrm>
          <a:prstGeom prst="rect">
            <a:avLst/>
          </a:prstGeom>
        </p:spPr>
      </p:pic>
    </p:spTree>
    <p:extLst>
      <p:ext uri="{BB962C8B-B14F-4D97-AF65-F5344CB8AC3E}">
        <p14:creationId xmlns:p14="http://schemas.microsoft.com/office/powerpoint/2010/main" val="3262918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34314" y="0"/>
            <a:ext cx="10933453" cy="873299"/>
          </a:xfrm>
        </p:spPr>
        <p:txBody>
          <a:bodyPr/>
          <a:lstStyle/>
          <a:p>
            <a:r>
              <a:rPr lang="en-US" dirty="0"/>
              <a:t>What is a Brownfield – Community Perspective ?</a:t>
            </a:r>
          </a:p>
        </p:txBody>
      </p:sp>
      <p:sp>
        <p:nvSpPr>
          <p:cNvPr id="2" name="Content Placeholder 1"/>
          <p:cNvSpPr>
            <a:spLocks noGrp="1"/>
          </p:cNvSpPr>
          <p:nvPr>
            <p:ph idx="1"/>
          </p:nvPr>
        </p:nvSpPr>
        <p:spPr>
          <a:xfrm>
            <a:off x="593021" y="1067078"/>
            <a:ext cx="7390434" cy="5400601"/>
          </a:xfrm>
        </p:spPr>
        <p:txBody>
          <a:bodyPr/>
          <a:lstStyle/>
          <a:p>
            <a:r>
              <a:rPr lang="en-US" dirty="0"/>
              <a:t>EPA – A brownfield site is defined as real property, the expansion, redevelopment, or reuse of which may be complicated by the </a:t>
            </a:r>
            <a:r>
              <a:rPr lang="en-US" b="1" i="1" u="sng" dirty="0"/>
              <a:t>presence or potential presence </a:t>
            </a:r>
            <a:r>
              <a:rPr lang="en-US" dirty="0"/>
              <a:t>of hazardous substances, pollutants, contaminants, controlled substances, petroleum or petroleum products, or is mine-scarred land.</a:t>
            </a:r>
          </a:p>
          <a:p>
            <a:r>
              <a:rPr lang="en-US" dirty="0"/>
              <a:t>Communities Perspective  – </a:t>
            </a:r>
            <a:r>
              <a:rPr lang="en-US" b="1" i="1" dirty="0"/>
              <a:t>Redevelopment that can result in removing Environmental Contamination and provide end uses that the Community needs from a Health, Economic and Community Development Perspective. </a:t>
            </a:r>
            <a:r>
              <a:rPr lang="en-US" i="1" u="sng" dirty="0"/>
              <a:t>Projects that make a visible difference ! </a:t>
            </a:r>
          </a:p>
          <a:p>
            <a:pPr lvl="1"/>
            <a:r>
              <a:rPr lang="en-US" dirty="0"/>
              <a:t>Projects that  lead to wholistic  improvements  to the natural and built environments and can begin to reverse years and years of environmental  injustice and resulting health disparities . </a:t>
            </a:r>
          </a:p>
          <a:p>
            <a:r>
              <a:rPr lang="en-US" dirty="0"/>
              <a:t>Transformation of  Environmentally Stigmatized Properties that results in viable and visible economic and community development, residential and open-space/green-space, affordable and workforce housing , mixed-use projects and other community driven projects that provide direct community benefit through redevelopment .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  </a:t>
            </a:r>
          </a:p>
        </p:txBody>
      </p:sp>
      <p:pic>
        <p:nvPicPr>
          <p:cNvPr id="3" name="Picture 2">
            <a:extLst>
              <a:ext uri="{FF2B5EF4-FFF2-40B4-BE49-F238E27FC236}">
                <a16:creationId xmlns:a16="http://schemas.microsoft.com/office/drawing/2014/main" id="{475A170F-573C-4DF8-ADC7-845974A42212}"/>
              </a:ext>
            </a:extLst>
          </p:cNvPr>
          <p:cNvPicPr>
            <a:picLocks noChangeAspect="1"/>
          </p:cNvPicPr>
          <p:nvPr/>
        </p:nvPicPr>
        <p:blipFill>
          <a:blip r:embed="rId2"/>
          <a:stretch>
            <a:fillRect/>
          </a:stretch>
        </p:blipFill>
        <p:spPr>
          <a:xfrm>
            <a:off x="8036897" y="2042809"/>
            <a:ext cx="3986123" cy="2916948"/>
          </a:xfrm>
          <a:prstGeom prst="rect">
            <a:avLst/>
          </a:prstGeom>
        </p:spPr>
      </p:pic>
    </p:spTree>
    <p:extLst>
      <p:ext uri="{BB962C8B-B14F-4D97-AF65-F5344CB8AC3E}">
        <p14:creationId xmlns:p14="http://schemas.microsoft.com/office/powerpoint/2010/main" val="27682746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381500" y="3404394"/>
            <a:ext cx="3429000" cy="368300"/>
          </a:xfrm>
        </p:spPr>
      </p:pic>
      <p:sp>
        <p:nvSpPr>
          <p:cNvPr id="3" name="Title 2"/>
          <p:cNvSpPr>
            <a:spLocks noGrp="1"/>
          </p:cNvSpPr>
          <p:nvPr>
            <p:ph type="title"/>
          </p:nvPr>
        </p:nvSpPr>
        <p:spPr>
          <a:xfrm>
            <a:off x="624420" y="-57664"/>
            <a:ext cx="10943348" cy="930964"/>
          </a:xfrm>
        </p:spPr>
        <p:txBody>
          <a:bodyPr>
            <a:noAutofit/>
          </a:bodyPr>
          <a:lstStyle/>
          <a:p>
            <a:r>
              <a:rPr lang="en-US" dirty="0"/>
              <a:t>Understanding Opportunities for Redevelopment </a:t>
            </a:r>
            <a:br>
              <a:rPr lang="en-US" dirty="0"/>
            </a:br>
            <a:r>
              <a:rPr lang="en-US" sz="2400" i="1" dirty="0"/>
              <a:t>Former Gas Stations / Auto Repair - “Tanks a Lot”</a:t>
            </a:r>
          </a:p>
        </p:txBody>
      </p:sp>
      <p:pic>
        <p:nvPicPr>
          <p:cNvPr id="1026" name="Picture 2" descr="C:\Users\kevin.lord\AppData\Local\Microsoft\Windows\Temporary Internet Files\Content.IE5\Z724T5ZC\GLB_9792.jpg"/>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2832750" y="1268760"/>
            <a:ext cx="6526500" cy="4771891"/>
          </a:xfrm>
          <a:prstGeom prst="rect">
            <a:avLst/>
          </a:prstGeom>
        </p:spPr>
      </p:pic>
    </p:spTree>
    <p:extLst>
      <p:ext uri="{BB962C8B-B14F-4D97-AF65-F5344CB8AC3E}">
        <p14:creationId xmlns:p14="http://schemas.microsoft.com/office/powerpoint/2010/main" val="16249158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3392" y="0"/>
            <a:ext cx="10944375" cy="873299"/>
          </a:xfrm>
        </p:spPr>
        <p:txBody>
          <a:bodyPr>
            <a:normAutofit/>
          </a:bodyPr>
          <a:lstStyle/>
          <a:p>
            <a:r>
              <a:rPr lang="en-US" dirty="0"/>
              <a:t>Understanding Opportunities for Redevelopment </a:t>
            </a:r>
            <a:br>
              <a:rPr lang="en-US" dirty="0"/>
            </a:br>
            <a:r>
              <a:rPr lang="en-US" sz="2400" i="1" dirty="0"/>
              <a:t>Petroleum and Solvent Contamination Sources</a:t>
            </a:r>
          </a:p>
        </p:txBody>
      </p:sp>
      <p:sp>
        <p:nvSpPr>
          <p:cNvPr id="14" name="Content Placeholder 13">
            <a:extLst>
              <a:ext uri="{FF2B5EF4-FFF2-40B4-BE49-F238E27FC236}">
                <a16:creationId xmlns:a16="http://schemas.microsoft.com/office/drawing/2014/main" id="{E3710524-33BC-484A-8833-23EEA5F2F971}"/>
              </a:ext>
            </a:extLst>
          </p:cNvPr>
          <p:cNvSpPr>
            <a:spLocks noGrp="1"/>
          </p:cNvSpPr>
          <p:nvPr>
            <p:ph idx="1"/>
          </p:nvPr>
        </p:nvSpPr>
        <p:spPr>
          <a:xfrm>
            <a:off x="617512" y="1130676"/>
            <a:ext cx="10944191" cy="4793704"/>
          </a:xfrm>
        </p:spPr>
        <p:txBody>
          <a:bodyPr/>
          <a:lstStyle/>
          <a:p>
            <a:r>
              <a:rPr lang="en-US" dirty="0"/>
              <a:t>Printers</a:t>
            </a:r>
          </a:p>
          <a:p>
            <a:r>
              <a:rPr lang="en-US" dirty="0"/>
              <a:t>Dry-cleaners</a:t>
            </a:r>
          </a:p>
          <a:p>
            <a:r>
              <a:rPr lang="en-US" dirty="0"/>
              <a:t>Auto repair</a:t>
            </a:r>
          </a:p>
        </p:txBody>
      </p:sp>
      <p:pic>
        <p:nvPicPr>
          <p:cNvPr id="11268" name="Picture 4" descr="C:\Users\Kevin.Lord\AppData\Local\Microsoft\Windows\Temporary Internet Files\Content.IE5\58V7MJE0\P1140013.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500788" y="2780928"/>
            <a:ext cx="3329436" cy="2493959"/>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rgbClr val="FFFFFF"/>
                </a:solidFill>
              </a14:hiddenFill>
            </a:ext>
          </a:extLst>
        </p:spPr>
      </p:pic>
      <p:pic>
        <p:nvPicPr>
          <p:cNvPr id="11267" name="Picture 3" descr="C:\Users\Kevin.Lord\AppData\Local\Microsoft\Windows\Temporary Internet Files\Content.IE5\JIAJ2PL3\VW-Junkyard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0102" y="2779103"/>
            <a:ext cx="3325276" cy="2493958"/>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B3913400-6686-4D1C-9519-039C3793686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667" t="14714" b="5069"/>
          <a:stretch/>
        </p:blipFill>
        <p:spPr bwMode="auto">
          <a:xfrm>
            <a:off x="8365634" y="2780928"/>
            <a:ext cx="3325276" cy="2501842"/>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7058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3392" y="0"/>
            <a:ext cx="10944375" cy="873299"/>
          </a:xfrm>
        </p:spPr>
        <p:txBody>
          <a:bodyPr>
            <a:noAutofit/>
          </a:bodyPr>
          <a:lstStyle/>
          <a:p>
            <a:r>
              <a:rPr lang="en-US" dirty="0"/>
              <a:t>Understanding Opportunities for Redevelopment</a:t>
            </a:r>
            <a:br>
              <a:rPr lang="en-US" dirty="0"/>
            </a:br>
            <a:r>
              <a:rPr lang="en-US" sz="2400" i="1" dirty="0"/>
              <a:t>Junkyards or Salvage Yards</a:t>
            </a:r>
          </a:p>
        </p:txBody>
      </p:sp>
      <p:sp>
        <p:nvSpPr>
          <p:cNvPr id="13" name="Rectangle 12">
            <a:extLst>
              <a:ext uri="{FF2B5EF4-FFF2-40B4-BE49-F238E27FC236}">
                <a16:creationId xmlns:a16="http://schemas.microsoft.com/office/drawing/2014/main" id="{D0A67E24-22C6-4BBA-B9A5-C570B55706BF}"/>
              </a:ext>
            </a:extLst>
          </p:cNvPr>
          <p:cNvSpPr/>
          <p:nvPr/>
        </p:nvSpPr>
        <p:spPr>
          <a:xfrm>
            <a:off x="640102" y="2348880"/>
            <a:ext cx="3325276" cy="2495784"/>
          </a:xfrm>
          <a:prstGeom prst="rect">
            <a:avLst/>
          </a:prstGeom>
          <a:blipFill dpi="0" rotWithShape="1">
            <a:blip r:embed="rId2">
              <a:extLst>
                <a:ext uri="{28A0092B-C50C-407E-A947-70E740481C1C}">
                  <a14:useLocalDpi xmlns:a14="http://schemas.microsoft.com/office/drawing/2010/main" val="0"/>
                </a:ext>
              </a:extLst>
            </a:blip>
            <a:srcRect/>
            <a:stretch>
              <a:fillRect l="-9164" t="-34711" r="-53246" b="-2769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4" name="Rectangle 13">
            <a:extLst>
              <a:ext uri="{FF2B5EF4-FFF2-40B4-BE49-F238E27FC236}">
                <a16:creationId xmlns:a16="http://schemas.microsoft.com/office/drawing/2014/main" id="{B994E5E8-F6DB-437B-9952-01ECD52543D3}"/>
              </a:ext>
            </a:extLst>
          </p:cNvPr>
          <p:cNvSpPr/>
          <p:nvPr/>
        </p:nvSpPr>
        <p:spPr>
          <a:xfrm>
            <a:off x="4504948" y="2346647"/>
            <a:ext cx="3325276" cy="2495784"/>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5" name="Rectangle 14">
            <a:extLst>
              <a:ext uri="{FF2B5EF4-FFF2-40B4-BE49-F238E27FC236}">
                <a16:creationId xmlns:a16="http://schemas.microsoft.com/office/drawing/2014/main" id="{F2AF28AA-E716-4C03-9AB1-8BBB69893BBB}"/>
              </a:ext>
            </a:extLst>
          </p:cNvPr>
          <p:cNvSpPr/>
          <p:nvPr/>
        </p:nvSpPr>
        <p:spPr>
          <a:xfrm>
            <a:off x="8362025" y="2346647"/>
            <a:ext cx="3325276" cy="2495784"/>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120612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3392" y="0"/>
            <a:ext cx="10944375" cy="873299"/>
          </a:xfrm>
        </p:spPr>
        <p:txBody>
          <a:bodyPr>
            <a:noAutofit/>
          </a:bodyPr>
          <a:lstStyle/>
          <a:p>
            <a:r>
              <a:rPr lang="en-US" dirty="0"/>
              <a:t>Understanding Opportunities for Redevelopment</a:t>
            </a:r>
            <a:br>
              <a:rPr lang="en-US" dirty="0"/>
            </a:br>
            <a:r>
              <a:rPr lang="en-US" sz="2400" i="1" dirty="0"/>
              <a:t>Hazardous Substances / Waste Sites – Includes Lead and Asbestos </a:t>
            </a:r>
          </a:p>
        </p:txBody>
      </p:sp>
      <p:sp>
        <p:nvSpPr>
          <p:cNvPr id="6" name="Content Placeholder 5">
            <a:extLst>
              <a:ext uri="{FF2B5EF4-FFF2-40B4-BE49-F238E27FC236}">
                <a16:creationId xmlns:a16="http://schemas.microsoft.com/office/drawing/2014/main" id="{A55FBE28-B565-3548-99B6-31D98FABBD59}"/>
              </a:ext>
            </a:extLst>
          </p:cNvPr>
          <p:cNvSpPr>
            <a:spLocks noGrp="1"/>
          </p:cNvSpPr>
          <p:nvPr>
            <p:ph idx="1"/>
          </p:nvPr>
        </p:nvSpPr>
        <p:spPr/>
        <p:txBody>
          <a:bodyPr/>
          <a:lstStyle/>
          <a:p>
            <a:endParaRPr lang="en-US" dirty="0"/>
          </a:p>
        </p:txBody>
      </p:sp>
      <p:pic>
        <p:nvPicPr>
          <p:cNvPr id="13315" name="Picture 3" descr="C:\Users\Kevin.Lord\AppData\Local\Microsoft\Windows\Temporary Internet Files\Content.IE5\0KNKCW99\GLB_9920.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23990" y="1525856"/>
            <a:ext cx="2522259" cy="3829952"/>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rgbClr val="FFFFFF"/>
                </a:solidFill>
              </a14:hiddenFill>
            </a:ext>
          </a:extLst>
        </p:spPr>
      </p:pic>
      <p:pic>
        <p:nvPicPr>
          <p:cNvPr id="13316" name="Picture 4" descr="C:\Users\Kevin.Lord\AppData\Local\Microsoft\Windows\Temporary Internet Files\Content.IE5\OJFQBC67\GLB_8507.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395339" y="1525856"/>
            <a:ext cx="5582915" cy="3829952"/>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112895" y="1514024"/>
            <a:ext cx="2604958" cy="3829952"/>
          </a:xfrm>
          <a:prstGeom prst="rect">
            <a:avLst/>
          </a:prstGeom>
          <a:noFill/>
          <a:ln w="19050">
            <a:solidFill>
              <a:schemeClr val="bg1"/>
            </a:solidFill>
            <a:miter lim="800000"/>
            <a:headEnd/>
            <a:tailEnd/>
          </a:ln>
          <a:effectLst/>
        </p:spPr>
      </p:pic>
    </p:spTree>
    <p:extLst>
      <p:ext uri="{BB962C8B-B14F-4D97-AF65-F5344CB8AC3E}">
        <p14:creationId xmlns:p14="http://schemas.microsoft.com/office/powerpoint/2010/main" val="591820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Cardno Colors - 2017">
      <a:dk1>
        <a:srgbClr val="5C6266"/>
      </a:dk1>
      <a:lt1>
        <a:srgbClr val="FFFFFF"/>
      </a:lt1>
      <a:dk2>
        <a:srgbClr val="8A9298"/>
      </a:dk2>
      <a:lt2>
        <a:srgbClr val="D8DCDE"/>
      </a:lt2>
      <a:accent1>
        <a:srgbClr val="193662"/>
      </a:accent1>
      <a:accent2>
        <a:srgbClr val="A7B739"/>
      </a:accent2>
      <a:accent3>
        <a:srgbClr val="3CB4E7"/>
      </a:accent3>
      <a:accent4>
        <a:srgbClr val="1CACB5"/>
      </a:accent4>
      <a:accent5>
        <a:srgbClr val="F7941D"/>
      </a:accent5>
      <a:accent6>
        <a:srgbClr val="AB9186"/>
      </a:accent6>
      <a:hlink>
        <a:srgbClr val="193661"/>
      </a:hlink>
      <a:folHlink>
        <a:srgbClr val="566989"/>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anatee County">
  <a:themeElements>
    <a:clrScheme name="Cardno Colors">
      <a:dk1>
        <a:srgbClr val="333C42"/>
      </a:dk1>
      <a:lt1>
        <a:srgbClr val="FFFFFF"/>
      </a:lt1>
      <a:dk2>
        <a:srgbClr val="5C6266"/>
      </a:dk2>
      <a:lt2>
        <a:srgbClr val="FFFFFF"/>
      </a:lt2>
      <a:accent1>
        <a:srgbClr val="AB9186"/>
      </a:accent1>
      <a:accent2>
        <a:srgbClr val="A7B739"/>
      </a:accent2>
      <a:accent3>
        <a:srgbClr val="1CACB5"/>
      </a:accent3>
      <a:accent4>
        <a:srgbClr val="3CB4E7"/>
      </a:accent4>
      <a:accent5>
        <a:srgbClr val="F7941D"/>
      </a:accent5>
      <a:accent6>
        <a:srgbClr val="8A9298"/>
      </a:accent6>
      <a:hlink>
        <a:srgbClr val="193661"/>
      </a:hlink>
      <a:folHlink>
        <a:srgbClr val="AB9186"/>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Cardno Colors - 2017">
      <a:dk1>
        <a:srgbClr val="5C6266"/>
      </a:dk1>
      <a:lt1>
        <a:srgbClr val="FFFFFF"/>
      </a:lt1>
      <a:dk2>
        <a:srgbClr val="8A9298"/>
      </a:dk2>
      <a:lt2>
        <a:srgbClr val="D8DCDE"/>
      </a:lt2>
      <a:accent1>
        <a:srgbClr val="193662"/>
      </a:accent1>
      <a:accent2>
        <a:srgbClr val="A7B739"/>
      </a:accent2>
      <a:accent3>
        <a:srgbClr val="3CB4E7"/>
      </a:accent3>
      <a:accent4>
        <a:srgbClr val="1CACB5"/>
      </a:accent4>
      <a:accent5>
        <a:srgbClr val="F7941D"/>
      </a:accent5>
      <a:accent6>
        <a:srgbClr val="AB9186"/>
      </a:accent6>
      <a:hlink>
        <a:srgbClr val="193661"/>
      </a:hlink>
      <a:folHlink>
        <a:srgbClr val="566989"/>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ardno Colors - 2017">
    <a:dk1>
      <a:srgbClr val="5C6266"/>
    </a:dk1>
    <a:lt1>
      <a:srgbClr val="FFFFFF"/>
    </a:lt1>
    <a:dk2>
      <a:srgbClr val="8A9298"/>
    </a:dk2>
    <a:lt2>
      <a:srgbClr val="D8DCDE"/>
    </a:lt2>
    <a:accent1>
      <a:srgbClr val="193662"/>
    </a:accent1>
    <a:accent2>
      <a:srgbClr val="A7B739"/>
    </a:accent2>
    <a:accent3>
      <a:srgbClr val="3CB4E7"/>
    </a:accent3>
    <a:accent4>
      <a:srgbClr val="1CACB5"/>
    </a:accent4>
    <a:accent5>
      <a:srgbClr val="F7941D"/>
    </a:accent5>
    <a:accent6>
      <a:srgbClr val="AB9186"/>
    </a:accent6>
    <a:hlink>
      <a:srgbClr val="193661"/>
    </a:hlink>
    <a:folHlink>
      <a:srgbClr val="566989"/>
    </a:folHlink>
  </a:clrScheme>
</a:themeOverride>
</file>

<file path=ppt/theme/themeOverride10.xml><?xml version="1.0" encoding="utf-8"?>
<a:themeOverride xmlns:a="http://schemas.openxmlformats.org/drawingml/2006/main">
  <a:clrScheme name="Cardno Colors - 2017">
    <a:dk1>
      <a:srgbClr val="5C6266"/>
    </a:dk1>
    <a:lt1>
      <a:srgbClr val="FFFFFF"/>
    </a:lt1>
    <a:dk2>
      <a:srgbClr val="8A9298"/>
    </a:dk2>
    <a:lt2>
      <a:srgbClr val="D8DCDE"/>
    </a:lt2>
    <a:accent1>
      <a:srgbClr val="193662"/>
    </a:accent1>
    <a:accent2>
      <a:srgbClr val="A7B739"/>
    </a:accent2>
    <a:accent3>
      <a:srgbClr val="3CB4E7"/>
    </a:accent3>
    <a:accent4>
      <a:srgbClr val="1CACB5"/>
    </a:accent4>
    <a:accent5>
      <a:srgbClr val="F7941D"/>
    </a:accent5>
    <a:accent6>
      <a:srgbClr val="AB9186"/>
    </a:accent6>
    <a:hlink>
      <a:srgbClr val="193661"/>
    </a:hlink>
    <a:folHlink>
      <a:srgbClr val="566989"/>
    </a:folHlink>
  </a:clrScheme>
</a:themeOverride>
</file>

<file path=ppt/theme/themeOverride11.xml><?xml version="1.0" encoding="utf-8"?>
<a:themeOverride xmlns:a="http://schemas.openxmlformats.org/drawingml/2006/main">
  <a:clrScheme name="Cardno Colors - 2017">
    <a:dk1>
      <a:srgbClr val="5C6266"/>
    </a:dk1>
    <a:lt1>
      <a:srgbClr val="FFFFFF"/>
    </a:lt1>
    <a:dk2>
      <a:srgbClr val="8A9298"/>
    </a:dk2>
    <a:lt2>
      <a:srgbClr val="D8DCDE"/>
    </a:lt2>
    <a:accent1>
      <a:srgbClr val="193662"/>
    </a:accent1>
    <a:accent2>
      <a:srgbClr val="A7B739"/>
    </a:accent2>
    <a:accent3>
      <a:srgbClr val="3CB4E7"/>
    </a:accent3>
    <a:accent4>
      <a:srgbClr val="1CACB5"/>
    </a:accent4>
    <a:accent5>
      <a:srgbClr val="F7941D"/>
    </a:accent5>
    <a:accent6>
      <a:srgbClr val="AB9186"/>
    </a:accent6>
    <a:hlink>
      <a:srgbClr val="193661"/>
    </a:hlink>
    <a:folHlink>
      <a:srgbClr val="566989"/>
    </a:folHlink>
  </a:clrScheme>
</a:themeOverride>
</file>

<file path=ppt/theme/themeOverride12.xml><?xml version="1.0" encoding="utf-8"?>
<a:themeOverride xmlns:a="http://schemas.openxmlformats.org/drawingml/2006/main">
  <a:clrScheme name="Cardno Colors - 2017">
    <a:dk1>
      <a:srgbClr val="5C6266"/>
    </a:dk1>
    <a:lt1>
      <a:srgbClr val="FFFFFF"/>
    </a:lt1>
    <a:dk2>
      <a:srgbClr val="8A9298"/>
    </a:dk2>
    <a:lt2>
      <a:srgbClr val="D8DCDE"/>
    </a:lt2>
    <a:accent1>
      <a:srgbClr val="193662"/>
    </a:accent1>
    <a:accent2>
      <a:srgbClr val="A7B739"/>
    </a:accent2>
    <a:accent3>
      <a:srgbClr val="3CB4E7"/>
    </a:accent3>
    <a:accent4>
      <a:srgbClr val="1CACB5"/>
    </a:accent4>
    <a:accent5>
      <a:srgbClr val="F7941D"/>
    </a:accent5>
    <a:accent6>
      <a:srgbClr val="AB9186"/>
    </a:accent6>
    <a:hlink>
      <a:srgbClr val="193661"/>
    </a:hlink>
    <a:folHlink>
      <a:srgbClr val="566989"/>
    </a:folHlink>
  </a:clrScheme>
</a:themeOverride>
</file>

<file path=ppt/theme/themeOverride13.xml><?xml version="1.0" encoding="utf-8"?>
<a:themeOverride xmlns:a="http://schemas.openxmlformats.org/drawingml/2006/main">
  <a:clrScheme name="Cardno Colors - 2017">
    <a:dk1>
      <a:srgbClr val="5C6266"/>
    </a:dk1>
    <a:lt1>
      <a:srgbClr val="FFFFFF"/>
    </a:lt1>
    <a:dk2>
      <a:srgbClr val="8A9298"/>
    </a:dk2>
    <a:lt2>
      <a:srgbClr val="D8DCDE"/>
    </a:lt2>
    <a:accent1>
      <a:srgbClr val="193662"/>
    </a:accent1>
    <a:accent2>
      <a:srgbClr val="A7B739"/>
    </a:accent2>
    <a:accent3>
      <a:srgbClr val="3CB4E7"/>
    </a:accent3>
    <a:accent4>
      <a:srgbClr val="1CACB5"/>
    </a:accent4>
    <a:accent5>
      <a:srgbClr val="F7941D"/>
    </a:accent5>
    <a:accent6>
      <a:srgbClr val="AB9186"/>
    </a:accent6>
    <a:hlink>
      <a:srgbClr val="193661"/>
    </a:hlink>
    <a:folHlink>
      <a:srgbClr val="566989"/>
    </a:folHlink>
  </a:clrScheme>
</a:themeOverride>
</file>

<file path=ppt/theme/themeOverride14.xml><?xml version="1.0" encoding="utf-8"?>
<a:themeOverride xmlns:a="http://schemas.openxmlformats.org/drawingml/2006/main">
  <a:clrScheme name="Cardno Colors - 2017">
    <a:dk1>
      <a:srgbClr val="5C6266"/>
    </a:dk1>
    <a:lt1>
      <a:srgbClr val="FFFFFF"/>
    </a:lt1>
    <a:dk2>
      <a:srgbClr val="8A9298"/>
    </a:dk2>
    <a:lt2>
      <a:srgbClr val="D8DCDE"/>
    </a:lt2>
    <a:accent1>
      <a:srgbClr val="193662"/>
    </a:accent1>
    <a:accent2>
      <a:srgbClr val="A7B739"/>
    </a:accent2>
    <a:accent3>
      <a:srgbClr val="3CB4E7"/>
    </a:accent3>
    <a:accent4>
      <a:srgbClr val="1CACB5"/>
    </a:accent4>
    <a:accent5>
      <a:srgbClr val="F7941D"/>
    </a:accent5>
    <a:accent6>
      <a:srgbClr val="AB9186"/>
    </a:accent6>
    <a:hlink>
      <a:srgbClr val="193661"/>
    </a:hlink>
    <a:folHlink>
      <a:srgbClr val="566989"/>
    </a:folHlink>
  </a:clrScheme>
</a:themeOverride>
</file>

<file path=ppt/theme/themeOverride15.xml><?xml version="1.0" encoding="utf-8"?>
<a:themeOverride xmlns:a="http://schemas.openxmlformats.org/drawingml/2006/main">
  <a:clrScheme name="Cardno Colors - 2017">
    <a:dk1>
      <a:srgbClr val="5C6266"/>
    </a:dk1>
    <a:lt1>
      <a:srgbClr val="FFFFFF"/>
    </a:lt1>
    <a:dk2>
      <a:srgbClr val="8A9298"/>
    </a:dk2>
    <a:lt2>
      <a:srgbClr val="D8DCDE"/>
    </a:lt2>
    <a:accent1>
      <a:srgbClr val="193662"/>
    </a:accent1>
    <a:accent2>
      <a:srgbClr val="A7B739"/>
    </a:accent2>
    <a:accent3>
      <a:srgbClr val="3CB4E7"/>
    </a:accent3>
    <a:accent4>
      <a:srgbClr val="1CACB5"/>
    </a:accent4>
    <a:accent5>
      <a:srgbClr val="F7941D"/>
    </a:accent5>
    <a:accent6>
      <a:srgbClr val="AB9186"/>
    </a:accent6>
    <a:hlink>
      <a:srgbClr val="193661"/>
    </a:hlink>
    <a:folHlink>
      <a:srgbClr val="566989"/>
    </a:folHlink>
  </a:clrScheme>
</a:themeOverride>
</file>

<file path=ppt/theme/themeOverride2.xml><?xml version="1.0" encoding="utf-8"?>
<a:themeOverride xmlns:a="http://schemas.openxmlformats.org/drawingml/2006/main">
  <a:clrScheme name="Cardno Colors - 2017">
    <a:dk1>
      <a:srgbClr val="5C6266"/>
    </a:dk1>
    <a:lt1>
      <a:srgbClr val="FFFFFF"/>
    </a:lt1>
    <a:dk2>
      <a:srgbClr val="8A9298"/>
    </a:dk2>
    <a:lt2>
      <a:srgbClr val="D8DCDE"/>
    </a:lt2>
    <a:accent1>
      <a:srgbClr val="193662"/>
    </a:accent1>
    <a:accent2>
      <a:srgbClr val="A7B739"/>
    </a:accent2>
    <a:accent3>
      <a:srgbClr val="3CB4E7"/>
    </a:accent3>
    <a:accent4>
      <a:srgbClr val="1CACB5"/>
    </a:accent4>
    <a:accent5>
      <a:srgbClr val="F7941D"/>
    </a:accent5>
    <a:accent6>
      <a:srgbClr val="AB9186"/>
    </a:accent6>
    <a:hlink>
      <a:srgbClr val="193661"/>
    </a:hlink>
    <a:folHlink>
      <a:srgbClr val="566989"/>
    </a:folHlink>
  </a:clrScheme>
</a:themeOverride>
</file>

<file path=ppt/theme/themeOverride3.xml><?xml version="1.0" encoding="utf-8"?>
<a:themeOverride xmlns:a="http://schemas.openxmlformats.org/drawingml/2006/main">
  <a:clrScheme name="Cardno Colors - 2017">
    <a:dk1>
      <a:srgbClr val="5C6266"/>
    </a:dk1>
    <a:lt1>
      <a:srgbClr val="FFFFFF"/>
    </a:lt1>
    <a:dk2>
      <a:srgbClr val="8A9298"/>
    </a:dk2>
    <a:lt2>
      <a:srgbClr val="D8DCDE"/>
    </a:lt2>
    <a:accent1>
      <a:srgbClr val="193662"/>
    </a:accent1>
    <a:accent2>
      <a:srgbClr val="A7B739"/>
    </a:accent2>
    <a:accent3>
      <a:srgbClr val="3CB4E7"/>
    </a:accent3>
    <a:accent4>
      <a:srgbClr val="1CACB5"/>
    </a:accent4>
    <a:accent5>
      <a:srgbClr val="F7941D"/>
    </a:accent5>
    <a:accent6>
      <a:srgbClr val="AB9186"/>
    </a:accent6>
    <a:hlink>
      <a:srgbClr val="193661"/>
    </a:hlink>
    <a:folHlink>
      <a:srgbClr val="566989"/>
    </a:folHlink>
  </a:clrScheme>
</a:themeOverride>
</file>

<file path=ppt/theme/themeOverride4.xml><?xml version="1.0" encoding="utf-8"?>
<a:themeOverride xmlns:a="http://schemas.openxmlformats.org/drawingml/2006/main">
  <a:clrScheme name="Cardno Colors - 2017">
    <a:dk1>
      <a:srgbClr val="5C6266"/>
    </a:dk1>
    <a:lt1>
      <a:srgbClr val="FFFFFF"/>
    </a:lt1>
    <a:dk2>
      <a:srgbClr val="8A9298"/>
    </a:dk2>
    <a:lt2>
      <a:srgbClr val="D8DCDE"/>
    </a:lt2>
    <a:accent1>
      <a:srgbClr val="193662"/>
    </a:accent1>
    <a:accent2>
      <a:srgbClr val="A7B739"/>
    </a:accent2>
    <a:accent3>
      <a:srgbClr val="3CB4E7"/>
    </a:accent3>
    <a:accent4>
      <a:srgbClr val="1CACB5"/>
    </a:accent4>
    <a:accent5>
      <a:srgbClr val="F7941D"/>
    </a:accent5>
    <a:accent6>
      <a:srgbClr val="AB9186"/>
    </a:accent6>
    <a:hlink>
      <a:srgbClr val="193661"/>
    </a:hlink>
    <a:folHlink>
      <a:srgbClr val="566989"/>
    </a:folHlink>
  </a:clrScheme>
</a:themeOverride>
</file>

<file path=ppt/theme/themeOverride5.xml><?xml version="1.0" encoding="utf-8"?>
<a:themeOverride xmlns:a="http://schemas.openxmlformats.org/drawingml/2006/main">
  <a:clrScheme name="Cardno Colors - 2017">
    <a:dk1>
      <a:srgbClr val="5C6266"/>
    </a:dk1>
    <a:lt1>
      <a:srgbClr val="FFFFFF"/>
    </a:lt1>
    <a:dk2>
      <a:srgbClr val="8A9298"/>
    </a:dk2>
    <a:lt2>
      <a:srgbClr val="D8DCDE"/>
    </a:lt2>
    <a:accent1>
      <a:srgbClr val="193662"/>
    </a:accent1>
    <a:accent2>
      <a:srgbClr val="A7B739"/>
    </a:accent2>
    <a:accent3>
      <a:srgbClr val="3CB4E7"/>
    </a:accent3>
    <a:accent4>
      <a:srgbClr val="1CACB5"/>
    </a:accent4>
    <a:accent5>
      <a:srgbClr val="F7941D"/>
    </a:accent5>
    <a:accent6>
      <a:srgbClr val="AB9186"/>
    </a:accent6>
    <a:hlink>
      <a:srgbClr val="193661"/>
    </a:hlink>
    <a:folHlink>
      <a:srgbClr val="566989"/>
    </a:folHlink>
  </a:clrScheme>
</a:themeOverride>
</file>

<file path=ppt/theme/themeOverride6.xml><?xml version="1.0" encoding="utf-8"?>
<a:themeOverride xmlns:a="http://schemas.openxmlformats.org/drawingml/2006/main">
  <a:clrScheme name="Cardno Colors - 2017">
    <a:dk1>
      <a:srgbClr val="5C6266"/>
    </a:dk1>
    <a:lt1>
      <a:srgbClr val="FFFFFF"/>
    </a:lt1>
    <a:dk2>
      <a:srgbClr val="8A9298"/>
    </a:dk2>
    <a:lt2>
      <a:srgbClr val="D8DCDE"/>
    </a:lt2>
    <a:accent1>
      <a:srgbClr val="193662"/>
    </a:accent1>
    <a:accent2>
      <a:srgbClr val="A7B739"/>
    </a:accent2>
    <a:accent3>
      <a:srgbClr val="3CB4E7"/>
    </a:accent3>
    <a:accent4>
      <a:srgbClr val="1CACB5"/>
    </a:accent4>
    <a:accent5>
      <a:srgbClr val="F7941D"/>
    </a:accent5>
    <a:accent6>
      <a:srgbClr val="AB9186"/>
    </a:accent6>
    <a:hlink>
      <a:srgbClr val="193661"/>
    </a:hlink>
    <a:folHlink>
      <a:srgbClr val="566989"/>
    </a:folHlink>
  </a:clrScheme>
</a:themeOverride>
</file>

<file path=ppt/theme/themeOverride7.xml><?xml version="1.0" encoding="utf-8"?>
<a:themeOverride xmlns:a="http://schemas.openxmlformats.org/drawingml/2006/main">
  <a:clrScheme name="Cardno Colors - 2017">
    <a:dk1>
      <a:srgbClr val="5C6266"/>
    </a:dk1>
    <a:lt1>
      <a:srgbClr val="FFFFFF"/>
    </a:lt1>
    <a:dk2>
      <a:srgbClr val="8A9298"/>
    </a:dk2>
    <a:lt2>
      <a:srgbClr val="D8DCDE"/>
    </a:lt2>
    <a:accent1>
      <a:srgbClr val="193662"/>
    </a:accent1>
    <a:accent2>
      <a:srgbClr val="A7B739"/>
    </a:accent2>
    <a:accent3>
      <a:srgbClr val="3CB4E7"/>
    </a:accent3>
    <a:accent4>
      <a:srgbClr val="1CACB5"/>
    </a:accent4>
    <a:accent5>
      <a:srgbClr val="F7941D"/>
    </a:accent5>
    <a:accent6>
      <a:srgbClr val="AB9186"/>
    </a:accent6>
    <a:hlink>
      <a:srgbClr val="193661"/>
    </a:hlink>
    <a:folHlink>
      <a:srgbClr val="566989"/>
    </a:folHlink>
  </a:clrScheme>
</a:themeOverride>
</file>

<file path=ppt/theme/themeOverride8.xml><?xml version="1.0" encoding="utf-8"?>
<a:themeOverride xmlns:a="http://schemas.openxmlformats.org/drawingml/2006/main">
  <a:clrScheme name="Cardno Colors - 2017">
    <a:dk1>
      <a:srgbClr val="5C6266"/>
    </a:dk1>
    <a:lt1>
      <a:srgbClr val="FFFFFF"/>
    </a:lt1>
    <a:dk2>
      <a:srgbClr val="8A9298"/>
    </a:dk2>
    <a:lt2>
      <a:srgbClr val="D8DCDE"/>
    </a:lt2>
    <a:accent1>
      <a:srgbClr val="193662"/>
    </a:accent1>
    <a:accent2>
      <a:srgbClr val="A7B739"/>
    </a:accent2>
    <a:accent3>
      <a:srgbClr val="3CB4E7"/>
    </a:accent3>
    <a:accent4>
      <a:srgbClr val="1CACB5"/>
    </a:accent4>
    <a:accent5>
      <a:srgbClr val="F7941D"/>
    </a:accent5>
    <a:accent6>
      <a:srgbClr val="AB9186"/>
    </a:accent6>
    <a:hlink>
      <a:srgbClr val="193661"/>
    </a:hlink>
    <a:folHlink>
      <a:srgbClr val="566989"/>
    </a:folHlink>
  </a:clrScheme>
</a:themeOverride>
</file>

<file path=ppt/theme/themeOverride9.xml><?xml version="1.0" encoding="utf-8"?>
<a:themeOverride xmlns:a="http://schemas.openxmlformats.org/drawingml/2006/main">
  <a:clrScheme name="Cardno Colors - 2017">
    <a:dk1>
      <a:srgbClr val="5C6266"/>
    </a:dk1>
    <a:lt1>
      <a:srgbClr val="FFFFFF"/>
    </a:lt1>
    <a:dk2>
      <a:srgbClr val="8A9298"/>
    </a:dk2>
    <a:lt2>
      <a:srgbClr val="D8DCDE"/>
    </a:lt2>
    <a:accent1>
      <a:srgbClr val="193662"/>
    </a:accent1>
    <a:accent2>
      <a:srgbClr val="A7B739"/>
    </a:accent2>
    <a:accent3>
      <a:srgbClr val="3CB4E7"/>
    </a:accent3>
    <a:accent4>
      <a:srgbClr val="1CACB5"/>
    </a:accent4>
    <a:accent5>
      <a:srgbClr val="F7941D"/>
    </a:accent5>
    <a:accent6>
      <a:srgbClr val="AB9186"/>
    </a:accent6>
    <a:hlink>
      <a:srgbClr val="193661"/>
    </a:hlink>
    <a:folHlink>
      <a:srgbClr val="566989"/>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CB53D02FA00E346803B9493ADB2E6AA" ma:contentTypeVersion="13" ma:contentTypeDescription="Create a new document." ma:contentTypeScope="" ma:versionID="cf827309014bcda6aedf262fe7b738ee">
  <xsd:schema xmlns:xsd="http://www.w3.org/2001/XMLSchema" xmlns:xs="http://www.w3.org/2001/XMLSchema" xmlns:p="http://schemas.microsoft.com/office/2006/metadata/properties" xmlns:ns3="ec5888f8-e48a-4886-a53a-6e591e8461b0" xmlns:ns4="327d24f8-16c1-4e49-8131-6478ed810761" targetNamespace="http://schemas.microsoft.com/office/2006/metadata/properties" ma:root="true" ma:fieldsID="aed9b3f84262375a0b3d03469d5cbb2f" ns3:_="" ns4:_="">
    <xsd:import namespace="ec5888f8-e48a-4886-a53a-6e591e8461b0"/>
    <xsd:import namespace="327d24f8-16c1-4e49-8131-6478ed810761"/>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5888f8-e48a-4886-a53a-6e591e8461b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27d24f8-16c1-4e49-8131-6478ed81076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B146F58-7677-44AF-ABAC-812A9819957A}">
  <ds:schemaRefs>
    <ds:schemaRef ds:uri="http://schemas.microsoft.com/sharepoint/v3/contenttype/forms"/>
  </ds:schemaRefs>
</ds:datastoreItem>
</file>

<file path=customXml/itemProps2.xml><?xml version="1.0" encoding="utf-8"?>
<ds:datastoreItem xmlns:ds="http://schemas.openxmlformats.org/officeDocument/2006/customXml" ds:itemID="{86F5AD1E-E3C9-4F1A-BDF8-25CA389F768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c5888f8-e48a-4886-a53a-6e591e8461b0"/>
    <ds:schemaRef ds:uri="327d24f8-16c1-4e49-8131-6478ed81076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2FD30AF-F512-4AE2-8F18-218C36C6F90F}">
  <ds:schemaRefs>
    <ds:schemaRef ds:uri="http://purl.org/dc/terms/"/>
    <ds:schemaRef ds:uri="http://schemas.microsoft.com/office/2006/documentManagement/types"/>
    <ds:schemaRef ds:uri="ec5888f8-e48a-4886-a53a-6e591e8461b0"/>
    <ds:schemaRef ds:uri="327d24f8-16c1-4e49-8131-6478ed810761"/>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1930</TotalTime>
  <Words>3241</Words>
  <Application>Microsoft Office PowerPoint</Application>
  <PresentationFormat>Widescreen</PresentationFormat>
  <Paragraphs>450</Paragraphs>
  <Slides>37</Slides>
  <Notes>9</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37</vt:i4>
      </vt:variant>
    </vt:vector>
  </HeadingPairs>
  <TitlesOfParts>
    <vt:vector size="46" baseType="lpstr">
      <vt:lpstr>Arial</vt:lpstr>
      <vt:lpstr>Arial Narrow</vt:lpstr>
      <vt:lpstr>Calibri</vt:lpstr>
      <vt:lpstr>Courier New</vt:lpstr>
      <vt:lpstr>Tahoma</vt:lpstr>
      <vt:lpstr>Univers LT 57 Condensed</vt:lpstr>
      <vt:lpstr>1_Office Theme</vt:lpstr>
      <vt:lpstr>Manatee County</vt:lpstr>
      <vt:lpstr>2_Office Theme</vt:lpstr>
      <vt:lpstr> “Brownfields to Healthfields Transformations as an Equitable Development and Environmental Justice Catalyst”</vt:lpstr>
      <vt:lpstr>Agenda</vt:lpstr>
      <vt:lpstr>What is a Brownfield?</vt:lpstr>
      <vt:lpstr>What is a Brownfield?</vt:lpstr>
      <vt:lpstr>What is a Brownfield – Community Perspective ?</vt:lpstr>
      <vt:lpstr>Understanding Opportunities for Redevelopment  Former Gas Stations / Auto Repair - “Tanks a Lot”</vt:lpstr>
      <vt:lpstr>Understanding Opportunities for Redevelopment  Petroleum and Solvent Contamination Sources</vt:lpstr>
      <vt:lpstr>Understanding Opportunities for Redevelopment Junkyards or Salvage Yards</vt:lpstr>
      <vt:lpstr>Understanding Opportunities for Redevelopment Hazardous Substances / Waste Sites – Includes Lead and Asbestos </vt:lpstr>
      <vt:lpstr>Understanding Opportunities for Redevelopment Former Hospitals, Schools, Obsolete Buildings – Lead and Asbestos </vt:lpstr>
      <vt:lpstr>Understanding Opportunities for Redevelopment  Former Industrial, Municipal &amp; Abandoned  Properties</vt:lpstr>
      <vt:lpstr>Understanding Opportunities for Redevelopment Unexpected and Adjacent Uses </vt:lpstr>
      <vt:lpstr>Understanding Opportunities for Redevelopment  Landfills and Mine-Scarred Lands</vt:lpstr>
      <vt:lpstr>Understanding Opportunities for Redevelopment Agricultural Land and Golf Courses</vt:lpstr>
      <vt:lpstr>Types of EPA Brownfields Funding </vt:lpstr>
      <vt:lpstr>Assessment, Cleanup, and Redevelopment Process Pulling it all together – Environmental Due Diligence/Remediation</vt:lpstr>
      <vt:lpstr>What are Healthfields ? </vt:lpstr>
      <vt:lpstr>Successful Brownfields/Healthfields Projects Address  Environmental Justice Concerns </vt:lpstr>
      <vt:lpstr>Equitable Development Concerns </vt:lpstr>
      <vt:lpstr>Types of EPA  Environmental Justice Funding </vt:lpstr>
      <vt:lpstr>Why Healthfields Redevelopment ?</vt:lpstr>
      <vt:lpstr>Why Healthfields? </vt:lpstr>
      <vt:lpstr>Healthfields Redevelopment Opportunities / Benefits</vt:lpstr>
      <vt:lpstr>Encore Redevelopment -Tampa, FL Healthy Housing and Major Economic Driver – Public Housing Brownfields Transformation  </vt:lpstr>
      <vt:lpstr>Pennsylvania Ave /Single Family Holmes - Clearwater, FL  Community Driven / Healthy Housing-Brownfields Transformation</vt:lpstr>
      <vt:lpstr>Greenwood to Palmetto Park Apartments - Clearwater, FL   Healthy Housing Project – Community Driven / Housing-Brownfields Transformation</vt:lpstr>
      <vt:lpstr>Willa Carson Health Resource Center - Clearwater, FL  Petroleum Brownfields Transformation to Public Health Success – Free Clinic (2001)</vt:lpstr>
      <vt:lpstr>Central Florida Healthcare - Mulberry, FL  Brownfields to Public Health Success (2015) </vt:lpstr>
      <vt:lpstr>Lacoochee Community Center/Health Care Center - Pasco County, FL Brownfields to Public Health Success (2015) </vt:lpstr>
      <vt:lpstr>Why Healthfields? Provide Fresh Foods to Combat Health Disparities </vt:lpstr>
      <vt:lpstr>Harbor Oaks Shopping Center - Clearwater, FL  Healthfields Transformation – Improved Access to Fresh Food  </vt:lpstr>
      <vt:lpstr>Northeast Florida Health Care – Health Zone 1, Jacksonville, FL  School-Based Community Gardens </vt:lpstr>
      <vt:lpstr>Robert L. Cole Community Lake &amp; Park  Brownfields to Open Space Green Space (2009) </vt:lpstr>
      <vt:lpstr>University Area CDC Harvest Hope Park - Hillsborough County, FL   Holistic Catalyst Project to Improve Community Health and Environment (2020) </vt:lpstr>
      <vt:lpstr>Northwest Fire Station #51- Clearwater, FL Brownfields Transformation (Junkyard to Public Safety - Fire Station) – 2004 </vt:lpstr>
      <vt:lpstr>Conclusion &amp; Questions </vt:lpstr>
      <vt:lpstr>PowerPoint Presentation</vt:lpstr>
    </vt:vector>
  </TitlesOfParts>
  <Company>Cardno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Dawn Wilson</dc:creator>
  <cp:lastModifiedBy>Miles Ballogg</cp:lastModifiedBy>
  <cp:revision>80</cp:revision>
  <cp:lastPrinted>2015-11-25T05:52:08Z</cp:lastPrinted>
  <dcterms:created xsi:type="dcterms:W3CDTF">2013-08-15T11:14:09Z</dcterms:created>
  <dcterms:modified xsi:type="dcterms:W3CDTF">2021-10-11T15:24:30Z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y fmtid="{D5CDD505-2E9C-101B-9397-08002B2CF9AE}" pid="3" name="ContentTypeId">
    <vt:lpwstr>0x0101002CB53D02FA00E346803B9493ADB2E6AA</vt:lpwstr>
  </property>
</Properties>
</file>