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39" r:id="rId3"/>
    <p:sldId id="332" r:id="rId4"/>
    <p:sldId id="267" r:id="rId5"/>
    <p:sldId id="257" r:id="rId6"/>
    <p:sldId id="297" r:id="rId7"/>
    <p:sldId id="325" r:id="rId8"/>
    <p:sldId id="268" r:id="rId9"/>
    <p:sldId id="313" r:id="rId10"/>
    <p:sldId id="288" r:id="rId11"/>
    <p:sldId id="300" r:id="rId12"/>
    <p:sldId id="293" r:id="rId13"/>
    <p:sldId id="295" r:id="rId14"/>
    <p:sldId id="341" r:id="rId15"/>
    <p:sldId id="281" r:id="rId16"/>
    <p:sldId id="282" r:id="rId17"/>
    <p:sldId id="340" r:id="rId18"/>
    <p:sldId id="345" r:id="rId19"/>
    <p:sldId id="343" r:id="rId20"/>
    <p:sldId id="347" r:id="rId21"/>
    <p:sldId id="284" r:id="rId22"/>
    <p:sldId id="312" r:id="rId23"/>
    <p:sldId id="328" r:id="rId24"/>
    <p:sldId id="329" r:id="rId25"/>
    <p:sldId id="286" r:id="rId26"/>
    <p:sldId id="337" r:id="rId27"/>
    <p:sldId id="334" r:id="rId28"/>
    <p:sldId id="27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1F"/>
    <a:srgbClr val="003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1" autoAdjust="0"/>
    <p:restoredTop sz="94826" autoAdjust="0"/>
  </p:normalViewPr>
  <p:slideViewPr>
    <p:cSldViewPr snapToGrid="0" snapToObjects="1">
      <p:cViewPr varScale="1">
        <p:scale>
          <a:sx n="107" d="100"/>
          <a:sy n="107" d="100"/>
        </p:scale>
        <p:origin x="792" y="68"/>
      </p:cViewPr>
      <p:guideLst>
        <p:guide orient="horz" pos="2160"/>
        <p:guide pos="3840"/>
      </p:guideLst>
    </p:cSldViewPr>
  </p:slideViewPr>
  <p:outlineViewPr>
    <p:cViewPr>
      <p:scale>
        <a:sx n="33" d="100"/>
        <a:sy n="33" d="100"/>
      </p:scale>
      <p:origin x="0" y="-30468"/>
    </p:cViewPr>
  </p:outlineViewPr>
  <p:notesTextViewPr>
    <p:cViewPr>
      <p:scale>
        <a:sx n="1" d="1"/>
        <a:sy n="1" d="1"/>
      </p:scale>
      <p:origin x="0" y="0"/>
    </p:cViewPr>
  </p:notesTextViewPr>
  <p:sorterViewPr>
    <p:cViewPr>
      <p:scale>
        <a:sx n="100" d="100"/>
        <a:sy n="100" d="100"/>
      </p:scale>
      <p:origin x="0" y="-2796"/>
    </p:cViewPr>
  </p:sorterViewPr>
  <p:notesViewPr>
    <p:cSldViewPr snapToGrid="0" snapToObjects="1">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Apopka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Worked entire pregnancy</c:v>
                </c:pt>
                <c:pt idx="1">
                  <c:v>Stopped working before end of pregnancy</c:v>
                </c:pt>
                <c:pt idx="2">
                  <c:v>Did not work any part of pregnancy</c:v>
                </c:pt>
              </c:strCache>
            </c:strRef>
          </c:cat>
          <c:val>
            <c:numRef>
              <c:f>Sheet1!$B$2:$B$4</c:f>
              <c:numCache>
                <c:formatCode>General</c:formatCode>
                <c:ptCount val="3"/>
                <c:pt idx="0">
                  <c:v>41.3</c:v>
                </c:pt>
                <c:pt idx="1">
                  <c:v>31.7</c:v>
                </c:pt>
                <c:pt idx="2">
                  <c:v>26.9</c:v>
                </c:pt>
              </c:numCache>
            </c:numRef>
          </c:val>
          <c:extLst>
            <c:ext xmlns:c16="http://schemas.microsoft.com/office/drawing/2014/chart" uri="{C3380CC4-5D6E-409C-BE32-E72D297353CC}">
              <c16:uniqueId val="{00000000-D57C-4DC4-A31A-2AC6ED9B33D2}"/>
            </c:ext>
          </c:extLst>
        </c:ser>
        <c:ser>
          <c:idx val="1"/>
          <c:order val="1"/>
          <c:tx>
            <c:strRef>
              <c:f>Sheet1!$C$1</c:f>
              <c:strCache>
                <c:ptCount val="1"/>
                <c:pt idx="0">
                  <c:v>Pierson</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Worked entire pregnancy</c:v>
                </c:pt>
                <c:pt idx="1">
                  <c:v>Stopped working before end of pregnancy</c:v>
                </c:pt>
                <c:pt idx="2">
                  <c:v>Did not work any part of pregnancy</c:v>
                </c:pt>
              </c:strCache>
            </c:strRef>
          </c:cat>
          <c:val>
            <c:numRef>
              <c:f>Sheet1!$C$2:$C$4</c:f>
              <c:numCache>
                <c:formatCode>General</c:formatCode>
                <c:ptCount val="3"/>
                <c:pt idx="0">
                  <c:v>46.8</c:v>
                </c:pt>
                <c:pt idx="1">
                  <c:v>40.4</c:v>
                </c:pt>
                <c:pt idx="2">
                  <c:v>12.1</c:v>
                </c:pt>
              </c:numCache>
            </c:numRef>
          </c:val>
          <c:extLst>
            <c:ext xmlns:c16="http://schemas.microsoft.com/office/drawing/2014/chart" uri="{C3380CC4-5D6E-409C-BE32-E72D297353CC}">
              <c16:uniqueId val="{00000001-D57C-4DC4-A31A-2AC6ED9B33D2}"/>
            </c:ext>
          </c:extLst>
        </c:ser>
        <c:dLbls>
          <c:showLegendKey val="0"/>
          <c:showVal val="1"/>
          <c:showCatName val="0"/>
          <c:showSerName val="0"/>
          <c:showPercent val="0"/>
          <c:showBubbleSize val="0"/>
        </c:dLbls>
        <c:gapWidth val="150"/>
        <c:axId val="321622272"/>
        <c:axId val="321622832"/>
      </c:barChart>
      <c:catAx>
        <c:axId val="321622272"/>
        <c:scaling>
          <c:orientation val="minMax"/>
        </c:scaling>
        <c:delete val="0"/>
        <c:axPos val="b"/>
        <c:numFmt formatCode="General" sourceLinked="0"/>
        <c:majorTickMark val="out"/>
        <c:minorTickMark val="none"/>
        <c:tickLblPos val="nextTo"/>
        <c:crossAx val="321622832"/>
        <c:crosses val="autoZero"/>
        <c:auto val="1"/>
        <c:lblAlgn val="ctr"/>
        <c:lblOffset val="100"/>
        <c:noMultiLvlLbl val="0"/>
      </c:catAx>
      <c:valAx>
        <c:axId val="321622832"/>
        <c:scaling>
          <c:orientation val="minMax"/>
        </c:scaling>
        <c:delete val="0"/>
        <c:axPos val="l"/>
        <c:majorGridlines/>
        <c:numFmt formatCode="General" sourceLinked="1"/>
        <c:majorTickMark val="out"/>
        <c:minorTickMark val="none"/>
        <c:tickLblPos val="nextTo"/>
        <c:crossAx val="3216222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Apopka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Yes</c:v>
                </c:pt>
                <c:pt idx="1">
                  <c:v>Never told, but they found out</c:v>
                </c:pt>
                <c:pt idx="2">
                  <c:v>No</c:v>
                </c:pt>
              </c:strCache>
            </c:strRef>
          </c:cat>
          <c:val>
            <c:numRef>
              <c:f>Sheet1!$B$2:$B$4</c:f>
              <c:numCache>
                <c:formatCode>General</c:formatCode>
                <c:ptCount val="3"/>
                <c:pt idx="0">
                  <c:v>85.5</c:v>
                </c:pt>
                <c:pt idx="1">
                  <c:v>6.6</c:v>
                </c:pt>
                <c:pt idx="2">
                  <c:v>7.9</c:v>
                </c:pt>
              </c:numCache>
            </c:numRef>
          </c:val>
          <c:extLst>
            <c:ext xmlns:c16="http://schemas.microsoft.com/office/drawing/2014/chart" uri="{C3380CC4-5D6E-409C-BE32-E72D297353CC}">
              <c16:uniqueId val="{00000000-315E-4A3D-B675-8B1EEE2BB93F}"/>
            </c:ext>
          </c:extLst>
        </c:ser>
        <c:ser>
          <c:idx val="1"/>
          <c:order val="1"/>
          <c:tx>
            <c:strRef>
              <c:f>Sheet1!$C$1</c:f>
              <c:strCache>
                <c:ptCount val="1"/>
                <c:pt idx="0">
                  <c:v>Pierson</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Yes</c:v>
                </c:pt>
                <c:pt idx="1">
                  <c:v>Never told, but they found out</c:v>
                </c:pt>
                <c:pt idx="2">
                  <c:v>No</c:v>
                </c:pt>
              </c:strCache>
            </c:strRef>
          </c:cat>
          <c:val>
            <c:numRef>
              <c:f>Sheet1!$C$2:$C$4</c:f>
              <c:numCache>
                <c:formatCode>General</c:formatCode>
                <c:ptCount val="3"/>
                <c:pt idx="0">
                  <c:v>66.900000000000006</c:v>
                </c:pt>
                <c:pt idx="1">
                  <c:v>16.100000000000001</c:v>
                </c:pt>
                <c:pt idx="2">
                  <c:v>16.899999999999999</c:v>
                </c:pt>
              </c:numCache>
            </c:numRef>
          </c:val>
          <c:extLst>
            <c:ext xmlns:c16="http://schemas.microsoft.com/office/drawing/2014/chart" uri="{C3380CC4-5D6E-409C-BE32-E72D297353CC}">
              <c16:uniqueId val="{00000001-315E-4A3D-B675-8B1EEE2BB93F}"/>
            </c:ext>
          </c:extLst>
        </c:ser>
        <c:dLbls>
          <c:showLegendKey val="0"/>
          <c:showVal val="1"/>
          <c:showCatName val="0"/>
          <c:showSerName val="0"/>
          <c:showPercent val="0"/>
          <c:showBubbleSize val="0"/>
        </c:dLbls>
        <c:gapWidth val="150"/>
        <c:axId val="389617872"/>
        <c:axId val="389618432"/>
      </c:barChart>
      <c:catAx>
        <c:axId val="389617872"/>
        <c:scaling>
          <c:orientation val="minMax"/>
        </c:scaling>
        <c:delete val="0"/>
        <c:axPos val="b"/>
        <c:numFmt formatCode="General" sourceLinked="0"/>
        <c:majorTickMark val="out"/>
        <c:minorTickMark val="none"/>
        <c:tickLblPos val="nextTo"/>
        <c:crossAx val="389618432"/>
        <c:crosses val="autoZero"/>
        <c:auto val="1"/>
        <c:lblAlgn val="ctr"/>
        <c:lblOffset val="100"/>
        <c:noMultiLvlLbl val="0"/>
      </c:catAx>
      <c:valAx>
        <c:axId val="389618432"/>
        <c:scaling>
          <c:orientation val="minMax"/>
        </c:scaling>
        <c:delete val="0"/>
        <c:axPos val="l"/>
        <c:majorGridlines/>
        <c:numFmt formatCode="General" sourceLinked="1"/>
        <c:majorTickMark val="out"/>
        <c:minorTickMark val="none"/>
        <c:tickLblPos val="nextTo"/>
        <c:crossAx val="3896178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59147094673231E-2"/>
          <c:y val="5.6444680339467222E-2"/>
          <c:w val="0.81941894746976029"/>
          <c:h val="0.85215934437927787"/>
        </c:manualLayout>
      </c:layout>
      <c:barChart>
        <c:barDir val="col"/>
        <c:grouping val="clustered"/>
        <c:varyColors val="0"/>
        <c:ser>
          <c:idx val="0"/>
          <c:order val="0"/>
          <c:tx>
            <c:strRef>
              <c:f>Sheet1!$B$1</c:f>
              <c:strCache>
                <c:ptCount val="1"/>
                <c:pt idx="0">
                  <c:v>Apopka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Sheet1!$B$2:$B$3</c:f>
              <c:numCache>
                <c:formatCode>General</c:formatCode>
                <c:ptCount val="2"/>
                <c:pt idx="0">
                  <c:v>70.900000000000006</c:v>
                </c:pt>
                <c:pt idx="1">
                  <c:v>27.9</c:v>
                </c:pt>
              </c:numCache>
            </c:numRef>
          </c:val>
          <c:extLst>
            <c:ext xmlns:c16="http://schemas.microsoft.com/office/drawing/2014/chart" uri="{C3380CC4-5D6E-409C-BE32-E72D297353CC}">
              <c16:uniqueId val="{00000000-5298-4E69-A901-72CFEB932679}"/>
            </c:ext>
          </c:extLst>
        </c:ser>
        <c:ser>
          <c:idx val="1"/>
          <c:order val="1"/>
          <c:tx>
            <c:strRef>
              <c:f>Sheet1!$C$1</c:f>
              <c:strCache>
                <c:ptCount val="1"/>
                <c:pt idx="0">
                  <c:v>Pierson</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Sheet1!$C$2:$C$3</c:f>
              <c:numCache>
                <c:formatCode>General</c:formatCode>
                <c:ptCount val="2"/>
                <c:pt idx="0">
                  <c:v>70.099999999999994</c:v>
                </c:pt>
                <c:pt idx="1">
                  <c:v>29.1</c:v>
                </c:pt>
              </c:numCache>
            </c:numRef>
          </c:val>
          <c:extLst>
            <c:ext xmlns:c16="http://schemas.microsoft.com/office/drawing/2014/chart" uri="{C3380CC4-5D6E-409C-BE32-E72D297353CC}">
              <c16:uniqueId val="{00000001-5298-4E69-A901-72CFEB932679}"/>
            </c:ext>
          </c:extLst>
        </c:ser>
        <c:dLbls>
          <c:showLegendKey val="0"/>
          <c:showVal val="1"/>
          <c:showCatName val="0"/>
          <c:showSerName val="0"/>
          <c:showPercent val="0"/>
          <c:showBubbleSize val="0"/>
        </c:dLbls>
        <c:gapWidth val="150"/>
        <c:axId val="389621232"/>
        <c:axId val="389621792"/>
      </c:barChart>
      <c:catAx>
        <c:axId val="389621232"/>
        <c:scaling>
          <c:orientation val="minMax"/>
        </c:scaling>
        <c:delete val="0"/>
        <c:axPos val="b"/>
        <c:numFmt formatCode="General" sourceLinked="0"/>
        <c:majorTickMark val="out"/>
        <c:minorTickMark val="none"/>
        <c:tickLblPos val="nextTo"/>
        <c:crossAx val="389621792"/>
        <c:crosses val="autoZero"/>
        <c:auto val="1"/>
        <c:lblAlgn val="ctr"/>
        <c:lblOffset val="100"/>
        <c:noMultiLvlLbl val="0"/>
      </c:catAx>
      <c:valAx>
        <c:axId val="389621792"/>
        <c:scaling>
          <c:orientation val="minMax"/>
        </c:scaling>
        <c:delete val="0"/>
        <c:axPos val="l"/>
        <c:majorGridlines/>
        <c:numFmt formatCode="General" sourceLinked="1"/>
        <c:majorTickMark val="out"/>
        <c:minorTickMark val="none"/>
        <c:tickLblPos val="nextTo"/>
        <c:crossAx val="3896212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Apopka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Sheet1!$B$2:$B$3</c:f>
              <c:numCache>
                <c:formatCode>General</c:formatCode>
                <c:ptCount val="2"/>
                <c:pt idx="0">
                  <c:v>43.5</c:v>
                </c:pt>
                <c:pt idx="1">
                  <c:v>53.2</c:v>
                </c:pt>
              </c:numCache>
            </c:numRef>
          </c:val>
          <c:extLst>
            <c:ext xmlns:c16="http://schemas.microsoft.com/office/drawing/2014/chart" uri="{C3380CC4-5D6E-409C-BE32-E72D297353CC}">
              <c16:uniqueId val="{00000000-4BBD-4A7D-8909-B7DC93B286FC}"/>
            </c:ext>
          </c:extLst>
        </c:ser>
        <c:ser>
          <c:idx val="1"/>
          <c:order val="1"/>
          <c:tx>
            <c:strRef>
              <c:f>Sheet1!$C$1</c:f>
              <c:strCache>
                <c:ptCount val="1"/>
                <c:pt idx="0">
                  <c:v>Pierson</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Sheet1!$C$2:$C$3</c:f>
              <c:numCache>
                <c:formatCode>General</c:formatCode>
                <c:ptCount val="2"/>
                <c:pt idx="0">
                  <c:v>70.099999999999994</c:v>
                </c:pt>
                <c:pt idx="1">
                  <c:v>29.1</c:v>
                </c:pt>
              </c:numCache>
            </c:numRef>
          </c:val>
          <c:extLst>
            <c:ext xmlns:c16="http://schemas.microsoft.com/office/drawing/2014/chart" uri="{C3380CC4-5D6E-409C-BE32-E72D297353CC}">
              <c16:uniqueId val="{00000001-4BBD-4A7D-8909-B7DC93B286FC}"/>
            </c:ext>
          </c:extLst>
        </c:ser>
        <c:dLbls>
          <c:showLegendKey val="0"/>
          <c:showVal val="1"/>
          <c:showCatName val="0"/>
          <c:showSerName val="0"/>
          <c:showPercent val="0"/>
          <c:showBubbleSize val="0"/>
        </c:dLbls>
        <c:gapWidth val="150"/>
        <c:axId val="389785696"/>
        <c:axId val="389786256"/>
      </c:barChart>
      <c:catAx>
        <c:axId val="389785696"/>
        <c:scaling>
          <c:orientation val="minMax"/>
        </c:scaling>
        <c:delete val="0"/>
        <c:axPos val="b"/>
        <c:numFmt formatCode="General" sourceLinked="0"/>
        <c:majorTickMark val="out"/>
        <c:minorTickMark val="none"/>
        <c:tickLblPos val="nextTo"/>
        <c:crossAx val="389786256"/>
        <c:crosses val="autoZero"/>
        <c:auto val="1"/>
        <c:lblAlgn val="ctr"/>
        <c:lblOffset val="100"/>
        <c:noMultiLvlLbl val="0"/>
      </c:catAx>
      <c:valAx>
        <c:axId val="389786256"/>
        <c:scaling>
          <c:orientation val="minMax"/>
        </c:scaling>
        <c:delete val="0"/>
        <c:axPos val="l"/>
        <c:majorGridlines/>
        <c:numFmt formatCode="General" sourceLinked="1"/>
        <c:majorTickMark val="out"/>
        <c:minorTickMark val="none"/>
        <c:tickLblPos val="nextTo"/>
        <c:crossAx val="389785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Apopka</c:v>
                </c:pt>
              </c:strCache>
            </c:strRef>
          </c:tx>
          <c:invertIfNegative val="0"/>
          <c:dLbls>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Fatigue</c:v>
                </c:pt>
                <c:pt idx="1">
                  <c:v>Weakness</c:v>
                </c:pt>
                <c:pt idx="2">
                  <c:v>Loss of Coordination</c:v>
                </c:pt>
                <c:pt idx="3">
                  <c:v>Dizziness</c:v>
                </c:pt>
                <c:pt idx="4">
                  <c:v>Nausea</c:v>
                </c:pt>
                <c:pt idx="5">
                  <c:v>Muscle Cramps</c:v>
                </c:pt>
                <c:pt idx="6">
                  <c:v>Heat</c:v>
                </c:pt>
                <c:pt idx="7">
                  <c:v>Fainting</c:v>
                </c:pt>
              </c:strCache>
            </c:strRef>
          </c:cat>
          <c:val>
            <c:numRef>
              <c:f>Sheet1!$B$2:$B$9</c:f>
              <c:numCache>
                <c:formatCode>General</c:formatCode>
                <c:ptCount val="8"/>
                <c:pt idx="0">
                  <c:v>81.900000000000006</c:v>
                </c:pt>
                <c:pt idx="1">
                  <c:v>62.9</c:v>
                </c:pt>
                <c:pt idx="2">
                  <c:v>28.4</c:v>
                </c:pt>
                <c:pt idx="3">
                  <c:v>40.5</c:v>
                </c:pt>
                <c:pt idx="4">
                  <c:v>37.300000000000004</c:v>
                </c:pt>
                <c:pt idx="5">
                  <c:v>46.1</c:v>
                </c:pt>
                <c:pt idx="6">
                  <c:v>67.2</c:v>
                </c:pt>
                <c:pt idx="7">
                  <c:v>6.9</c:v>
                </c:pt>
              </c:numCache>
            </c:numRef>
          </c:val>
          <c:extLst>
            <c:ext xmlns:c16="http://schemas.microsoft.com/office/drawing/2014/chart" uri="{C3380CC4-5D6E-409C-BE32-E72D297353CC}">
              <c16:uniqueId val="{00000000-7D44-4E7B-B8DB-015C0963136E}"/>
            </c:ext>
          </c:extLst>
        </c:ser>
        <c:ser>
          <c:idx val="1"/>
          <c:order val="1"/>
          <c:tx>
            <c:strRef>
              <c:f>Sheet1!$C$1</c:f>
              <c:strCache>
                <c:ptCount val="1"/>
                <c:pt idx="0">
                  <c:v>Pierson</c:v>
                </c:pt>
              </c:strCache>
            </c:strRef>
          </c:tx>
          <c:invertIfNegative val="0"/>
          <c:dLbls>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Fatigue</c:v>
                </c:pt>
                <c:pt idx="1">
                  <c:v>Weakness</c:v>
                </c:pt>
                <c:pt idx="2">
                  <c:v>Loss of Coordination</c:v>
                </c:pt>
                <c:pt idx="3">
                  <c:v>Dizziness</c:v>
                </c:pt>
                <c:pt idx="4">
                  <c:v>Nausea</c:v>
                </c:pt>
                <c:pt idx="5">
                  <c:v>Muscle Cramps</c:v>
                </c:pt>
                <c:pt idx="6">
                  <c:v>Heat</c:v>
                </c:pt>
                <c:pt idx="7">
                  <c:v>Fainting</c:v>
                </c:pt>
              </c:strCache>
            </c:strRef>
          </c:cat>
          <c:val>
            <c:numRef>
              <c:f>Sheet1!$C$2:$C$9</c:f>
              <c:numCache>
                <c:formatCode>General</c:formatCode>
                <c:ptCount val="8"/>
                <c:pt idx="0">
                  <c:v>93</c:v>
                </c:pt>
                <c:pt idx="1">
                  <c:v>75</c:v>
                </c:pt>
                <c:pt idx="2">
                  <c:v>31.3</c:v>
                </c:pt>
                <c:pt idx="3">
                  <c:v>60.5</c:v>
                </c:pt>
                <c:pt idx="4">
                  <c:v>57</c:v>
                </c:pt>
                <c:pt idx="5">
                  <c:v>61.1</c:v>
                </c:pt>
                <c:pt idx="6">
                  <c:v>93.7</c:v>
                </c:pt>
                <c:pt idx="7">
                  <c:v>8.3000000000000007</c:v>
                </c:pt>
              </c:numCache>
            </c:numRef>
          </c:val>
          <c:extLst>
            <c:ext xmlns:c16="http://schemas.microsoft.com/office/drawing/2014/chart" uri="{C3380CC4-5D6E-409C-BE32-E72D297353CC}">
              <c16:uniqueId val="{00000001-7D44-4E7B-B8DB-015C0963136E}"/>
            </c:ext>
          </c:extLst>
        </c:ser>
        <c:dLbls>
          <c:showLegendKey val="0"/>
          <c:showVal val="1"/>
          <c:showCatName val="0"/>
          <c:showSerName val="0"/>
          <c:showPercent val="0"/>
          <c:showBubbleSize val="0"/>
        </c:dLbls>
        <c:gapWidth val="150"/>
        <c:axId val="321625632"/>
        <c:axId val="321626192"/>
      </c:barChart>
      <c:catAx>
        <c:axId val="321625632"/>
        <c:scaling>
          <c:orientation val="minMax"/>
        </c:scaling>
        <c:delete val="0"/>
        <c:axPos val="l"/>
        <c:numFmt formatCode="General" sourceLinked="0"/>
        <c:majorTickMark val="out"/>
        <c:minorTickMark val="none"/>
        <c:tickLblPos val="nextTo"/>
        <c:crossAx val="321626192"/>
        <c:crosses val="autoZero"/>
        <c:auto val="1"/>
        <c:lblAlgn val="ctr"/>
        <c:lblOffset val="100"/>
        <c:noMultiLvlLbl val="0"/>
      </c:catAx>
      <c:valAx>
        <c:axId val="321626192"/>
        <c:scaling>
          <c:orientation val="minMax"/>
        </c:scaling>
        <c:delete val="0"/>
        <c:axPos val="b"/>
        <c:majorGridlines/>
        <c:numFmt formatCode="General" sourceLinked="1"/>
        <c:majorTickMark val="out"/>
        <c:minorTickMark val="none"/>
        <c:tickLblPos val="nextTo"/>
        <c:crossAx val="3216256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bg1"/>
                </a:solidFill>
              </a:rPr>
              <a:t>Mean Summary DAP Levels</a:t>
            </a:r>
          </a:p>
        </c:rich>
      </c:tx>
      <c:layout/>
      <c:overlay val="1"/>
    </c:title>
    <c:autoTitleDeleted val="0"/>
    <c:plotArea>
      <c:layout>
        <c:manualLayout>
          <c:layoutTarget val="inner"/>
          <c:xMode val="edge"/>
          <c:yMode val="edge"/>
          <c:x val="3.7858294473631905E-2"/>
          <c:y val="4.772830884234134E-2"/>
          <c:w val="0.95007032660736801"/>
          <c:h val="0.78414547102868526"/>
        </c:manualLayout>
      </c:layout>
      <c:barChart>
        <c:barDir val="col"/>
        <c:grouping val="clustered"/>
        <c:varyColors val="0"/>
        <c:ser>
          <c:idx val="0"/>
          <c:order val="0"/>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Sheet1!$A$13:$A$15</c:f>
              <c:strCache>
                <c:ptCount val="3"/>
                <c:pt idx="0">
                  <c:v>Nursery (a)</c:v>
                </c:pt>
                <c:pt idx="1">
                  <c:v>Fernery</c:v>
                </c:pt>
                <c:pt idx="2">
                  <c:v>Control</c:v>
                </c:pt>
              </c:strCache>
            </c:strRef>
          </c:cat>
          <c:val>
            <c:numRef>
              <c:f>Sheet1!$B$13:$B$15</c:f>
              <c:numCache>
                <c:formatCode>General</c:formatCode>
                <c:ptCount val="3"/>
                <c:pt idx="0">
                  <c:v>57.3</c:v>
                </c:pt>
                <c:pt idx="1">
                  <c:v>31.4</c:v>
                </c:pt>
                <c:pt idx="2">
                  <c:v>40.1</c:v>
                </c:pt>
              </c:numCache>
            </c:numRef>
          </c:val>
          <c:extLst>
            <c:ext xmlns:c16="http://schemas.microsoft.com/office/drawing/2014/chart" uri="{C3380CC4-5D6E-409C-BE32-E72D297353CC}">
              <c16:uniqueId val="{00000000-5BA2-4D88-9BA2-8EA924A9F4AF}"/>
            </c:ext>
          </c:extLst>
        </c:ser>
        <c:dLbls>
          <c:showLegendKey val="0"/>
          <c:showVal val="0"/>
          <c:showCatName val="0"/>
          <c:showSerName val="0"/>
          <c:showPercent val="0"/>
          <c:showBubbleSize val="0"/>
        </c:dLbls>
        <c:gapWidth val="150"/>
        <c:axId val="85915904"/>
        <c:axId val="88739840"/>
      </c:barChart>
      <c:catAx>
        <c:axId val="85915904"/>
        <c:scaling>
          <c:orientation val="minMax"/>
        </c:scaling>
        <c:delete val="0"/>
        <c:axPos val="b"/>
        <c:numFmt formatCode="General" sourceLinked="0"/>
        <c:majorTickMark val="out"/>
        <c:minorTickMark val="none"/>
        <c:tickLblPos val="nextTo"/>
        <c:txPr>
          <a:bodyPr/>
          <a:lstStyle/>
          <a:p>
            <a:pPr>
              <a:defRPr sz="2400">
                <a:solidFill>
                  <a:schemeClr val="bg1"/>
                </a:solidFill>
              </a:defRPr>
            </a:pPr>
            <a:endParaRPr lang="en-US"/>
          </a:p>
        </c:txPr>
        <c:crossAx val="88739840"/>
        <c:crosses val="autoZero"/>
        <c:auto val="1"/>
        <c:lblAlgn val="ctr"/>
        <c:lblOffset val="100"/>
        <c:noMultiLvlLbl val="0"/>
      </c:catAx>
      <c:valAx>
        <c:axId val="88739840"/>
        <c:scaling>
          <c:orientation val="minMax"/>
        </c:scaling>
        <c:delete val="0"/>
        <c:axPos val="l"/>
        <c:majorGridlines/>
        <c:numFmt formatCode="General" sourceLinked="1"/>
        <c:majorTickMark val="out"/>
        <c:minorTickMark val="none"/>
        <c:tickLblPos val="nextTo"/>
        <c:crossAx val="85915904"/>
        <c:crosses val="autoZero"/>
        <c:crossBetween val="between"/>
      </c:valAx>
    </c:plotArea>
    <c:plotVisOnly val="1"/>
    <c:dispBlanksAs val="gap"/>
    <c:showDLblsOverMax val="0"/>
  </c:chart>
  <c:spPr>
    <a:solidFill>
      <a:srgbClr val="0070C0"/>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5F770FB-897C-4F17-9759-E5F1CC6004C7}" type="datetimeFigureOut">
              <a:rPr lang="en-US" smtClean="0"/>
              <a:t>10/15/2020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2E7939-87A2-408D-AE65-486C30974927}" type="slidenum">
              <a:rPr lang="en-US" smtClean="0"/>
              <a:t>‹#›</a:t>
            </a:fld>
            <a:endParaRPr lang="en-US" dirty="0"/>
          </a:p>
        </p:txBody>
      </p:sp>
    </p:spTree>
    <p:extLst>
      <p:ext uri="{BB962C8B-B14F-4D97-AF65-F5344CB8AC3E}">
        <p14:creationId xmlns:p14="http://schemas.microsoft.com/office/powerpoint/2010/main" val="2161418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B109D9-2E24-0944-8212-4EC960855232}" type="datetimeFigureOut">
              <a:rPr lang="en-US" smtClean="0"/>
              <a:t>10/15/2020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CAC23B-B619-1547-8CB5-601A2A36EF22}" type="slidenum">
              <a:rPr lang="en-US" smtClean="0"/>
              <a:t>‹#›</a:t>
            </a:fld>
            <a:endParaRPr lang="en-US" dirty="0"/>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a:t>
            </a:fld>
            <a:endParaRPr lang="en-US" dirty="0"/>
          </a:p>
        </p:txBody>
      </p:sp>
    </p:spTree>
    <p:extLst>
      <p:ext uri="{BB962C8B-B14F-4D97-AF65-F5344CB8AC3E}">
        <p14:creationId xmlns:p14="http://schemas.microsoft.com/office/powerpoint/2010/main" val="371724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12</a:t>
            </a:fld>
            <a:endParaRPr lang="en-US" dirty="0"/>
          </a:p>
        </p:txBody>
      </p:sp>
    </p:spTree>
    <p:extLst>
      <p:ext uri="{BB962C8B-B14F-4D97-AF65-F5344CB8AC3E}">
        <p14:creationId xmlns:p14="http://schemas.microsoft.com/office/powerpoint/2010/main" val="170255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13</a:t>
            </a:fld>
            <a:endParaRPr lang="en-US" dirty="0"/>
          </a:p>
        </p:txBody>
      </p:sp>
    </p:spTree>
    <p:extLst>
      <p:ext uri="{BB962C8B-B14F-4D97-AF65-F5344CB8AC3E}">
        <p14:creationId xmlns:p14="http://schemas.microsoft.com/office/powerpoint/2010/main" val="17126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14</a:t>
            </a:fld>
            <a:endParaRPr lang="en-US" dirty="0"/>
          </a:p>
        </p:txBody>
      </p:sp>
    </p:spTree>
    <p:extLst>
      <p:ext uri="{BB962C8B-B14F-4D97-AF65-F5344CB8AC3E}">
        <p14:creationId xmlns:p14="http://schemas.microsoft.com/office/powerpoint/2010/main" val="133247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2591" y="4473892"/>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15</a:t>
            </a:fld>
            <a:endParaRPr lang="en-US" dirty="0"/>
          </a:p>
        </p:txBody>
      </p:sp>
    </p:spTree>
    <p:extLst>
      <p:ext uri="{BB962C8B-B14F-4D97-AF65-F5344CB8AC3E}">
        <p14:creationId xmlns:p14="http://schemas.microsoft.com/office/powerpoint/2010/main" val="356402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16</a:t>
            </a:fld>
            <a:endParaRPr lang="en-US" dirty="0"/>
          </a:p>
        </p:txBody>
      </p:sp>
    </p:spTree>
    <p:extLst>
      <p:ext uri="{BB962C8B-B14F-4D97-AF65-F5344CB8AC3E}">
        <p14:creationId xmlns:p14="http://schemas.microsoft.com/office/powerpoint/2010/main" val="164404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17</a:t>
            </a:fld>
            <a:endParaRPr lang="en-US" dirty="0"/>
          </a:p>
        </p:txBody>
      </p:sp>
    </p:spTree>
    <p:extLst>
      <p:ext uri="{BB962C8B-B14F-4D97-AF65-F5344CB8AC3E}">
        <p14:creationId xmlns:p14="http://schemas.microsoft.com/office/powerpoint/2010/main" val="20520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AC23B-B619-1547-8CB5-601A2A36EF22}" type="slidenum">
              <a:rPr lang="en-US" smtClean="0"/>
              <a:t>18</a:t>
            </a:fld>
            <a:endParaRPr lang="en-US" dirty="0"/>
          </a:p>
        </p:txBody>
      </p:sp>
    </p:spTree>
    <p:extLst>
      <p:ext uri="{BB962C8B-B14F-4D97-AF65-F5344CB8AC3E}">
        <p14:creationId xmlns:p14="http://schemas.microsoft.com/office/powerpoint/2010/main" val="2326438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01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C7094BD-9184-442F-8061-DF8FD04279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3368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22</a:t>
            </a:fld>
            <a:endParaRPr lang="en-US" dirty="0"/>
          </a:p>
        </p:txBody>
      </p:sp>
    </p:spTree>
    <p:extLst>
      <p:ext uri="{BB962C8B-B14F-4D97-AF65-F5344CB8AC3E}">
        <p14:creationId xmlns:p14="http://schemas.microsoft.com/office/powerpoint/2010/main" val="89585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23</a:t>
            </a:fld>
            <a:endParaRPr lang="en-US" dirty="0"/>
          </a:p>
        </p:txBody>
      </p:sp>
    </p:spTree>
    <p:extLst>
      <p:ext uri="{BB962C8B-B14F-4D97-AF65-F5344CB8AC3E}">
        <p14:creationId xmlns:p14="http://schemas.microsoft.com/office/powerpoint/2010/main" val="85473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24</a:t>
            </a:fld>
            <a:endParaRPr lang="en-US" dirty="0"/>
          </a:p>
        </p:txBody>
      </p:sp>
    </p:spTree>
    <p:extLst>
      <p:ext uri="{BB962C8B-B14F-4D97-AF65-F5344CB8AC3E}">
        <p14:creationId xmlns:p14="http://schemas.microsoft.com/office/powerpoint/2010/main" val="181218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26</a:t>
            </a:fld>
            <a:endParaRPr lang="en-US" dirty="0"/>
          </a:p>
        </p:txBody>
      </p:sp>
    </p:spTree>
    <p:extLst>
      <p:ext uri="{BB962C8B-B14F-4D97-AF65-F5344CB8AC3E}">
        <p14:creationId xmlns:p14="http://schemas.microsoft.com/office/powerpoint/2010/main" val="235486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F4F045F-97E0-47A6-B06C-D7B1FAD03789}"/>
              </a:ext>
            </a:extLst>
          </p:cNvPr>
          <p:cNvSpPr>
            <a:spLocks noGrp="1"/>
          </p:cNvSpPr>
          <p:nvPr>
            <p:ph type="body" idx="1"/>
          </p:nvPr>
        </p:nvSpPr>
        <p:spPr/>
        <p:txBody>
          <a:bodyPr/>
          <a:lstStyle/>
          <a:p>
            <a:pPr marL="0" indent="0">
              <a:buNone/>
            </a:pPr>
            <a:endParaRPr lang="en-US" b="1"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340B98-926B-4BA7-938B-65FAA15CC5AE}"/>
              </a:ext>
            </a:extLst>
          </p:cNvPr>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605F92-65B0-4EA4-B50A-A6AA84E32152}"/>
              </a:ext>
            </a:extLst>
          </p:cNvPr>
          <p:cNvSpPr>
            <a:spLocks noGrp="1"/>
          </p:cNvSpPr>
          <p:nvPr>
            <p:ph type="body" idx="1"/>
          </p:nvPr>
        </p:nvSpPr>
        <p:spPr>
          <a:xfrm>
            <a:off x="701040" y="4473892"/>
            <a:ext cx="5886796" cy="4441508"/>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p>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7</a:t>
            </a:fld>
            <a:endParaRPr lang="en-US" dirty="0"/>
          </a:p>
        </p:txBody>
      </p:sp>
    </p:spTree>
    <p:extLst>
      <p:ext uri="{BB962C8B-B14F-4D97-AF65-F5344CB8AC3E}">
        <p14:creationId xmlns:p14="http://schemas.microsoft.com/office/powerpoint/2010/main" val="424695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8</a:t>
            </a:fld>
            <a:endParaRPr lang="en-US" dirty="0"/>
          </a:p>
        </p:txBody>
      </p:sp>
    </p:spTree>
    <p:extLst>
      <p:ext uri="{BB962C8B-B14F-4D97-AF65-F5344CB8AC3E}">
        <p14:creationId xmlns:p14="http://schemas.microsoft.com/office/powerpoint/2010/main" val="1076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AC23B-B619-1547-8CB5-601A2A36EF22}" type="slidenum">
              <a:rPr lang="en-US" smtClean="0"/>
              <a:t>9</a:t>
            </a:fld>
            <a:endParaRPr lang="en-US" dirty="0"/>
          </a:p>
        </p:txBody>
      </p:sp>
    </p:spTree>
    <p:extLst>
      <p:ext uri="{BB962C8B-B14F-4D97-AF65-F5344CB8AC3E}">
        <p14:creationId xmlns:p14="http://schemas.microsoft.com/office/powerpoint/2010/main" val="412760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23731"/>
            <a:ext cx="10515600" cy="2387600"/>
          </a:xfrm>
        </p:spPr>
        <p:txBody>
          <a:bodyPr anchor="b"/>
          <a:lstStyle>
            <a:lvl1pPr algn="l">
              <a:defRPr sz="6000">
                <a:solidFill>
                  <a:srgbClr val="00344D"/>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838200" y="5403406"/>
            <a:ext cx="10515600" cy="750506"/>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8A5FFC1B-65A0-D44D-8AD8-2A2B66085A75}" type="datetimeFigureOut">
              <a:rPr lang="en-US" smtClean="0"/>
              <a:pPr/>
              <a:t>10/15/2020</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B029448D-0262-EB43-8293-D0A0E986F575}" type="slidenum">
              <a:rPr lang="en-US" smtClean="0"/>
              <a:pPr/>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8A5FFC1B-65A0-D44D-8AD8-2A2B66085A75}" type="datetimeFigureOut">
              <a:rPr lang="en-US" smtClean="0"/>
              <a:pPr/>
              <a:t>10/15/2020</a:t>
            </a:fld>
            <a:endParaRPr lang="en-US"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B029448D-0262-EB43-8293-D0A0E986F575}" type="slidenum">
              <a:rPr lang="en-US" smtClean="0"/>
              <a:pPr/>
              <a:t>‹#›</a:t>
            </a:fld>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44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5FFC1B-65A0-D44D-8AD8-2A2B66085A7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9448D-0262-EB43-8293-D0A0E986F57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5357815"/>
            <a:ext cx="10515600" cy="1500187"/>
          </a:xfrm>
        </p:spPr>
        <p:txBody>
          <a:bodyPr anchor="ctr" anchorCtr="0">
            <a:normAutofit/>
          </a:bodyPr>
          <a:lstStyle>
            <a:lvl1pPr marL="0" indent="0" algn="ctr">
              <a:lnSpc>
                <a:spcPct val="100000"/>
              </a:lnSpc>
              <a:spcBef>
                <a:spcPts val="0"/>
              </a:spcBef>
              <a:buNone/>
              <a:defRPr lang="en-US" sz="1800" b="0" i="0" smtClean="0">
                <a:solidFill>
                  <a:schemeClr val="bg1"/>
                </a:solidFill>
                <a:effectLst/>
                <a:latin typeface="Century Gothic" panose="020B0502020202020204" pitchFamily="34" charset="0"/>
                <a:ea typeface="Cambria" charset="0"/>
                <a:cs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Research and education on health and safety in agriculture, forestry, and fishing industries.</a:t>
            </a:r>
          </a:p>
        </p:txBody>
      </p:sp>
      <p:sp>
        <p:nvSpPr>
          <p:cNvPr id="4" name="Date Placeholder 3"/>
          <p:cNvSpPr>
            <a:spLocks noGrp="1"/>
          </p:cNvSpPr>
          <p:nvPr>
            <p:ph type="dt" sz="half" idx="10"/>
          </p:nvPr>
        </p:nvSpPr>
        <p:spPr/>
        <p:txBody>
          <a:bodyPr/>
          <a:lstStyle/>
          <a:p>
            <a:fld id="{8A5FFC1B-65A0-D44D-8AD8-2A2B66085A7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9448D-0262-EB43-8293-D0A0E986F575}" type="slidenum">
              <a:rPr lang="en-US" smtClean="0"/>
              <a:t>‹#›</a:t>
            </a:fld>
            <a:endParaRPr lang="en-US" dirty="0"/>
          </a:p>
        </p:txBody>
      </p:sp>
      <p:sp>
        <p:nvSpPr>
          <p:cNvPr id="7" name="Text Placeholder 2"/>
          <p:cNvSpPr>
            <a:spLocks noGrp="1"/>
          </p:cNvSpPr>
          <p:nvPr>
            <p:ph type="body" idx="13" hasCustomPrompt="1"/>
          </p:nvPr>
        </p:nvSpPr>
        <p:spPr>
          <a:xfrm>
            <a:off x="838200" y="5184776"/>
            <a:ext cx="10515600" cy="773112"/>
          </a:xfrm>
        </p:spPr>
        <p:txBody>
          <a:bodyPr anchor="ctr" anchorCtr="0">
            <a:normAutofit/>
          </a:bodyPr>
          <a:lstStyle>
            <a:lvl1pPr marL="0" indent="0" algn="ctr">
              <a:lnSpc>
                <a:spcPct val="100000"/>
              </a:lnSpc>
              <a:spcBef>
                <a:spcPts val="0"/>
              </a:spcBef>
              <a:buNone/>
              <a:defRPr lang="en-US" sz="3600" b="0" i="0" smtClean="0">
                <a:solidFill>
                  <a:srgbClr val="00344D"/>
                </a:solidFill>
                <a:effectLst/>
                <a:latin typeface="Century Gothic" panose="020B0502020202020204" pitchFamily="34" charset="0"/>
                <a:ea typeface="Cambria" charset="0"/>
                <a:cs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sccahs.org</a:t>
            </a:r>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998B-9C02-44A4-AE50-6CBF3D79A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7A9BF-A4F3-43BF-B8E8-02EBF0240AD3}"/>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AD19FC-079C-44E3-9DA0-11EFFAF532CA}"/>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03C2-1A49-40F5-B02A-BC58C410DF78}"/>
              </a:ext>
            </a:extLst>
          </p:cNvPr>
          <p:cNvSpPr>
            <a:spLocks noGrp="1"/>
          </p:cNvSpPr>
          <p:nvPr>
            <p:ph type="dt" sz="half" idx="10"/>
          </p:nvPr>
        </p:nvSpPr>
        <p:spPr/>
        <p:txBody>
          <a:bodyPr/>
          <a:lstStyle>
            <a:lvl1pPr>
              <a:defRPr/>
            </a:lvl1pPr>
          </a:lstStyle>
          <a:p>
            <a:fld id="{A1F72460-BB1F-4794-AC64-BB23FE56D512}" type="datetimeFigureOut">
              <a:rPr lang="en-US" smtClean="0"/>
              <a:t>10/15/2020</a:t>
            </a:fld>
            <a:endParaRPr lang="en-US" dirty="0"/>
          </a:p>
        </p:txBody>
      </p:sp>
      <p:sp>
        <p:nvSpPr>
          <p:cNvPr id="6" name="Footer Placeholder 5">
            <a:extLst>
              <a:ext uri="{FF2B5EF4-FFF2-40B4-BE49-F238E27FC236}">
                <a16:creationId xmlns:a16="http://schemas.microsoft.com/office/drawing/2014/main" id="{975B32E0-DE5E-45F6-9B26-A6864FB49C3E}"/>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5AEE0250-CE66-41AC-A641-A4477BEBB2EC}"/>
              </a:ext>
            </a:extLst>
          </p:cNvPr>
          <p:cNvSpPr>
            <a:spLocks noGrp="1"/>
          </p:cNvSpPr>
          <p:nvPr>
            <p:ph type="sldNum" sz="quarter" idx="12"/>
          </p:nvPr>
        </p:nvSpPr>
        <p:spPr/>
        <p:txBody>
          <a:bodyPr/>
          <a:lstStyle>
            <a:lvl1pPr>
              <a:defRPr/>
            </a:lvl1pPr>
          </a:lstStyle>
          <a:p>
            <a:fld id="{19F3E6EE-05AC-4887-BB0F-53D0E900F0CA}" type="slidenum">
              <a:rPr lang="en-US" smtClean="0"/>
              <a:t>‹#›</a:t>
            </a:fld>
            <a:endParaRPr lang="en-US" dirty="0"/>
          </a:p>
        </p:txBody>
      </p:sp>
    </p:spTree>
    <p:extLst>
      <p:ext uri="{BB962C8B-B14F-4D97-AF65-F5344CB8AC3E}">
        <p14:creationId xmlns:p14="http://schemas.microsoft.com/office/powerpoint/2010/main" val="244833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A20B-3612-4544-B26D-2A538D8C2F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1F8CEA-CAD4-4B60-84D8-16E6B1C72A9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DEB22-02DA-4E29-88E9-1B8BB18ABED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54308-B3F7-43F9-AFB8-52B66E49DAE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9214A7-3B11-4721-B3E1-30FD7C2B93E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D4A96D-B242-4596-8795-0B82941D4198}"/>
              </a:ext>
            </a:extLst>
          </p:cNvPr>
          <p:cNvSpPr>
            <a:spLocks noGrp="1"/>
          </p:cNvSpPr>
          <p:nvPr>
            <p:ph type="dt" sz="half" idx="10"/>
          </p:nvPr>
        </p:nvSpPr>
        <p:spPr/>
        <p:txBody>
          <a:bodyPr/>
          <a:lstStyle>
            <a:lvl1pPr>
              <a:defRPr/>
            </a:lvl1pPr>
          </a:lstStyle>
          <a:p>
            <a:fld id="{A1F72460-BB1F-4794-AC64-BB23FE56D512}" type="datetimeFigureOut">
              <a:rPr lang="en-US" smtClean="0"/>
              <a:t>10/15/2020</a:t>
            </a:fld>
            <a:endParaRPr lang="en-US" dirty="0"/>
          </a:p>
        </p:txBody>
      </p:sp>
      <p:sp>
        <p:nvSpPr>
          <p:cNvPr id="8" name="Footer Placeholder 7">
            <a:extLst>
              <a:ext uri="{FF2B5EF4-FFF2-40B4-BE49-F238E27FC236}">
                <a16:creationId xmlns:a16="http://schemas.microsoft.com/office/drawing/2014/main" id="{A14C06B1-43F4-449D-966F-85D114DC5B7B}"/>
              </a:ext>
            </a:extLst>
          </p:cNvPr>
          <p:cNvSpPr>
            <a:spLocks noGrp="1"/>
          </p:cNvSpPr>
          <p:nvPr>
            <p:ph type="ftr" sz="quarter" idx="11"/>
          </p:nvPr>
        </p:nvSpPr>
        <p:spPr/>
        <p:txBody>
          <a:bodyPr/>
          <a:lstStyle>
            <a:lvl1pPr>
              <a:defRPr/>
            </a:lvl1pPr>
          </a:lstStyle>
          <a:p>
            <a:endParaRPr lang="en-US" dirty="0"/>
          </a:p>
        </p:txBody>
      </p:sp>
      <p:sp>
        <p:nvSpPr>
          <p:cNvPr id="9" name="Slide Number Placeholder 8">
            <a:extLst>
              <a:ext uri="{FF2B5EF4-FFF2-40B4-BE49-F238E27FC236}">
                <a16:creationId xmlns:a16="http://schemas.microsoft.com/office/drawing/2014/main" id="{E7F75A31-AFF8-4BEE-B8DB-8BFFEB648090}"/>
              </a:ext>
            </a:extLst>
          </p:cNvPr>
          <p:cNvSpPr>
            <a:spLocks noGrp="1"/>
          </p:cNvSpPr>
          <p:nvPr>
            <p:ph type="sldNum" sz="quarter" idx="12"/>
          </p:nvPr>
        </p:nvSpPr>
        <p:spPr/>
        <p:txBody>
          <a:bodyPr/>
          <a:lstStyle>
            <a:lvl1pPr>
              <a:defRPr/>
            </a:lvl1pPr>
          </a:lstStyle>
          <a:p>
            <a:fld id="{19F3E6EE-05AC-4887-BB0F-53D0E900F0CA}" type="slidenum">
              <a:rPr lang="en-US" smtClean="0"/>
              <a:t>‹#›</a:t>
            </a:fld>
            <a:endParaRPr lang="en-US" dirty="0"/>
          </a:p>
        </p:txBody>
      </p:sp>
    </p:spTree>
    <p:extLst>
      <p:ext uri="{BB962C8B-B14F-4D97-AF65-F5344CB8AC3E}">
        <p14:creationId xmlns:p14="http://schemas.microsoft.com/office/powerpoint/2010/main" val="32519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10DC-94D8-4A34-BB01-43FEAE67B93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480DDD-A1AA-480B-91CB-DCD3592AFAC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F83296-B2D2-40E4-9A3A-F4738960FEF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A7499-3A9D-48A9-A109-C2F1F4217A96}"/>
              </a:ext>
            </a:extLst>
          </p:cNvPr>
          <p:cNvSpPr>
            <a:spLocks noGrp="1"/>
          </p:cNvSpPr>
          <p:nvPr>
            <p:ph type="dt" sz="half" idx="10"/>
          </p:nvPr>
        </p:nvSpPr>
        <p:spPr/>
        <p:txBody>
          <a:bodyPr/>
          <a:lstStyle>
            <a:lvl1pPr>
              <a:defRPr/>
            </a:lvl1pPr>
          </a:lstStyle>
          <a:p>
            <a:fld id="{A1F72460-BB1F-4794-AC64-BB23FE56D512}" type="datetimeFigureOut">
              <a:rPr lang="en-US" smtClean="0"/>
              <a:t>10/15/2020</a:t>
            </a:fld>
            <a:endParaRPr lang="en-US" dirty="0"/>
          </a:p>
        </p:txBody>
      </p:sp>
      <p:sp>
        <p:nvSpPr>
          <p:cNvPr id="6" name="Footer Placeholder 5">
            <a:extLst>
              <a:ext uri="{FF2B5EF4-FFF2-40B4-BE49-F238E27FC236}">
                <a16:creationId xmlns:a16="http://schemas.microsoft.com/office/drawing/2014/main" id="{C8300DCF-8C0D-4C07-96E7-AF7BAD651BDE}"/>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48D22AFD-D9E7-4956-B054-F3A3A3AAD647}"/>
              </a:ext>
            </a:extLst>
          </p:cNvPr>
          <p:cNvSpPr>
            <a:spLocks noGrp="1"/>
          </p:cNvSpPr>
          <p:nvPr>
            <p:ph type="sldNum" sz="quarter" idx="12"/>
          </p:nvPr>
        </p:nvSpPr>
        <p:spPr/>
        <p:txBody>
          <a:bodyPr/>
          <a:lstStyle>
            <a:lvl1pPr>
              <a:defRPr/>
            </a:lvl1pPr>
          </a:lstStyle>
          <a:p>
            <a:fld id="{19F3E6EE-05AC-4887-BB0F-53D0E900F0CA}" type="slidenum">
              <a:rPr lang="en-US" smtClean="0"/>
              <a:t>‹#›</a:t>
            </a:fld>
            <a:endParaRPr lang="en-US" dirty="0"/>
          </a:p>
        </p:txBody>
      </p:sp>
    </p:spTree>
    <p:extLst>
      <p:ext uri="{BB962C8B-B14F-4D97-AF65-F5344CB8AC3E}">
        <p14:creationId xmlns:p14="http://schemas.microsoft.com/office/powerpoint/2010/main" val="97760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244C-1908-42F4-B752-954B36BCE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7F9FD-AD80-4F7E-90E3-9C9ADB8F269D}"/>
              </a:ext>
            </a:extLst>
          </p:cNvPr>
          <p:cNvSpPr>
            <a:spLocks noGrp="1"/>
          </p:cNvSpPr>
          <p:nvPr>
            <p:ph type="dt" sz="half" idx="10"/>
          </p:nvPr>
        </p:nvSpPr>
        <p:spPr/>
        <p:txBody>
          <a:bodyPr/>
          <a:lstStyle/>
          <a:p>
            <a:fld id="{8A5FFC1B-65A0-D44D-8AD8-2A2B66085A75}" type="datetimeFigureOut">
              <a:rPr lang="en-US" smtClean="0"/>
              <a:t>10/15/2020</a:t>
            </a:fld>
            <a:endParaRPr lang="en-US" dirty="0"/>
          </a:p>
        </p:txBody>
      </p:sp>
      <p:sp>
        <p:nvSpPr>
          <p:cNvPr id="4" name="Footer Placeholder 3">
            <a:extLst>
              <a:ext uri="{FF2B5EF4-FFF2-40B4-BE49-F238E27FC236}">
                <a16:creationId xmlns:a16="http://schemas.microsoft.com/office/drawing/2014/main" id="{CE01B9E4-EF5F-441E-B695-6F99FB91B6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B05323-C085-46FA-A2CE-2E5A56B9E353}"/>
              </a:ext>
            </a:extLst>
          </p:cNvPr>
          <p:cNvSpPr>
            <a:spLocks noGrp="1"/>
          </p:cNvSpPr>
          <p:nvPr>
            <p:ph type="sldNum" sz="quarter" idx="12"/>
          </p:nvPr>
        </p:nvSpPr>
        <p:spPr/>
        <p:txBody>
          <a:bodyPr/>
          <a:lstStyle/>
          <a:p>
            <a:fld id="{B029448D-0262-EB43-8293-D0A0E986F575}" type="slidenum">
              <a:rPr lang="en-US" smtClean="0"/>
              <a:t>‹#›</a:t>
            </a:fld>
            <a:endParaRPr lang="en-US" dirty="0"/>
          </a:p>
        </p:txBody>
      </p:sp>
    </p:spTree>
    <p:extLst>
      <p:ext uri="{BB962C8B-B14F-4D97-AF65-F5344CB8AC3E}">
        <p14:creationId xmlns:p14="http://schemas.microsoft.com/office/powerpoint/2010/main" val="140551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FFC1B-65A0-D44D-8AD8-2A2B66085A75}" type="datetimeFigureOut">
              <a:rPr lang="en-US" smtClean="0"/>
              <a:t>10/15/2020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9448D-0262-EB43-8293-D0A0E986F575}"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5" r:id="rId6"/>
    <p:sldLayoutId id="2147483656"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locks@law.uf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rezi.com/adczcu6cepoj/la-salud-prenatal-de-las-trabajadoras-agricol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tif"/><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3262" y="3366656"/>
            <a:ext cx="7168719" cy="1472540"/>
          </a:xfrm>
        </p:spPr>
        <p:txBody>
          <a:bodyPr>
            <a:normAutofit fontScale="90000"/>
          </a:bodyPr>
          <a:lstStyle/>
          <a:p>
            <a:r>
              <a:rPr lang="en-US" sz="3600" b="1" dirty="0">
                <a:solidFill>
                  <a:schemeClr val="accent1">
                    <a:lumMod val="75000"/>
                  </a:schemeClr>
                </a:solidFill>
              </a:rPr>
              <a:t>Occupational Pesticide Exposure and Pregnancy Health in Vulnerable Workers</a:t>
            </a:r>
            <a:endParaRPr lang="en-US" sz="3300" b="1" dirty="0">
              <a:solidFill>
                <a:schemeClr val="accent1">
                  <a:lumMod val="75000"/>
                </a:schemeClr>
              </a:solidFill>
            </a:endParaRPr>
          </a:p>
        </p:txBody>
      </p:sp>
      <p:sp>
        <p:nvSpPr>
          <p:cNvPr id="3" name="Subtitle 2"/>
          <p:cNvSpPr>
            <a:spLocks noGrp="1"/>
          </p:cNvSpPr>
          <p:nvPr>
            <p:ph type="subTitle" idx="1"/>
          </p:nvPr>
        </p:nvSpPr>
        <p:spPr>
          <a:xfrm>
            <a:off x="5421086" y="5409535"/>
            <a:ext cx="6237514" cy="1282210"/>
          </a:xfrm>
        </p:spPr>
        <p:txBody>
          <a:bodyPr>
            <a:noAutofit/>
          </a:bodyPr>
          <a:lstStyle/>
          <a:p>
            <a:pPr>
              <a:lnSpc>
                <a:spcPct val="100000"/>
              </a:lnSpc>
              <a:spcBef>
                <a:spcPts val="0"/>
              </a:spcBef>
            </a:pPr>
            <a:r>
              <a:rPr lang="en-US" sz="1200" dirty="0" smtClean="0">
                <a:solidFill>
                  <a:schemeClr val="tx1"/>
                </a:solidFill>
              </a:rPr>
              <a:t>Joan </a:t>
            </a:r>
            <a:r>
              <a:rPr lang="en-US" sz="1200" dirty="0">
                <a:solidFill>
                  <a:schemeClr val="tx1"/>
                </a:solidFill>
              </a:rPr>
              <a:t>Flocks</a:t>
            </a:r>
          </a:p>
          <a:p>
            <a:pPr>
              <a:lnSpc>
                <a:spcPct val="100000"/>
              </a:lnSpc>
              <a:spcBef>
                <a:spcPts val="0"/>
              </a:spcBef>
            </a:pPr>
            <a:r>
              <a:rPr lang="en-US" sz="1200" dirty="0">
                <a:solidFill>
                  <a:schemeClr val="tx1"/>
                </a:solidFill>
              </a:rPr>
              <a:t>Director, Social Policy Division</a:t>
            </a:r>
          </a:p>
          <a:p>
            <a:pPr>
              <a:lnSpc>
                <a:spcPct val="100000"/>
              </a:lnSpc>
              <a:spcBef>
                <a:spcPts val="0"/>
              </a:spcBef>
            </a:pPr>
            <a:r>
              <a:rPr lang="en-US" sz="1200" dirty="0">
                <a:solidFill>
                  <a:schemeClr val="tx1"/>
                </a:solidFill>
              </a:rPr>
              <a:t>Center for Governmental Responsibility</a:t>
            </a:r>
          </a:p>
          <a:p>
            <a:pPr>
              <a:lnSpc>
                <a:spcPct val="100000"/>
              </a:lnSpc>
              <a:spcBef>
                <a:spcPts val="0"/>
              </a:spcBef>
            </a:pPr>
            <a:r>
              <a:rPr lang="en-US" sz="1200" dirty="0">
                <a:solidFill>
                  <a:schemeClr val="tx1"/>
                </a:solidFill>
              </a:rPr>
              <a:t>University of Florida Levin College of Law</a:t>
            </a:r>
          </a:p>
          <a:p>
            <a:pPr>
              <a:lnSpc>
                <a:spcPct val="100000"/>
              </a:lnSpc>
              <a:spcBef>
                <a:spcPts val="0"/>
              </a:spcBef>
            </a:pPr>
            <a:r>
              <a:rPr lang="en-US" sz="1200" u="sng" dirty="0">
                <a:solidFill>
                  <a:schemeClr val="tx1"/>
                </a:solidFill>
                <a:hlinkClick r:id="rId3">
                  <a:extLst>
                    <a:ext uri="{A12FA001-AC4F-418D-AE19-62706E023703}">
                      <ahyp:hlinkClr xmlns:ahyp="http://schemas.microsoft.com/office/drawing/2018/hyperlinkcolor" xmlns="" val="tx"/>
                    </a:ext>
                  </a:extLst>
                </a:hlinkClick>
              </a:rPr>
              <a:t>flocks@law.ufl.edu</a:t>
            </a:r>
            <a:endParaRPr lang="en-US" sz="1200" dirty="0">
              <a:solidFill>
                <a:schemeClr val="tx1"/>
              </a:solidFill>
            </a:endParaRPr>
          </a:p>
          <a:p>
            <a:pPr>
              <a:lnSpc>
                <a:spcPct val="120000"/>
              </a:lnSpc>
            </a:pPr>
            <a:endParaRPr lang="en-US" sz="1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357" y="2449689"/>
            <a:ext cx="2766606" cy="545807"/>
          </a:xfrm>
          <a:prstGeom prst="rect">
            <a:avLst/>
          </a:prstGeom>
        </p:spPr>
      </p:pic>
      <p:pic>
        <p:nvPicPr>
          <p:cNvPr id="6" name="Picture 9">
            <a:extLst>
              <a:ext uri="{FF2B5EF4-FFF2-40B4-BE49-F238E27FC236}">
                <a16:creationId xmlns:a16="http://schemas.microsoft.com/office/drawing/2014/main" id="{4BAEC5CC-810E-4B47-A459-0658EDCB5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05" r="19219" b="-2"/>
          <a:stretch/>
        </p:blipFill>
        <p:spPr bwMode="auto">
          <a:xfrm>
            <a:off x="19" y="10"/>
            <a:ext cx="556802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2" y="96715"/>
            <a:ext cx="11087100" cy="1090247"/>
          </a:xfrm>
        </p:spPr>
        <p:txBody>
          <a:bodyPr>
            <a:noAutofit/>
          </a:bodyPr>
          <a:lstStyle/>
          <a:p>
            <a:pPr>
              <a:defRPr/>
            </a:pPr>
            <a:r>
              <a:rPr lang="en-US" sz="4000" dirty="0">
                <a:solidFill>
                  <a:srgbClr val="FF0000"/>
                </a:solidFill>
              </a:rPr>
              <a:t>Female Nursery and Fernery Workers in Central Florida</a:t>
            </a:r>
            <a:endParaRPr sz="4000" dirty="0">
              <a:solidFill>
                <a:srgbClr val="FF0000"/>
              </a:solidFill>
            </a:endParaRPr>
          </a:p>
        </p:txBody>
      </p:sp>
      <p:pic>
        <p:nvPicPr>
          <p:cNvPr id="15363" name="Picture 3" descr="Florida-State-Map-3D_insert_iStock_000015925434Small.jpg"/>
          <p:cNvPicPr>
            <a:picLocks noChangeAspect="1"/>
          </p:cNvPicPr>
          <p:nvPr/>
        </p:nvPicPr>
        <p:blipFill>
          <a:blip r:embed="rId3" cstate="print"/>
          <a:srcRect l="40814" t="4443" r="4068" b="16667"/>
          <a:stretch>
            <a:fillRect/>
          </a:stretch>
        </p:blipFill>
        <p:spPr bwMode="auto">
          <a:xfrm>
            <a:off x="3922676" y="1781044"/>
            <a:ext cx="4114800" cy="4868862"/>
          </a:xfrm>
          <a:prstGeom prst="rect">
            <a:avLst/>
          </a:prstGeom>
          <a:noFill/>
          <a:ln w="9525">
            <a:noFill/>
            <a:miter lim="800000"/>
            <a:headEnd/>
            <a:tailEnd/>
          </a:ln>
        </p:spPr>
      </p:pic>
      <p:sp>
        <p:nvSpPr>
          <p:cNvPr id="5" name="5-Point Star 4"/>
          <p:cNvSpPr/>
          <p:nvPr/>
        </p:nvSpPr>
        <p:spPr>
          <a:xfrm>
            <a:off x="5715000" y="3429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5-Point Star 5"/>
          <p:cNvSpPr/>
          <p:nvPr/>
        </p:nvSpPr>
        <p:spPr>
          <a:xfrm>
            <a:off x="5791200" y="2971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66" name="Picture 6" descr="Bending.JPG"/>
          <p:cNvPicPr>
            <a:picLocks noChangeAspect="1"/>
          </p:cNvPicPr>
          <p:nvPr/>
        </p:nvPicPr>
        <p:blipFill>
          <a:blip r:embed="rId4" cstate="print"/>
          <a:srcRect/>
          <a:stretch>
            <a:fillRect/>
          </a:stretch>
        </p:blipFill>
        <p:spPr bwMode="auto">
          <a:xfrm>
            <a:off x="8810401" y="3324119"/>
            <a:ext cx="2819400" cy="2114550"/>
          </a:xfrm>
          <a:prstGeom prst="rect">
            <a:avLst/>
          </a:prstGeom>
          <a:noFill/>
          <a:ln w="9525">
            <a:noFill/>
            <a:miter lim="800000"/>
            <a:headEnd/>
            <a:tailEnd/>
          </a:ln>
        </p:spPr>
      </p:pic>
      <p:pic>
        <p:nvPicPr>
          <p:cNvPr id="15367" name="Picture 7" descr="Good Collage.jpg"/>
          <p:cNvPicPr>
            <a:picLocks noChangeAspect="1"/>
          </p:cNvPicPr>
          <p:nvPr/>
        </p:nvPicPr>
        <p:blipFill>
          <a:blip r:embed="rId5" cstate="print"/>
          <a:srcRect l="70282" t="72221" r="1921" b="1462"/>
          <a:stretch>
            <a:fillRect/>
          </a:stretch>
        </p:blipFill>
        <p:spPr bwMode="auto">
          <a:xfrm>
            <a:off x="909153" y="1643852"/>
            <a:ext cx="2840038" cy="213360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4133741059"/>
              </p:ext>
            </p:extLst>
          </p:nvPr>
        </p:nvGraphicFramePr>
        <p:xfrm>
          <a:off x="839259" y="3946227"/>
          <a:ext cx="4114800" cy="1518192"/>
        </p:xfrm>
        <a:graphic>
          <a:graphicData uri="http://schemas.openxmlformats.org/drawingml/2006/table">
            <a:tbl>
              <a:tblPr firstRow="1" bandRow="1">
                <a:tableStyleId>{5C22544A-7EE6-4342-B048-85BDC9FD1C3A}</a:tableStyleId>
              </a:tblPr>
              <a:tblGrid>
                <a:gridCol w="3233057">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tblGrid>
              <a:tr h="379548">
                <a:tc>
                  <a:txBody>
                    <a:bodyPr/>
                    <a:lstStyle/>
                    <a:p>
                      <a:r>
                        <a:rPr lang="en-US" sz="1600" baseline="0" dirty="0">
                          <a:solidFill>
                            <a:schemeClr val="bg1"/>
                          </a:solidFill>
                        </a:rPr>
                        <a:t>Apopka</a:t>
                      </a:r>
                    </a:p>
                  </a:txBody>
                  <a:tcPr/>
                </a:tc>
                <a:tc>
                  <a:txBody>
                    <a:bodyPr/>
                    <a:lstStyle/>
                    <a:p>
                      <a:r>
                        <a:rPr lang="en-US" sz="1600" dirty="0">
                          <a:solidFill>
                            <a:schemeClr val="bg1"/>
                          </a:solidFill>
                        </a:rPr>
                        <a:t>Facts</a:t>
                      </a:r>
                    </a:p>
                  </a:txBody>
                  <a:tcPr/>
                </a:tc>
                <a:extLst>
                  <a:ext uri="{0D108BD9-81ED-4DB2-BD59-A6C34878D82A}">
                    <a16:rowId xmlns:a16="http://schemas.microsoft.com/office/drawing/2014/main" val="10000"/>
                  </a:ext>
                </a:extLst>
              </a:tr>
              <a:tr h="379548">
                <a:tc>
                  <a:txBody>
                    <a:bodyPr/>
                    <a:lstStyle/>
                    <a:p>
                      <a:r>
                        <a:rPr lang="en-US" sz="1600" dirty="0"/>
                        <a:t>Population</a:t>
                      </a:r>
                    </a:p>
                  </a:txBody>
                  <a:tcPr/>
                </a:tc>
                <a:tc>
                  <a:txBody>
                    <a:bodyPr/>
                    <a:lstStyle/>
                    <a:p>
                      <a:r>
                        <a:rPr lang="en-US" sz="1600" dirty="0"/>
                        <a:t>41,542</a:t>
                      </a:r>
                    </a:p>
                  </a:txBody>
                  <a:tcPr/>
                </a:tc>
                <a:extLst>
                  <a:ext uri="{0D108BD9-81ED-4DB2-BD59-A6C34878D82A}">
                    <a16:rowId xmlns:a16="http://schemas.microsoft.com/office/drawing/2014/main" val="10001"/>
                  </a:ext>
                </a:extLst>
              </a:tr>
              <a:tr h="379548">
                <a:tc>
                  <a:txBody>
                    <a:bodyPr/>
                    <a:lstStyle/>
                    <a:p>
                      <a:r>
                        <a:rPr lang="en-US" sz="1600" dirty="0"/>
                        <a:t>Hispanic or Latino origin</a:t>
                      </a:r>
                    </a:p>
                  </a:txBody>
                  <a:tcPr/>
                </a:tc>
                <a:tc>
                  <a:txBody>
                    <a:bodyPr/>
                    <a:lstStyle/>
                    <a:p>
                      <a:r>
                        <a:rPr lang="en-US" sz="1600" dirty="0"/>
                        <a:t>25.4 %</a:t>
                      </a:r>
                    </a:p>
                  </a:txBody>
                  <a:tcPr/>
                </a:tc>
                <a:extLst>
                  <a:ext uri="{0D108BD9-81ED-4DB2-BD59-A6C34878D82A}">
                    <a16:rowId xmlns:a16="http://schemas.microsoft.com/office/drawing/2014/main" val="10002"/>
                  </a:ext>
                </a:extLst>
              </a:tr>
              <a:tr h="379548">
                <a:tc>
                  <a:txBody>
                    <a:bodyPr/>
                    <a:lstStyle/>
                    <a:p>
                      <a:r>
                        <a:rPr lang="en-US" sz="1600" dirty="0"/>
                        <a:t>Female</a:t>
                      </a:r>
                    </a:p>
                  </a:txBody>
                  <a:tcPr/>
                </a:tc>
                <a:tc>
                  <a:txBody>
                    <a:bodyPr/>
                    <a:lstStyle/>
                    <a:p>
                      <a:r>
                        <a:rPr lang="en-US" sz="1600" dirty="0"/>
                        <a:t>51.5 %</a:t>
                      </a:r>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52156216"/>
              </p:ext>
            </p:extLst>
          </p:nvPr>
        </p:nvGraphicFramePr>
        <p:xfrm>
          <a:off x="7032250" y="1654868"/>
          <a:ext cx="4597551" cy="1483360"/>
        </p:xfrm>
        <a:graphic>
          <a:graphicData uri="http://schemas.openxmlformats.org/drawingml/2006/table">
            <a:tbl>
              <a:tblPr firstRow="1" bandRow="1">
                <a:tableStyleId>{5C22544A-7EE6-4342-B048-85BDC9FD1C3A}</a:tableStyleId>
              </a:tblPr>
              <a:tblGrid>
                <a:gridCol w="3683150">
                  <a:extLst>
                    <a:ext uri="{9D8B030D-6E8A-4147-A177-3AD203B41FA5}">
                      <a16:colId xmlns:a16="http://schemas.microsoft.com/office/drawing/2014/main" val="20000"/>
                    </a:ext>
                  </a:extLst>
                </a:gridCol>
                <a:gridCol w="914401">
                  <a:extLst>
                    <a:ext uri="{9D8B030D-6E8A-4147-A177-3AD203B41FA5}">
                      <a16:colId xmlns:a16="http://schemas.microsoft.com/office/drawing/2014/main" val="20001"/>
                    </a:ext>
                  </a:extLst>
                </a:gridCol>
              </a:tblGrid>
              <a:tr h="370840">
                <a:tc>
                  <a:txBody>
                    <a:bodyPr/>
                    <a:lstStyle/>
                    <a:p>
                      <a:pPr marL="0" algn="l" rtl="0" eaLnBrk="1" latinLnBrk="0" hangingPunct="1"/>
                      <a:r>
                        <a:rPr kumimoji="0" lang="en-US" sz="1600" kern="1200" dirty="0">
                          <a:solidFill>
                            <a:schemeClr val="bg1"/>
                          </a:solidFill>
                          <a:latin typeface="+mn-lt"/>
                          <a:ea typeface="+mn-ea"/>
                          <a:cs typeface="+mn-cs"/>
                        </a:rPr>
                        <a:t>Pierson</a:t>
                      </a:r>
                    </a:p>
                  </a:txBody>
                  <a:tcPr/>
                </a:tc>
                <a:tc>
                  <a:txBody>
                    <a:bodyPr/>
                    <a:lstStyle/>
                    <a:p>
                      <a:pPr marL="0" algn="l" rtl="0" eaLnBrk="1" latinLnBrk="0" hangingPunct="1"/>
                      <a:r>
                        <a:rPr kumimoji="0" lang="en-US" sz="1600" kern="1200" dirty="0">
                          <a:solidFill>
                            <a:schemeClr val="bg1"/>
                          </a:solidFill>
                          <a:latin typeface="+mn-lt"/>
                          <a:ea typeface="+mn-ea"/>
                          <a:cs typeface="+mn-cs"/>
                        </a:rPr>
                        <a:t>Facts</a:t>
                      </a:r>
                    </a:p>
                  </a:txBody>
                  <a:tcPr/>
                </a:tc>
                <a:extLst>
                  <a:ext uri="{0D108BD9-81ED-4DB2-BD59-A6C34878D82A}">
                    <a16:rowId xmlns:a16="http://schemas.microsoft.com/office/drawing/2014/main" val="10000"/>
                  </a:ext>
                </a:extLst>
              </a:tr>
              <a:tr h="370840">
                <a:tc>
                  <a:txBody>
                    <a:bodyPr/>
                    <a:lstStyle/>
                    <a:p>
                      <a:pPr marL="0" algn="l" rtl="0" eaLnBrk="1" latinLnBrk="0" hangingPunct="1"/>
                      <a:r>
                        <a:rPr kumimoji="0" lang="en-US" sz="1600" kern="1200" dirty="0">
                          <a:solidFill>
                            <a:schemeClr val="dk1"/>
                          </a:solidFill>
                          <a:latin typeface="+mn-lt"/>
                          <a:ea typeface="+mn-ea"/>
                          <a:cs typeface="+mn-cs"/>
                        </a:rPr>
                        <a:t>Population</a:t>
                      </a:r>
                    </a:p>
                  </a:txBody>
                  <a:tcPr/>
                </a:tc>
                <a:tc>
                  <a:txBody>
                    <a:bodyPr/>
                    <a:lstStyle/>
                    <a:p>
                      <a:pPr marL="0" algn="l" rtl="0" eaLnBrk="1" latinLnBrk="0" hangingPunct="1"/>
                      <a:r>
                        <a:rPr kumimoji="0" lang="en-US" sz="1600" kern="1200" dirty="0">
                          <a:solidFill>
                            <a:schemeClr val="dk1"/>
                          </a:solidFill>
                          <a:latin typeface="+mn-lt"/>
                          <a:ea typeface="+mn-ea"/>
                          <a:cs typeface="+mn-cs"/>
                        </a:rPr>
                        <a:t>1,736</a:t>
                      </a:r>
                    </a:p>
                  </a:txBody>
                  <a:tcPr/>
                </a:tc>
                <a:extLst>
                  <a:ext uri="{0D108BD9-81ED-4DB2-BD59-A6C34878D82A}">
                    <a16:rowId xmlns:a16="http://schemas.microsoft.com/office/drawing/2014/main" val="10001"/>
                  </a:ext>
                </a:extLst>
              </a:tr>
              <a:tr h="370840">
                <a:tc>
                  <a:txBody>
                    <a:bodyPr/>
                    <a:lstStyle/>
                    <a:p>
                      <a:pPr marL="0" algn="l" rtl="0" eaLnBrk="1" latinLnBrk="0" hangingPunct="1"/>
                      <a:r>
                        <a:rPr kumimoji="0" lang="en-US" sz="1600" kern="1200" dirty="0">
                          <a:solidFill>
                            <a:schemeClr val="dk1"/>
                          </a:solidFill>
                          <a:latin typeface="+mn-lt"/>
                          <a:ea typeface="+mn-ea"/>
                          <a:cs typeface="+mn-cs"/>
                        </a:rPr>
                        <a:t>Hispanic or Latino origin</a:t>
                      </a:r>
                    </a:p>
                  </a:txBody>
                  <a:tcPr/>
                </a:tc>
                <a:tc>
                  <a:txBody>
                    <a:bodyPr/>
                    <a:lstStyle/>
                    <a:p>
                      <a:pPr marL="0" algn="l" rtl="0" eaLnBrk="1" latinLnBrk="0" hangingPunct="1"/>
                      <a:r>
                        <a:rPr kumimoji="0" lang="en-US" sz="1600" kern="1200" dirty="0">
                          <a:solidFill>
                            <a:schemeClr val="dk1"/>
                          </a:solidFill>
                          <a:latin typeface="+mn-lt"/>
                          <a:ea typeface="+mn-ea"/>
                          <a:cs typeface="+mn-cs"/>
                        </a:rPr>
                        <a:t>54.1 %</a:t>
                      </a:r>
                    </a:p>
                  </a:txBody>
                  <a:tcPr/>
                </a:tc>
                <a:extLst>
                  <a:ext uri="{0D108BD9-81ED-4DB2-BD59-A6C34878D82A}">
                    <a16:rowId xmlns:a16="http://schemas.microsoft.com/office/drawing/2014/main" val="10002"/>
                  </a:ext>
                </a:extLst>
              </a:tr>
              <a:tr h="370840">
                <a:tc>
                  <a:txBody>
                    <a:bodyPr/>
                    <a:lstStyle/>
                    <a:p>
                      <a:pPr marL="0" algn="l" rtl="0" eaLnBrk="1" latinLnBrk="0" hangingPunct="1"/>
                      <a:r>
                        <a:rPr kumimoji="0" lang="en-US" sz="1600" kern="1200" dirty="0">
                          <a:solidFill>
                            <a:schemeClr val="dk1"/>
                          </a:solidFill>
                          <a:latin typeface="+mn-lt"/>
                          <a:ea typeface="+mn-ea"/>
                          <a:cs typeface="+mn-cs"/>
                        </a:rPr>
                        <a:t>Female </a:t>
                      </a:r>
                    </a:p>
                  </a:txBody>
                  <a:tcPr/>
                </a:tc>
                <a:tc>
                  <a:txBody>
                    <a:bodyPr/>
                    <a:lstStyle/>
                    <a:p>
                      <a:pPr marL="0" algn="l" rtl="0" eaLnBrk="1" latinLnBrk="0" hangingPunct="1"/>
                      <a:r>
                        <a:rPr kumimoji="0" lang="en-US" sz="1600" kern="1200" dirty="0">
                          <a:solidFill>
                            <a:schemeClr val="dk1"/>
                          </a:solidFill>
                          <a:latin typeface="+mn-lt"/>
                          <a:ea typeface="+mn-ea"/>
                          <a:cs typeface="+mn-cs"/>
                        </a:rPr>
                        <a:t>47.1 %</a:t>
                      </a:r>
                    </a:p>
                  </a:txBody>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4993BA6A-570A-4E3F-96D8-05FEF182C30B}"/>
              </a:ext>
            </a:extLst>
          </p:cNvPr>
          <p:cNvSpPr/>
          <p:nvPr/>
        </p:nvSpPr>
        <p:spPr>
          <a:xfrm>
            <a:off x="8581801" y="5702314"/>
            <a:ext cx="6096000" cy="646331"/>
          </a:xfrm>
          <a:prstGeom prst="rect">
            <a:avLst/>
          </a:prstGeom>
        </p:spPr>
        <p:txBody>
          <a:bodyPr>
            <a:spAutoFit/>
          </a:bodyPr>
          <a:lstStyle/>
          <a:p>
            <a:r>
              <a:rPr lang="en-US" dirty="0"/>
              <a:t>4 Counties:  </a:t>
            </a:r>
          </a:p>
          <a:p>
            <a:r>
              <a:rPr lang="en-US" dirty="0"/>
              <a:t>Orange , Lake, Volusia, and Putnam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62708" y="338199"/>
            <a:ext cx="9671263" cy="1143000"/>
          </a:xfrm>
        </p:spPr>
        <p:txBody>
          <a:bodyPr>
            <a:normAutofit/>
          </a:bodyPr>
          <a:lstStyle/>
          <a:p>
            <a:r>
              <a:rPr lang="en-US" sz="4000" dirty="0">
                <a:solidFill>
                  <a:srgbClr val="FF0000"/>
                </a:solidFill>
              </a:rPr>
              <a:t>Project Plan</a:t>
            </a:r>
          </a:p>
        </p:txBody>
      </p:sp>
      <p:grpSp>
        <p:nvGrpSpPr>
          <p:cNvPr id="2" name="Content Placeholder 19"/>
          <p:cNvGrpSpPr>
            <a:grpSpLocks noGrp="1"/>
          </p:cNvGrpSpPr>
          <p:nvPr/>
        </p:nvGrpSpPr>
        <p:grpSpPr>
          <a:xfrm>
            <a:off x="1409425" y="1543641"/>
            <a:ext cx="8210182" cy="5046223"/>
            <a:chOff x="457200" y="13446144"/>
            <a:chExt cx="9578545" cy="7376942"/>
          </a:xfrm>
        </p:grpSpPr>
        <p:sp>
          <p:nvSpPr>
            <p:cNvPr id="22" name="Right Arrow 21"/>
            <p:cNvSpPr/>
            <p:nvPr/>
          </p:nvSpPr>
          <p:spPr>
            <a:xfrm rot="5400000">
              <a:off x="2031266" y="15519455"/>
              <a:ext cx="914402" cy="684335"/>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57200" y="16800563"/>
              <a:ext cx="4114800" cy="2744576"/>
            </a:xfrm>
            <a:prstGeom prst="flowChart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89115" y="13487402"/>
              <a:ext cx="4114800" cy="1574757"/>
            </a:xfrm>
            <a:prstGeom prst="rect">
              <a:avLst/>
            </a:prstGeom>
            <a:solidFill>
              <a:srgbClr val="0070C0"/>
            </a:solidFill>
            <a:ln>
              <a:noFill/>
            </a:ln>
          </p:spPr>
          <p:txBody>
            <a:bodyPr wrap="square" rtlCol="0">
              <a:spAutoFit/>
            </a:bodyPr>
            <a:lstStyle/>
            <a:p>
              <a:pPr algn="ctr"/>
              <a:r>
                <a:rPr lang="en-US" sz="1600" b="1" dirty="0">
                  <a:solidFill>
                    <a:schemeClr val="bg1"/>
                  </a:solidFill>
                  <a:latin typeface="Century Gothic" panose="020B0502020202020204" pitchFamily="34" charset="0"/>
                </a:rPr>
                <a:t>YEAR ONE</a:t>
              </a:r>
            </a:p>
            <a:p>
              <a:pPr algn="ctr"/>
              <a:r>
                <a:rPr lang="en-US" sz="1600" dirty="0">
                  <a:solidFill>
                    <a:schemeClr val="bg1"/>
                  </a:solidFill>
                  <a:latin typeface="Century Gothic" panose="020B0502020202020204" pitchFamily="34" charset="0"/>
                </a:rPr>
                <a:t>Healthcare Provider Interviews</a:t>
              </a:r>
            </a:p>
            <a:p>
              <a:pPr algn="ctr"/>
              <a:r>
                <a:rPr lang="en-US" sz="1600" dirty="0">
                  <a:solidFill>
                    <a:schemeClr val="bg1"/>
                  </a:solidFill>
                  <a:latin typeface="Century Gothic" panose="020B0502020202020204" pitchFamily="34" charset="0"/>
                </a:rPr>
                <a:t>Worker Focus Groups</a:t>
              </a:r>
            </a:p>
            <a:p>
              <a:pPr algn="ctr"/>
              <a:r>
                <a:rPr lang="en-US" sz="1600" dirty="0">
                  <a:solidFill>
                    <a:schemeClr val="bg1"/>
                  </a:solidFill>
                  <a:latin typeface="Century Gothic" panose="020B0502020202020204" pitchFamily="34" charset="0"/>
                </a:rPr>
                <a:t>Survey Development</a:t>
              </a:r>
            </a:p>
          </p:txBody>
        </p:sp>
        <p:sp>
          <p:nvSpPr>
            <p:cNvPr id="25" name="TextBox 24"/>
            <p:cNvSpPr txBox="1"/>
            <p:nvPr/>
          </p:nvSpPr>
          <p:spPr>
            <a:xfrm>
              <a:off x="515166" y="16940042"/>
              <a:ext cx="4133032" cy="2744576"/>
            </a:xfrm>
            <a:prstGeom prst="rect">
              <a:avLst/>
            </a:prstGeom>
            <a:noFill/>
            <a:ln>
              <a:noFill/>
            </a:ln>
          </p:spPr>
          <p:txBody>
            <a:bodyPr wrap="square" rtlCol="0">
              <a:spAutoFit/>
            </a:bodyPr>
            <a:lstStyle/>
            <a:p>
              <a:pPr algn="ctr"/>
              <a:r>
                <a:rPr lang="en-US" sz="1600" b="1" dirty="0">
                  <a:solidFill>
                    <a:schemeClr val="bg1"/>
                  </a:solidFill>
                  <a:latin typeface="Century Gothic" panose="020B0502020202020204" pitchFamily="34" charset="0"/>
                </a:rPr>
                <a:t>YEAR TWO</a:t>
              </a:r>
            </a:p>
            <a:p>
              <a:pPr algn="ctr"/>
              <a:r>
                <a:rPr lang="en-US" sz="1600" dirty="0">
                  <a:solidFill>
                    <a:schemeClr val="bg1"/>
                  </a:solidFill>
                  <a:latin typeface="Century Gothic" panose="020B0502020202020204" pitchFamily="34" charset="0"/>
                </a:rPr>
                <a:t>Pilot Survey</a:t>
              </a:r>
            </a:p>
            <a:p>
              <a:pPr algn="ctr"/>
              <a:r>
                <a:rPr lang="en-US" sz="1600" dirty="0">
                  <a:solidFill>
                    <a:schemeClr val="bg1"/>
                  </a:solidFill>
                  <a:latin typeface="Century Gothic" panose="020B0502020202020204" pitchFamily="34" charset="0"/>
                </a:rPr>
                <a:t>Disseminate information from focus groups to community</a:t>
              </a:r>
            </a:p>
            <a:p>
              <a:pPr algn="ctr"/>
              <a:r>
                <a:rPr lang="en-US" sz="1600" dirty="0">
                  <a:solidFill>
                    <a:schemeClr val="bg1"/>
                  </a:solidFill>
                  <a:latin typeface="Century Gothic" panose="020B0502020202020204" pitchFamily="34" charset="0"/>
                </a:rPr>
                <a:t>Conduct Survey</a:t>
              </a:r>
            </a:p>
            <a:p>
              <a:pPr algn="ctr"/>
              <a:r>
                <a:rPr lang="en-US" sz="1600" dirty="0">
                  <a:solidFill>
                    <a:schemeClr val="bg1"/>
                  </a:solidFill>
                  <a:latin typeface="Century Gothic" panose="020B0502020202020204" pitchFamily="34" charset="0"/>
                </a:rPr>
                <a:t>Collect Biomarkers</a:t>
              </a:r>
            </a:p>
            <a:p>
              <a:endParaRPr lang="en-US" sz="2000" dirty="0"/>
            </a:p>
          </p:txBody>
        </p:sp>
        <p:sp>
          <p:nvSpPr>
            <p:cNvPr id="27" name="TextBox 26"/>
            <p:cNvSpPr txBox="1"/>
            <p:nvPr/>
          </p:nvSpPr>
          <p:spPr>
            <a:xfrm>
              <a:off x="5991611" y="17718566"/>
              <a:ext cx="4044134" cy="3104520"/>
            </a:xfrm>
            <a:prstGeom prst="rect">
              <a:avLst/>
            </a:prstGeom>
            <a:solidFill>
              <a:srgbClr val="0070C0"/>
            </a:solidFill>
            <a:ln>
              <a:noFill/>
            </a:ln>
          </p:spPr>
          <p:txBody>
            <a:bodyPr wrap="square" rtlCol="0">
              <a:spAutoFit/>
            </a:bodyPr>
            <a:lstStyle/>
            <a:p>
              <a:pPr algn="ctr"/>
              <a:r>
                <a:rPr lang="en-US" sz="1600" b="1" dirty="0">
                  <a:solidFill>
                    <a:schemeClr val="bg1"/>
                  </a:solidFill>
                  <a:latin typeface="Century Gothic" panose="020B0502020202020204" pitchFamily="34" charset="0"/>
                </a:rPr>
                <a:t>YEAR THREE</a:t>
              </a:r>
            </a:p>
            <a:p>
              <a:pPr algn="ctr"/>
              <a:r>
                <a:rPr lang="en-US" sz="1600" dirty="0">
                  <a:solidFill>
                    <a:schemeClr val="bg1"/>
                  </a:solidFill>
                  <a:latin typeface="Century Gothic" panose="020B0502020202020204" pitchFamily="34" charset="0"/>
                </a:rPr>
                <a:t>Analyze Survey</a:t>
              </a:r>
            </a:p>
            <a:p>
              <a:pPr algn="ctr"/>
              <a:r>
                <a:rPr lang="en-US" sz="1600" dirty="0">
                  <a:solidFill>
                    <a:schemeClr val="bg1"/>
                  </a:solidFill>
                  <a:latin typeface="Century Gothic" panose="020B0502020202020204" pitchFamily="34" charset="0"/>
                </a:rPr>
                <a:t>Analyze Biomarkers</a:t>
              </a:r>
            </a:p>
            <a:p>
              <a:pPr algn="ctr"/>
              <a:r>
                <a:rPr lang="en-US" sz="1600" dirty="0">
                  <a:solidFill>
                    <a:schemeClr val="bg1"/>
                  </a:solidFill>
                  <a:latin typeface="Century Gothic" panose="020B0502020202020204" pitchFamily="34" charset="0"/>
                </a:rPr>
                <a:t>Disseminate survey and biomarker results to community</a:t>
              </a:r>
            </a:p>
            <a:p>
              <a:pPr algn="ctr"/>
              <a:r>
                <a:rPr lang="en-US" sz="1600" dirty="0">
                  <a:solidFill>
                    <a:schemeClr val="bg1"/>
                  </a:solidFill>
                  <a:latin typeface="Century Gothic" panose="020B0502020202020204" pitchFamily="34" charset="0"/>
                </a:rPr>
                <a:t>Develop educational module</a:t>
              </a:r>
            </a:p>
            <a:p>
              <a:pPr algn="ctr"/>
              <a:r>
                <a:rPr lang="en-US" sz="1600" dirty="0">
                  <a:solidFill>
                    <a:schemeClr val="bg1"/>
                  </a:solidFill>
                  <a:latin typeface="Century Gothic" panose="020B0502020202020204" pitchFamily="34" charset="0"/>
                </a:rPr>
                <a:t>Pilot educational module</a:t>
              </a:r>
            </a:p>
            <a:p>
              <a:endParaRPr lang="en-US" sz="2000" dirty="0"/>
            </a:p>
          </p:txBody>
        </p:sp>
        <p:sp>
          <p:nvSpPr>
            <p:cNvPr id="28" name="Left Arrow 27"/>
            <p:cNvSpPr/>
            <p:nvPr/>
          </p:nvSpPr>
          <p:spPr>
            <a:xfrm rot="10800000">
              <a:off x="4724399" y="17888777"/>
              <a:ext cx="917678" cy="1085023"/>
            </a:xfrm>
            <a:prstGeom prst="leftArrow">
              <a:avLst>
                <a:gd name="adj1" fmla="val 36147"/>
                <a:gd name="adj2" fmla="val 50000"/>
              </a:avLst>
            </a:prstGeom>
            <a:solidFill>
              <a:srgbClr val="0070C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Process 28"/>
            <p:cNvSpPr/>
            <p:nvPr/>
          </p:nvSpPr>
          <p:spPr>
            <a:xfrm>
              <a:off x="5880100" y="13487402"/>
              <a:ext cx="3973471" cy="3051086"/>
            </a:xfrm>
            <a:prstGeom prst="flowChartProcess">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16200000">
              <a:off x="7504967" y="16726631"/>
              <a:ext cx="914401" cy="684335"/>
            </a:xfrm>
            <a:prstGeom prst="rightArrow">
              <a:avLst/>
            </a:prstGeom>
            <a:solidFill>
              <a:schemeClr val="tx1">
                <a:lumMod val="50000"/>
                <a:lumOff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880098" y="13446144"/>
              <a:ext cx="4008479" cy="1214813"/>
            </a:xfrm>
            <a:prstGeom prst="rect">
              <a:avLst/>
            </a:prstGeom>
            <a:solidFill>
              <a:schemeClr val="accent3">
                <a:lumMod val="75000"/>
              </a:schemeClr>
            </a:solidFill>
          </p:spPr>
          <p:txBody>
            <a:bodyPr wrap="square" rtlCol="0">
              <a:spAutoFit/>
            </a:bodyPr>
            <a:lstStyle/>
            <a:p>
              <a:pPr algn="ctr"/>
              <a:r>
                <a:rPr lang="en-US" sz="1600" b="1" dirty="0">
                  <a:solidFill>
                    <a:schemeClr val="bg1"/>
                  </a:solidFill>
                  <a:latin typeface="Century Gothic" panose="020B0502020202020204" pitchFamily="34" charset="0"/>
                </a:rPr>
                <a:t>YEAR FOUR</a:t>
              </a:r>
            </a:p>
            <a:p>
              <a:pPr algn="ctr"/>
              <a:r>
                <a:rPr lang="en-US" sz="1600" dirty="0">
                  <a:solidFill>
                    <a:schemeClr val="bg1"/>
                  </a:solidFill>
                  <a:latin typeface="Century Gothic" panose="020B0502020202020204" pitchFamily="34" charset="0"/>
                </a:rPr>
                <a:t>Disseminate Results and Training to the Community</a:t>
              </a:r>
            </a:p>
          </p:txBody>
        </p:sp>
        <p:pic>
          <p:nvPicPr>
            <p:cNvPr id="32" name="Picture 31" descr="More Training.jpg"/>
            <p:cNvPicPr>
              <a:picLocks noChangeAspect="1"/>
            </p:cNvPicPr>
            <p:nvPr/>
          </p:nvPicPr>
          <p:blipFill>
            <a:blip r:embed="rId3" cstate="print"/>
            <a:stretch>
              <a:fillRect/>
            </a:stretch>
          </p:blipFill>
          <p:spPr>
            <a:xfrm>
              <a:off x="7943281" y="14766511"/>
              <a:ext cx="1883344" cy="1692721"/>
            </a:xfrm>
            <a:prstGeom prst="rect">
              <a:avLst/>
            </a:prstGeom>
          </p:spPr>
        </p:pic>
        <p:pic>
          <p:nvPicPr>
            <p:cNvPr id="33" name="Picture 32" descr="Training with students.jpg"/>
            <p:cNvPicPr>
              <a:picLocks noChangeAspect="1"/>
            </p:cNvPicPr>
            <p:nvPr/>
          </p:nvPicPr>
          <p:blipFill>
            <a:blip r:embed="rId4" cstate="print"/>
            <a:stretch>
              <a:fillRect/>
            </a:stretch>
          </p:blipFill>
          <p:spPr>
            <a:xfrm>
              <a:off x="5880100" y="14765767"/>
              <a:ext cx="2036235" cy="1762125"/>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365128"/>
            <a:ext cx="10885967" cy="762001"/>
          </a:xfrm>
        </p:spPr>
        <p:txBody>
          <a:bodyPr>
            <a:normAutofit/>
          </a:bodyPr>
          <a:lstStyle/>
          <a:p>
            <a:r>
              <a:rPr lang="en-US" sz="3600" dirty="0">
                <a:solidFill>
                  <a:srgbClr val="FF0000"/>
                </a:solidFill>
                <a:latin typeface="Century Gothic" panose="020B0502020202020204" pitchFamily="34" charset="0"/>
              </a:rPr>
              <a:t>Health Care Provider Interviews</a:t>
            </a:r>
          </a:p>
        </p:txBody>
      </p:sp>
      <p:sp>
        <p:nvSpPr>
          <p:cNvPr id="3" name="Content Placeholder 2"/>
          <p:cNvSpPr>
            <a:spLocks noGrp="1"/>
          </p:cNvSpPr>
          <p:nvPr>
            <p:ph idx="1"/>
          </p:nvPr>
        </p:nvSpPr>
        <p:spPr>
          <a:xfrm>
            <a:off x="272749" y="1325360"/>
            <a:ext cx="10981660" cy="5656443"/>
          </a:xfrm>
        </p:spPr>
        <p:txBody>
          <a:bodyPr>
            <a:normAutofit/>
          </a:bodyPr>
          <a:lstStyle/>
          <a:p>
            <a:pPr>
              <a:buClr>
                <a:srgbClr val="FF0000"/>
              </a:buClr>
              <a:buFont typeface="Wingdings" panose="05000000000000000000" pitchFamily="2" charset="2"/>
              <a:buChar char="§"/>
            </a:pPr>
            <a:r>
              <a:rPr lang="en-US" dirty="0">
                <a:latin typeface="+mn-lt"/>
              </a:rPr>
              <a:t>What do health care providers (HCPs) understand about the environmental and occupational health issues of pregnant  farmworkers?</a:t>
            </a:r>
          </a:p>
          <a:p>
            <a:pPr>
              <a:buClr>
                <a:srgbClr val="FF0000"/>
              </a:buClr>
              <a:buFont typeface="Wingdings" panose="05000000000000000000" pitchFamily="2" charset="2"/>
              <a:buChar char="§"/>
            </a:pPr>
            <a:r>
              <a:rPr lang="en-US" dirty="0">
                <a:latin typeface="+mn-lt"/>
              </a:rPr>
              <a:t>8 HCPs from clinics in target agricultural communities.</a:t>
            </a:r>
          </a:p>
          <a:p>
            <a:pPr>
              <a:buClr>
                <a:srgbClr val="FF0000"/>
              </a:buClr>
              <a:buFont typeface="Wingdings" panose="05000000000000000000" pitchFamily="2" charset="2"/>
              <a:buChar char="§"/>
            </a:pPr>
            <a:r>
              <a:rPr lang="en-US" dirty="0">
                <a:latin typeface="+mn-lt"/>
              </a:rPr>
              <a:t>Semi-structured interviews.</a:t>
            </a:r>
          </a:p>
          <a:p>
            <a:pPr>
              <a:buClr>
                <a:srgbClr val="FF0000"/>
              </a:buClr>
              <a:buFont typeface="Wingdings" panose="05000000000000000000" pitchFamily="2" charset="2"/>
              <a:buChar char="§"/>
            </a:pPr>
            <a:r>
              <a:rPr lang="en-US" dirty="0">
                <a:latin typeface="+mn-lt"/>
              </a:rPr>
              <a:t>Data coded and sorted into five themes</a:t>
            </a:r>
            <a:r>
              <a:rPr lang="en-US" sz="3200" dirty="0">
                <a:latin typeface="+mn-lt"/>
              </a:rPr>
              <a:t>:</a:t>
            </a:r>
          </a:p>
          <a:p>
            <a:pPr marL="457200" lvl="1" indent="0">
              <a:buClr>
                <a:srgbClr val="FF0000"/>
              </a:buClr>
              <a:buNone/>
            </a:pPr>
            <a:r>
              <a:rPr lang="en-US" dirty="0">
                <a:latin typeface="+mn-lt"/>
              </a:rPr>
              <a:t>(1) Information collected at intake; </a:t>
            </a:r>
          </a:p>
          <a:p>
            <a:pPr marL="457200" lvl="1" indent="0">
              <a:buNone/>
            </a:pPr>
            <a:r>
              <a:rPr lang="en-US" dirty="0">
                <a:latin typeface="+mn-lt"/>
              </a:rPr>
              <a:t>(2) Barriers to health care; </a:t>
            </a:r>
          </a:p>
          <a:p>
            <a:pPr marL="457200" lvl="1" indent="0">
              <a:buNone/>
            </a:pPr>
            <a:r>
              <a:rPr lang="en-US" dirty="0">
                <a:latin typeface="+mn-lt"/>
              </a:rPr>
              <a:t>(3) Patient occupation, culture, and pregnancy health; </a:t>
            </a:r>
          </a:p>
          <a:p>
            <a:pPr marL="457200" lvl="1" indent="0">
              <a:buNone/>
            </a:pPr>
            <a:r>
              <a:rPr lang="en-US" dirty="0">
                <a:latin typeface="+mn-lt"/>
              </a:rPr>
              <a:t>(4) Occupational and environmental hazards during pregnancy; and </a:t>
            </a:r>
          </a:p>
          <a:p>
            <a:pPr marL="457200" lvl="1" indent="0">
              <a:buNone/>
            </a:pPr>
            <a:r>
              <a:rPr lang="en-US" dirty="0">
                <a:latin typeface="+mn-lt"/>
              </a:rPr>
              <a:t>(5) Health care provider needs. </a:t>
            </a:r>
          </a:p>
          <a:p>
            <a:pPr marL="0" indent="0">
              <a:buNone/>
            </a:pPr>
            <a:endParaRPr lang="en-US" sz="2800" dirty="0"/>
          </a:p>
        </p:txBody>
      </p:sp>
      <p:sp>
        <p:nvSpPr>
          <p:cNvPr id="38914" name="AutoShape 2" descr="data:image/jpg;base64,/9j/4AAQSkZJRgABAQAAAQABAAD/2wCEAAkGBggGBRUUExMVFRIUGSEYGRgXFyAbHhsgHx4eGyAfHiIcHiYfHSYmGh4fIDgoIygsLC4sICI2NTAqOCgtLCkBCQoKDgsNGg8PGTUkHyQ0KTUwLSwsLCwsNSw1LCosNDUsNCwtLCwsLSw0Ly80NC0sLCw0Lyw0LCw0LCwsLCwsLP/AABEIAE4AUQMBIgACEQEDEQH/xAAcAAACAgMBAQAAAAAAAAAAAAAFBgQHAAECAwj/xAA/EAABAgQEBAIGBQsFAAAAAAABAhEAAwQhBRIxQQYiUWETcRQyUoGRwUKx0eHwBxUjU2KCkpOhovEWM3LC0v/EABkBAAMAAwAAAAAAAAAAAAAAAAECAwAEBf/EACURAAICAQMEAQUAAAAAAAAAAAECAAMREiExBBNBUWEFIjJxof/aAAwDAQACEQMRAD8AhYmqrwXC5K5M2WkTZWdbXckkam48hCpP4grKqp51knRO1ulrQOrMUmiQUqUoqSEpSNh1f3WHnEzhDCJOO1syWqy8mZCnbKQem+sEWilM+BJMNt408MYEFYYZssD9ISC2zWb+rwxYlKmHFJyrMZqkjrysn6xC5wTMWuinSiyZiFDVWVuv1bXhvRS1S52oUxPUnq7jy++NKy8rYQBFDHjEErBQ7p0uew6mFutqJcyeFLQvwAbEEc1tSNYea3EZNLLSJyZYUvlysOtnu145XMkLQxRLINzYOAzXOkA9Xp5WO+qs4cY/cA09NKTQLUk2KGFva5f+0ccQUnpGJzGKf91f9uRHyg9PlyEUSglJdJTMPRklKm6bN74gVkikn1AUUq5yTa4dZeAeoTYkRTYMCJU/DJ8qadPjHl6NNE4WMN68Gp9XLH2Rdz2eIwwNakO7B9S9oYdShi64v553VUZBr83SP1v9v3xkZ3K/X8jdw+4nY5gVZKrlkS1N63Vh1LfOM4VqqrD8VExIUAUqDgbBnPyeHo1YmTFHMOoLM+YPfuL7RCpKGjxKecyXZglOZnfQE9HHvMSN504cRDZ4MFUxmVnFeZIUUz0O4tfsf3WiyMHMjBcJUVKJKyAHU7AJDh+jmIIQZKUoKVZnBBAcj9lIeNcUUisRwVCZZIUwDAOSTqLbvaEFgcjE6f0utbL8nwDEjiHiNOIVaTl5QoMH15g8XphE7C51KGp5egBOUF/iI+fqXA582rAKV8qwVOGyAG7vFp8L43Ll0eV+ZLhz2LARvJpEXrrzdbqnH5TKtPD81KpCRknAhaB21tsW+cK3DOIKxChUCczFJD3LX8nG0HeMOGkcR0RUkq8ZCGlkqLPqQRpzafDpFbcM4kulxJlFnVlWCOtn166xltKWIdt5zyNQljeHKlIAL5lEK8gxLW0ctGqky0TkpbWwAJDkfdeMXhqqiUVGYHSzO++vfoBEaVVoppieXmbkdOmzuTY7e8xya2DD4kQw4mmkfgj7I1Hv6VN6p/iTGRXWvuZqEgnhSVJwspXMC54ALJIZ7gJFiX0uOvSJFHhk3B1SuWSSWdCjzBR3LqZsrX3Y2DmI9T6RKnBaFepmzHLzANlOlyRs2946w7BJ9dQGZN5lEunMSzBmcfSIAcCzvAVi433hG/MO4rNSKfOZmpswYHS5PYQV4OlvUmcxUgJLHXmNg24s/wAYWPCRW1Qli5+ikHVyG+DaBoLcVcSSeFMHl08iZmnJtMDEByGUSQ2/ygV1n8pWlSDqzF/FeKpuKYUuWuUFLklQStKmCwo5iCG6WJ3EKVHxQrDJQOVTvcDR+hJhgwyhTOplzNQuzGzHzUoA+7+sK+MYb41VlAaZmYftbW2tuqNyrDEiUDBiZYfDfEcnFsOK05iQWIa4PT/EJnHGES8N4nE1Fkz7kdFj1tLdD5vHP5NMPM3iOaSTllouEsQSTbdrXMenHeIifiaJYfLLS+2qj2tonaNpNmxBjBjFS1E/EMKSoqCbAuLk+fd2Hv7RvEFplyHL5CHSBq4YMNtRCgjElU9MEpO2xOu7vobbe6PeVXGXgqlBaGe6b5gXHUNuT1sI5/ZKkyIXBhTLM9hfxP8A6jIA/niZ+tVGRTQ0OPiPNDMmyacFSipY9km7+0Gc63eN4li6UoyBkm5JSSD5Ppq+u0DKPFJdNT85Pho2SLk6WvcmB2K1MwSFFSPDcEpcPb953/yIktWDF3MY/wA7U1HSqnOFzHASzFlG/wAAHv2hdUBi9UpcwpC3PMlRu40YltQ7AbwuGehS+RSn1bRIt0/GsTKCqKkMGuSea4dtuloqK9C7R8aVxD9bW0eIrl8x8OXlSS7pSCQFcoDg7x48WUM+oqFTUS1pXMKgmSlJ/QywMqAptCoDN5xDlYeZQJSAszACAFaKBc2s5AdukN0ulFNhonFE1Cyhs6iSTmUTchRcMB11TppBVhWMCMpCiQ6ASeG+DUy5YSKgupakj1yzlFxzZRv1eK7xLF5+LYyZirFTBmZgOwixMVpaqqrvHUBmS8sJKvVUQpRWNXZ97Qr4rw3PxGsVOQnIBzLK1AA20SEg37bkiKLYA+/mUexGbYYEDzZkmZNZIdR6C/YN9sei6OflCQc1/V7tv3+qPTh2im1ONjM9ndhu2hFmPnFhV/DlRU4P4YCUqUGMwWYKLqCdWBCQPjAssCECSJxK69B7p/HvjcMP+k67t/MH2RkZq+YMmQ0TFyxmE0BjYFLuR1s1o4RU13EeNolpupZyi9huSroO/aNTpor0y2SkLUoSwbsHDvq5167QycOcN1XD9XnWpKiySnK5IKiQNQLBIVbqRCM4RSTzASBzF5GE1AxCZlTnRLUeYpDbtmew+UAF1S6qZygJVdwmwcOX84sqXUqpLosFqEvQXcnX4RBreGsMoq9K0pUlRzPlNiXY2OzwBcBuRAGxzOPyflcjDVzCuX4k8GXLM0kgB8psATd9tgQ42cK2V6BhxlSil0XeUMqSD9EpJZzc+4QnqqF4dXBKSR4bAtv7mbfeCUnEpy6BC1AETAZiA+hzlPNa5YKFusajK7PrHmLksZzJSszsxDoCSFZjl9U3BBD9jl9Z/hOkSk0sjMVul3OUMyje3UtZ/KB9VPzUpTlDAADqHzb663fvEadUVVNWISFXZLakMDu//GHf7xAd5LwCgl0E+atZGaYq6gSSCHILG6de4gvPqiuWAooS4PmrSwva3zhdmKl04BUCpyUu5BYa/dGp+MSZICSh7Zh5F2Jvq6R7omVZzzM5k70Wm9hH8wfbGQIan6K/jV9sZD9s+4u8/9k="/>
          <p:cNvSpPr>
            <a:spLocks noChangeAspect="1" noChangeArrowheads="1"/>
          </p:cNvSpPr>
          <p:nvPr/>
        </p:nvSpPr>
        <p:spPr bwMode="auto">
          <a:xfrm>
            <a:off x="1587500" y="-376238"/>
            <a:ext cx="781050" cy="762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16" name="AutoShape 4" descr="data:image/jpg;base64,/9j/4AAQSkZJRgABAQAAAQABAAD/2wCEAAkGBggGBRUUExMVFRIUGSEYGRgXFyAbHhsgHx4eGyAfHiIcHiYfHSYmGh4fIDgoIygsLC4sICI2NTAqOCgtLCkBCQoKDgsNGg8PGTUkHyQ0KTUwLSwsLCwsNSw1LCosNDUsNCwtLCwsLSw0Ly80NC0sLCw0Lyw0LCw0LCwsLCwsLP/AABEIAE4AUQMBIgACEQEDEQH/xAAcAAACAgMBAQAAAAAAAAAAAAAFBgQHAAECAwj/xAA/EAABAgQEBAIGBQsFAAAAAAABAhEAAwQhBRIxQQYiUWETcRQyUoGRwUKx0eHwBxUjU2KCkpOhovEWM3LC0v/EABkBAAMAAwAAAAAAAAAAAAAAAAECAwAEBf/EACURAAICAQMEAQUAAAAAAAAAAAECAAMREiExBBNBUWEFIjJxof/aAAwDAQACEQMRAD8AhYmqrwXC5K5M2WkTZWdbXckkam48hCpP4grKqp51knRO1ulrQOrMUmiQUqUoqSEpSNh1f3WHnEzhDCJOO1syWqy8mZCnbKQem+sEWilM+BJMNt408MYEFYYZssD9ISC2zWb+rwxYlKmHFJyrMZqkjrysn6xC5wTMWuinSiyZiFDVWVuv1bXhvRS1S52oUxPUnq7jy++NKy8rYQBFDHjEErBQ7p0uew6mFutqJcyeFLQvwAbEEc1tSNYea3EZNLLSJyZYUvlysOtnu145XMkLQxRLINzYOAzXOkA9Xp5WO+qs4cY/cA09NKTQLUk2KGFva5f+0ccQUnpGJzGKf91f9uRHyg9PlyEUSglJdJTMPRklKm6bN74gVkikn1AUUq5yTa4dZeAeoTYkRTYMCJU/DJ8qadPjHl6NNE4WMN68Gp9XLH2Rdz2eIwwNakO7B9S9oYdShi64v553VUZBr83SP1v9v3xkZ3K/X8jdw+4nY5gVZKrlkS1N63Vh1LfOM4VqqrD8VExIUAUqDgbBnPyeHo1YmTFHMOoLM+YPfuL7RCpKGjxKecyXZglOZnfQE9HHvMSN504cRDZ4MFUxmVnFeZIUUz0O4tfsf3WiyMHMjBcJUVKJKyAHU7AJDh+jmIIQZKUoKVZnBBAcj9lIeNcUUisRwVCZZIUwDAOSTqLbvaEFgcjE6f0utbL8nwDEjiHiNOIVaTl5QoMH15g8XphE7C51KGp5egBOUF/iI+fqXA582rAKV8qwVOGyAG7vFp8L43Ll0eV+ZLhz2LARvJpEXrrzdbqnH5TKtPD81KpCRknAhaB21tsW+cK3DOIKxChUCczFJD3LX8nG0HeMOGkcR0RUkq8ZCGlkqLPqQRpzafDpFbcM4kulxJlFnVlWCOtn166xltKWIdt5zyNQljeHKlIAL5lEK8gxLW0ctGqky0TkpbWwAJDkfdeMXhqqiUVGYHSzO++vfoBEaVVoppieXmbkdOmzuTY7e8xya2DD4kQw4mmkfgj7I1Hv6VN6p/iTGRXWvuZqEgnhSVJwspXMC54ALJIZ7gJFiX0uOvSJFHhk3B1SuWSSWdCjzBR3LqZsrX3Y2DmI9T6RKnBaFepmzHLzANlOlyRs2946w7BJ9dQGZN5lEunMSzBmcfSIAcCzvAVi433hG/MO4rNSKfOZmpswYHS5PYQV4OlvUmcxUgJLHXmNg24s/wAYWPCRW1Qli5+ikHVyG+DaBoLcVcSSeFMHl08iZmnJtMDEByGUSQ2/ygV1n8pWlSDqzF/FeKpuKYUuWuUFLklQStKmCwo5iCG6WJ3EKVHxQrDJQOVTvcDR+hJhgwyhTOplzNQuzGzHzUoA+7+sK+MYb41VlAaZmYftbW2tuqNyrDEiUDBiZYfDfEcnFsOK05iQWIa4PT/EJnHGES8N4nE1Fkz7kdFj1tLdD5vHP5NMPM3iOaSTllouEsQSTbdrXMenHeIifiaJYfLLS+2qj2tonaNpNmxBjBjFS1E/EMKSoqCbAuLk+fd2Hv7RvEFplyHL5CHSBq4YMNtRCgjElU9MEpO2xOu7vobbe6PeVXGXgqlBaGe6b5gXHUNuT1sI5/ZKkyIXBhTLM9hfxP8A6jIA/niZ+tVGRTQ0OPiPNDMmyacFSipY9km7+0Gc63eN4li6UoyBkm5JSSD5Ppq+u0DKPFJdNT85Pho2SLk6WvcmB2K1MwSFFSPDcEpcPb953/yIktWDF3MY/wA7U1HSqnOFzHASzFlG/wAAHv2hdUBi9UpcwpC3PMlRu40YltQ7AbwuGehS+RSn1bRIt0/GsTKCqKkMGuSea4dtuloqK9C7R8aVxD9bW0eIrl8x8OXlSS7pSCQFcoDg7x48WUM+oqFTUS1pXMKgmSlJ/QywMqAptCoDN5xDlYeZQJSAszACAFaKBc2s5AdukN0ulFNhonFE1Cyhs6iSTmUTchRcMB11TppBVhWMCMpCiQ6ASeG+DUy5YSKgupakj1yzlFxzZRv1eK7xLF5+LYyZirFTBmZgOwixMVpaqqrvHUBmS8sJKvVUQpRWNXZ97Qr4rw3PxGsVOQnIBzLK1AA20SEg37bkiKLYA+/mUexGbYYEDzZkmZNZIdR6C/YN9sei6OflCQc1/V7tv3+qPTh2im1ONjM9ndhu2hFmPnFhV/DlRU4P4YCUqUGMwWYKLqCdWBCQPjAssCECSJxK69B7p/HvjcMP+k67t/MH2RkZq+YMmQ0TFyxmE0BjYFLuR1s1o4RU13EeNolpupZyi9huSroO/aNTpor0y2SkLUoSwbsHDvq5167QycOcN1XD9XnWpKiySnK5IKiQNQLBIVbqRCM4RSTzASBzF5GE1AxCZlTnRLUeYpDbtmew+UAF1S6qZygJVdwmwcOX84sqXUqpLosFqEvQXcnX4RBreGsMoq9K0pUlRzPlNiXY2OzwBcBuRAGxzOPyflcjDVzCuX4k8GXLM0kgB8psATd9tgQ42cK2V6BhxlSil0XeUMqSD9EpJZzc+4QnqqF4dXBKSR4bAtv7mbfeCUnEpy6BC1AETAZiA+hzlPNa5YKFusajK7PrHmLksZzJSszsxDoCSFZjl9U3BBD9jl9Z/hOkSk0sjMVul3OUMyje3UtZ/KB9VPzUpTlDAADqHzb663fvEadUVVNWISFXZLakMDu//GHf7xAd5LwCgl0E+atZGaYq6gSSCHILG6de4gvPqiuWAooS4PmrSwva3zhdmKl04BUCpyUu5BYa/dGp+MSZICSh7Zh5F2Jvq6R7omVZzzM5k70Wm9hH8wfbGQIan6K/jV9sZD9s+4u8/9k="/>
          <p:cNvSpPr>
            <a:spLocks noChangeAspect="1" noChangeArrowheads="1"/>
          </p:cNvSpPr>
          <p:nvPr/>
        </p:nvSpPr>
        <p:spPr bwMode="auto">
          <a:xfrm>
            <a:off x="1587500" y="-376238"/>
            <a:ext cx="781050" cy="762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18" name="AutoShape 6" descr="data:image/jpg;base64,/9j/4AAQSkZJRgABAQAAAQABAAD/2wCEAAkGBggGBRUUExMVFRIUGSEYGRgXFyAbHhsgHx4eGyAfHiIcHiYfHSYmGh4fIDgoIygsLC4sICI2NTAqOCgtLCkBCQoKDgsNGg8PGTUkHyQ0KTUwLSwsLCwsNSw1LCosNDUsNCwtLCwsLSw0Ly80NC0sLCw0Lyw0LCw0LCwsLCwsLP/AABEIAE4AUQMBIgACEQEDEQH/xAAcAAACAgMBAQAAAAAAAAAAAAAFBgQHAAECAwj/xAA/EAABAgQEBAIGBQsFAAAAAAABAhEAAwQhBRIxQQYiUWETcRQyUoGRwUKx0eHwBxUjU2KCkpOhovEWM3LC0v/EABkBAAMAAwAAAAAAAAAAAAAAAAECAwAEBf/EACURAAICAQMEAQUAAAAAAAAAAAECAAMREiExBBNBUWEFIjJxof/aAAwDAQACEQMRAD8AhYmqrwXC5K5M2WkTZWdbXckkam48hCpP4grKqp51knRO1ulrQOrMUmiQUqUoqSEpSNh1f3WHnEzhDCJOO1syWqy8mZCnbKQem+sEWilM+BJMNt408MYEFYYZssD9ISC2zWb+rwxYlKmHFJyrMZqkjrysn6xC5wTMWuinSiyZiFDVWVuv1bXhvRS1S52oUxPUnq7jy++NKy8rYQBFDHjEErBQ7p0uew6mFutqJcyeFLQvwAbEEc1tSNYea3EZNLLSJyZYUvlysOtnu145XMkLQxRLINzYOAzXOkA9Xp5WO+qs4cY/cA09NKTQLUk2KGFva5f+0ccQUnpGJzGKf91f9uRHyg9PlyEUSglJdJTMPRklKm6bN74gVkikn1AUUq5yTa4dZeAeoTYkRTYMCJU/DJ8qadPjHl6NNE4WMN68Gp9XLH2Rdz2eIwwNakO7B9S9oYdShi64v553VUZBr83SP1v9v3xkZ3K/X8jdw+4nY5gVZKrlkS1N63Vh1LfOM4VqqrD8VExIUAUqDgbBnPyeHo1YmTFHMOoLM+YPfuL7RCpKGjxKecyXZglOZnfQE9HHvMSN504cRDZ4MFUxmVnFeZIUUz0O4tfsf3WiyMHMjBcJUVKJKyAHU7AJDh+jmIIQZKUoKVZnBBAcj9lIeNcUUisRwVCZZIUwDAOSTqLbvaEFgcjE6f0utbL8nwDEjiHiNOIVaTl5QoMH15g8XphE7C51KGp5egBOUF/iI+fqXA582rAKV8qwVOGyAG7vFp8L43Ll0eV+ZLhz2LARvJpEXrrzdbqnH5TKtPD81KpCRknAhaB21tsW+cK3DOIKxChUCczFJD3LX8nG0HeMOGkcR0RUkq8ZCGlkqLPqQRpzafDpFbcM4kulxJlFnVlWCOtn166xltKWIdt5zyNQljeHKlIAL5lEK8gxLW0ctGqky0TkpbWwAJDkfdeMXhqqiUVGYHSzO++vfoBEaVVoppieXmbkdOmzuTY7e8xya2DD4kQw4mmkfgj7I1Hv6VN6p/iTGRXWvuZqEgnhSVJwspXMC54ALJIZ7gJFiX0uOvSJFHhk3B1SuWSSWdCjzBR3LqZsrX3Y2DmI9T6RKnBaFepmzHLzANlOlyRs2946w7BJ9dQGZN5lEunMSzBmcfSIAcCzvAVi433hG/MO4rNSKfOZmpswYHS5PYQV4OlvUmcxUgJLHXmNg24s/wAYWPCRW1Qli5+ikHVyG+DaBoLcVcSSeFMHl08iZmnJtMDEByGUSQ2/ygV1n8pWlSDqzF/FeKpuKYUuWuUFLklQStKmCwo5iCG6WJ3EKVHxQrDJQOVTvcDR+hJhgwyhTOplzNQuzGzHzUoA+7+sK+MYb41VlAaZmYftbW2tuqNyrDEiUDBiZYfDfEcnFsOK05iQWIa4PT/EJnHGES8N4nE1Fkz7kdFj1tLdD5vHP5NMPM3iOaSTllouEsQSTbdrXMenHeIifiaJYfLLS+2qj2tonaNpNmxBjBjFS1E/EMKSoqCbAuLk+fd2Hv7RvEFplyHL5CHSBq4YMNtRCgjElU9MEpO2xOu7vobbe6PeVXGXgqlBaGe6b5gXHUNuT1sI5/ZKkyIXBhTLM9hfxP8A6jIA/niZ+tVGRTQ0OPiPNDMmyacFSipY9km7+0Gc63eN4li6UoyBkm5JSSD5Ppq+u0DKPFJdNT85Pho2SLk6WvcmB2K1MwSFFSPDcEpcPb953/yIktWDF3MY/wA7U1HSqnOFzHASzFlG/wAAHv2hdUBi9UpcwpC3PMlRu40YltQ7AbwuGehS+RSn1bRIt0/GsTKCqKkMGuSea4dtuloqK9C7R8aVxD9bW0eIrl8x8OXlSS7pSCQFcoDg7x48WUM+oqFTUS1pXMKgmSlJ/QywMqAptCoDN5xDlYeZQJSAszACAFaKBc2s5AdukN0ulFNhonFE1Cyhs6iSTmUTchRcMB11TppBVhWMCMpCiQ6ASeG+DUy5YSKgupakj1yzlFxzZRv1eK7xLF5+LYyZirFTBmZgOwixMVpaqqrvHUBmS8sJKvVUQpRWNXZ97Qr4rw3PxGsVOQnIBzLK1AA20SEg37bkiKLYA+/mUexGbYYEDzZkmZNZIdR6C/YN9sei6OflCQc1/V7tv3+qPTh2im1ONjM9ndhu2hFmPnFhV/DlRU4P4YCUqUGMwWYKLqCdWBCQPjAssCECSJxK69B7p/HvjcMP+k67t/MH2RkZq+YMmQ0TFyxmE0BjYFLuR1s1o4RU13EeNolpupZyi9huSroO/aNTpor0y2SkLUoSwbsHDvq5167QycOcN1XD9XnWpKiySnK5IKiQNQLBIVbqRCM4RSTzASBzF5GE1AxCZlTnRLUeYpDbtmew+UAF1S6qZygJVdwmwcOX84sqXUqpLosFqEvQXcnX4RBreGsMoq9K0pUlRzPlNiXY2OzwBcBuRAGxzOPyflcjDVzCuX4k8GXLM0kgB8psATd9tgQ42cK2V6BhxlSil0XeUMqSD9EpJZzc+4QnqqF4dXBKSR4bAtv7mbfeCUnEpy6BC1AETAZiA+hzlPNa5YKFusajK7PrHmLksZzJSszsxDoCSFZjl9U3BBD9jl9Z/hOkSk0sjMVul3OUMyje3UtZ/KB9VPzUpTlDAADqHzb663fvEadUVVNWISFXZLakMDu//GHf7xAd5LwCgl0E+atZGaYq6gSSCHILG6de4gvPqiuWAooS4PmrSwva3zhdmKl04BUCpyUu5BYa/dGp+MSZICSh7Zh5F2Jvq6R7omVZzzM5k70Wm9hH8wfbGQIan6K/jV9sZD9s+4u8/9k="/>
          <p:cNvSpPr>
            <a:spLocks noChangeAspect="1" noChangeArrowheads="1"/>
          </p:cNvSpPr>
          <p:nvPr/>
        </p:nvSpPr>
        <p:spPr bwMode="auto">
          <a:xfrm>
            <a:off x="1587500" y="-376238"/>
            <a:ext cx="781050" cy="762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20" name="AutoShape 8" descr="data:image/jpg;base64,/9j/4AAQSkZJRgABAQAAAQABAAD/2wCEAAkGBggGBRUUExMVFRIUGSEYGRgXFyAbHhsgHx4eGyAfHiIcHiYfHSYmGh4fIDgoIygsLC4sICI2NTAqOCgtLCkBCQoKDgsNGg8PGTUkHyQ0KTUwLSwsLCwsNSw1LCosNDUsNCwtLCwsLSw0Ly80NC0sLCw0Lyw0LCw0LCwsLCwsLP/AABEIAE4AUQMBIgACEQEDEQH/xAAcAAACAgMBAQAAAAAAAAAAAAAFBgQHAAECAwj/xAA/EAABAgQEBAIGBQsFAAAAAAABAhEAAwQhBRIxQQYiUWETcRQyUoGRwUKx0eHwBxUjU2KCkpOhovEWM3LC0v/EABkBAAMAAwAAAAAAAAAAAAAAAAECAwAEBf/EACURAAICAQMEAQUAAAAAAAAAAAECAAMREiExBBNBUWEFIjJxof/aAAwDAQACEQMRAD8AhYmqrwXC5K5M2WkTZWdbXckkam48hCpP4grKqp51knRO1ulrQOrMUmiQUqUoqSEpSNh1f3WHnEzhDCJOO1syWqy8mZCnbKQem+sEWilM+BJMNt408MYEFYYZssD9ISC2zWb+rwxYlKmHFJyrMZqkjrysn6xC5wTMWuinSiyZiFDVWVuv1bXhvRS1S52oUxPUnq7jy++NKy8rYQBFDHjEErBQ7p0uew6mFutqJcyeFLQvwAbEEc1tSNYea3EZNLLSJyZYUvlysOtnu145XMkLQxRLINzYOAzXOkA9Xp5WO+qs4cY/cA09NKTQLUk2KGFva5f+0ccQUnpGJzGKf91f9uRHyg9PlyEUSglJdJTMPRklKm6bN74gVkikn1AUUq5yTa4dZeAeoTYkRTYMCJU/DJ8qadPjHl6NNE4WMN68Gp9XLH2Rdz2eIwwNakO7B9S9oYdShi64v553VUZBr83SP1v9v3xkZ3K/X8jdw+4nY5gVZKrlkS1N63Vh1LfOM4VqqrD8VExIUAUqDgbBnPyeHo1YmTFHMOoLM+YPfuL7RCpKGjxKecyXZglOZnfQE9HHvMSN504cRDZ4MFUxmVnFeZIUUz0O4tfsf3WiyMHMjBcJUVKJKyAHU7AJDh+jmIIQZKUoKVZnBBAcj9lIeNcUUisRwVCZZIUwDAOSTqLbvaEFgcjE6f0utbL8nwDEjiHiNOIVaTl5QoMH15g8XphE7C51KGp5egBOUF/iI+fqXA582rAKV8qwVOGyAG7vFp8L43Ll0eV+ZLhz2LARvJpEXrrzdbqnH5TKtPD81KpCRknAhaB21tsW+cK3DOIKxChUCczFJD3LX8nG0HeMOGkcR0RUkq8ZCGlkqLPqQRpzafDpFbcM4kulxJlFnVlWCOtn166xltKWIdt5zyNQljeHKlIAL5lEK8gxLW0ctGqky0TkpbWwAJDkfdeMXhqqiUVGYHSzO++vfoBEaVVoppieXmbkdOmzuTY7e8xya2DD4kQw4mmkfgj7I1Hv6VN6p/iTGRXWvuZqEgnhSVJwspXMC54ALJIZ7gJFiX0uOvSJFHhk3B1SuWSSWdCjzBR3LqZsrX3Y2DmI9T6RKnBaFepmzHLzANlOlyRs2946w7BJ9dQGZN5lEunMSzBmcfSIAcCzvAVi433hG/MO4rNSKfOZmpswYHS5PYQV4OlvUmcxUgJLHXmNg24s/wAYWPCRW1Qli5+ikHVyG+DaBoLcVcSSeFMHl08iZmnJtMDEByGUSQ2/ygV1n8pWlSDqzF/FeKpuKYUuWuUFLklQStKmCwo5iCG6WJ3EKVHxQrDJQOVTvcDR+hJhgwyhTOplzNQuzGzHzUoA+7+sK+MYb41VlAaZmYftbW2tuqNyrDEiUDBiZYfDfEcnFsOK05iQWIa4PT/EJnHGES8N4nE1Fkz7kdFj1tLdD5vHP5NMPM3iOaSTllouEsQSTbdrXMenHeIifiaJYfLLS+2qj2tonaNpNmxBjBjFS1E/EMKSoqCbAuLk+fd2Hv7RvEFplyHL5CHSBq4YMNtRCgjElU9MEpO2xOu7vobbe6PeVXGXgqlBaGe6b5gXHUNuT1sI5/ZKkyIXBhTLM9hfxP8A6jIA/niZ+tVGRTQ0OPiPNDMmyacFSipY9km7+0Gc63eN4li6UoyBkm5JSSD5Ppq+u0DKPFJdNT85Pho2SLk6WvcmB2K1MwSFFSPDcEpcPb953/yIktWDF3MY/wA7U1HSqnOFzHASzFlG/wAAHv2hdUBi9UpcwpC3PMlRu40YltQ7AbwuGehS+RSn1bRIt0/GsTKCqKkMGuSea4dtuloqK9C7R8aVxD9bW0eIrl8x8OXlSS7pSCQFcoDg7x48WUM+oqFTUS1pXMKgmSlJ/QywMqAptCoDN5xDlYeZQJSAszACAFaKBc2s5AdukN0ulFNhonFE1Cyhs6iSTmUTchRcMB11TppBVhWMCMpCiQ6ASeG+DUy5YSKgupakj1yzlFxzZRv1eK7xLF5+LYyZirFTBmZgOwixMVpaqqrvHUBmS8sJKvVUQpRWNXZ97Qr4rw3PxGsVOQnIBzLK1AA20SEg37bkiKLYA+/mUexGbYYEDzZkmZNZIdR6C/YN9sei6OflCQc1/V7tv3+qPTh2im1ONjM9ndhu2hFmPnFhV/DlRU4P4YCUqUGMwWYKLqCdWBCQPjAssCECSJxK69B7p/HvjcMP+k67t/MH2RkZq+YMmQ0TFyxmE0BjYFLuR1s1o4RU13EeNolpupZyi9huSroO/aNTpor0y2SkLUoSwbsHDvq5167QycOcN1XD9XnWpKiySnK5IKiQNQLBIVbqRCM4RSTzASBzF5GE1AxCZlTnRLUeYpDbtmew+UAF1S6qZygJVdwmwcOX84sqXUqpLosFqEvQXcnX4RBreGsMoq9K0pUlRzPlNiXY2OzwBcBuRAGxzOPyflcjDVzCuX4k8GXLM0kgB8psATd9tgQ42cK2V6BhxlSil0XeUMqSD9EpJZzc+4QnqqF4dXBKSR4bAtv7mbfeCUnEpy6BC1AETAZiA+hzlPNa5YKFusajK7PrHmLksZzJSszsxDoCSFZjl9U3BBD9jl9Z/hOkSk0sjMVul3OUMyje3UtZ/KB9VPzUpTlDAADqHzb663fvEadUVVNWISFXZLakMDu//GHf7xAd5LwCgl0E+atZGaYq6gSSCHILG6de4gvPqiuWAooS4PmrSwva3zhdmKl04BUCpyUu5BYa/dGp+MSZICSh7Zh5F2Jvq6R7omVZzzM5k70Wm9hH8wfbGQIan6K/jV9sZD9s+4u8/9k="/>
          <p:cNvSpPr>
            <a:spLocks noChangeAspect="1" noChangeArrowheads="1"/>
          </p:cNvSpPr>
          <p:nvPr/>
        </p:nvSpPr>
        <p:spPr bwMode="auto">
          <a:xfrm>
            <a:off x="1587500" y="-376238"/>
            <a:ext cx="781050" cy="762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22" name="AutoShape 10" descr="data:image/jpg;base64,/9j/4AAQSkZJRgABAQAAAQABAAD/2wCEAAkGBggGBRUUExMVFRIUGSEYGRgXFyAbHhsgHx4eGyAfHiIcHiYfHSYmGh4fIDgoIygsLC4sICI2NTAqOCgtLCkBCQoKDgsNGg8PGTUkHyQ0KTUwLSwsLCwsNSw1LCosNDUsNCwtLCwsLSw0Ly80NC0sLCw0Lyw0LCw0LCwsLCwsLP/AABEIAE4AUQMBIgACEQEDEQH/xAAcAAACAgMBAQAAAAAAAAAAAAAFBgQHAAECAwj/xAA/EAABAgQEBAIGBQsFAAAAAAABAhEAAwQhBRIxQQYiUWETcRQyUoGRwUKx0eHwBxUjU2KCkpOhovEWM3LC0v/EABkBAAMAAwAAAAAAAAAAAAAAAAECAwAEBf/EACURAAICAQMEAQUAAAAAAAAAAAECAAMREiExBBNBUWEFIjJxof/aAAwDAQACEQMRAD8AhYmqrwXC5K5M2WkTZWdbXckkam48hCpP4grKqp51knRO1ulrQOrMUmiQUqUoqSEpSNh1f3WHnEzhDCJOO1syWqy8mZCnbKQem+sEWilM+BJMNt408MYEFYYZssD9ISC2zWb+rwxYlKmHFJyrMZqkjrysn6xC5wTMWuinSiyZiFDVWVuv1bXhvRS1S52oUxPUnq7jy++NKy8rYQBFDHjEErBQ7p0uew6mFutqJcyeFLQvwAbEEc1tSNYea3EZNLLSJyZYUvlysOtnu145XMkLQxRLINzYOAzXOkA9Xp5WO+qs4cY/cA09NKTQLUk2KGFva5f+0ccQUnpGJzGKf91f9uRHyg9PlyEUSglJdJTMPRklKm6bN74gVkikn1AUUq5yTa4dZeAeoTYkRTYMCJU/DJ8qadPjHl6NNE4WMN68Gp9XLH2Rdz2eIwwNakO7B9S9oYdShi64v553VUZBr83SP1v9v3xkZ3K/X8jdw+4nY5gVZKrlkS1N63Vh1LfOM4VqqrD8VExIUAUqDgbBnPyeHo1YmTFHMOoLM+YPfuL7RCpKGjxKecyXZglOZnfQE9HHvMSN504cRDZ4MFUxmVnFeZIUUz0O4tfsf3WiyMHMjBcJUVKJKyAHU7AJDh+jmIIQZKUoKVZnBBAcj9lIeNcUUisRwVCZZIUwDAOSTqLbvaEFgcjE6f0utbL8nwDEjiHiNOIVaTl5QoMH15g8XphE7C51KGp5egBOUF/iI+fqXA582rAKV8qwVOGyAG7vFp8L43Ll0eV+ZLhz2LARvJpEXrrzdbqnH5TKtPD81KpCRknAhaB21tsW+cK3DOIKxChUCczFJD3LX8nG0HeMOGkcR0RUkq8ZCGlkqLPqQRpzafDpFbcM4kulxJlFnVlWCOtn166xltKWIdt5zyNQljeHKlIAL5lEK8gxLW0ctGqky0TkpbWwAJDkfdeMXhqqiUVGYHSzO++vfoBEaVVoppieXmbkdOmzuTY7e8xya2DD4kQw4mmkfgj7I1Hv6VN6p/iTGRXWvuZqEgnhSVJwspXMC54ALJIZ7gJFiX0uOvSJFHhk3B1SuWSSWdCjzBR3LqZsrX3Y2DmI9T6RKnBaFepmzHLzANlOlyRs2946w7BJ9dQGZN5lEunMSzBmcfSIAcCzvAVi433hG/MO4rNSKfOZmpswYHS5PYQV4OlvUmcxUgJLHXmNg24s/wAYWPCRW1Qli5+ikHVyG+DaBoLcVcSSeFMHl08iZmnJtMDEByGUSQ2/ygV1n8pWlSDqzF/FeKpuKYUuWuUFLklQStKmCwo5iCG6WJ3EKVHxQrDJQOVTvcDR+hJhgwyhTOplzNQuzGzHzUoA+7+sK+MYb41VlAaZmYftbW2tuqNyrDEiUDBiZYfDfEcnFsOK05iQWIa4PT/EJnHGES8N4nE1Fkz7kdFj1tLdD5vHP5NMPM3iOaSTllouEsQSTbdrXMenHeIifiaJYfLLS+2qj2tonaNpNmxBjBjFS1E/EMKSoqCbAuLk+fd2Hv7RvEFplyHL5CHSBq4YMNtRCgjElU9MEpO2xOu7vobbe6PeVXGXgqlBaGe6b5gXHUNuT1sI5/ZKkyIXBhTLM9hfxP8A6jIA/niZ+tVGRTQ0OPiPNDMmyacFSipY9km7+0Gc63eN4li6UoyBkm5JSSD5Ppq+u0DKPFJdNT85Pho2SLk6WvcmB2K1MwSFFSPDcEpcPb953/yIktWDF3MY/wA7U1HSqnOFzHASzFlG/wAAHv2hdUBi9UpcwpC3PMlRu40YltQ7AbwuGehS+RSn1bRIt0/GsTKCqKkMGuSea4dtuloqK9C7R8aVxD9bW0eIrl8x8OXlSS7pSCQFcoDg7x48WUM+oqFTUS1pXMKgmSlJ/QywMqAptCoDN5xDlYeZQJSAszACAFaKBc2s5AdukN0ulFNhonFE1Cyhs6iSTmUTchRcMB11TppBVhWMCMpCiQ6ASeG+DUy5YSKgupakj1yzlFxzZRv1eK7xLF5+LYyZirFTBmZgOwixMVpaqqrvHUBmS8sJKvVUQpRWNXZ97Qr4rw3PxGsVOQnIBzLK1AA20SEg37bkiKLYA+/mUexGbYYEDzZkmZNZIdR6C/YN9sei6OflCQc1/V7tv3+qPTh2im1ONjM9ndhu2hFmPnFhV/DlRU4P4YCUqUGMwWYKLqCdWBCQPjAssCECSJxK69B7p/HvjcMP+k67t/MH2RkZq+YMmQ0TFyxmE0BjYFLuR1s1o4RU13EeNolpupZyi9huSroO/aNTpor0y2SkLUoSwbsHDvq5167QycOcN1XD9XnWpKiySnK5IKiQNQLBIVbqRCM4RSTzASBzF5GE1AxCZlTnRLUeYpDbtmew+UAF1S6qZygJVdwmwcOX84sqXUqpLosFqEvQXcnX4RBreGsMoq9K0pUlRzPlNiXY2OzwBcBuRAGxzOPyflcjDVzCuX4k8GXLM0kgB8psATd9tgQ42cK2V6BhxlSil0XeUMqSD9EpJZzc+4QnqqF4dXBKSR4bAtv7mbfeCUnEpy6BC1AETAZiA+hzlPNa5YKFusajK7PrHmLksZzJSszsxDoCSFZjl9U3BBD9jl9Z/hOkSk0sjMVul3OUMyje3UtZ/KB9VPzUpTlDAADqHzb663fvEadUVVNWISFXZLakMDu//GHf7xAd5LwCgl0E+atZGaYq6gSSCHILG6de4gvPqiuWAooS4PmrSwva3zhdmKl04BUCpyUu5BYa/dGp+MSZICSh7Zh5F2Jvq6R7omVZzzM5k70Wm9hH8wfbGQIan6K/jV9sZD9s+4u8/9k="/>
          <p:cNvSpPr>
            <a:spLocks noChangeAspect="1" noChangeArrowheads="1"/>
          </p:cNvSpPr>
          <p:nvPr/>
        </p:nvSpPr>
        <p:spPr bwMode="auto">
          <a:xfrm>
            <a:off x="1587500" y="-376238"/>
            <a:ext cx="781050" cy="762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24" name="AutoShape 12" descr="data:image/jpg;base64,/9j/4AAQSkZJRgABAQAAAQABAAD/2wCEAAkGBhQSERQUExQVFRUUFRUYFxcWFxcUFBYYFxQVFRUXFxQXGyceFxwkGRUUHy8gJCcpLCwsFR8xNTAqNSYrLCkBCQoKDgwOGg8PGiwkHyQsLCkqLC00KSwsKSksLCwsLC8sLCksLCwsLC4pLCwsLCosLCwsLCwpLCksLCwsLCwsLP/AABEIAMwAoAMBIgACEQEDEQH/xAAcAAAABwEBAAAAAAAAAAAAAAABAgQFBgcIAAP/xABMEAABAwIDBAYFBwgIBQUAAAABAAIDBBEFEiEGMUFRBxMiYXGBMlKRobEUI0KSstHSFTVUYnSCk8EXJENjcnPh8AgWM1PxJWSDosL/xAAaAQACAwEBAAAAAAAAAAAAAAAAAQIDBAUG/8QALREAAgIBAwMCBAYDAAAAAAAAAAECEQMSITEEQVETFCJhcbEjMoGR4fEFM8H/2gAMAwEAAhEDEQA/ALoxHEGQRPlldljjaXPdqbNG82Gqin9MmE/pbfqS/gTh0j/mqt/Z5fsrIQQBq3+mTCf0tv1JfwIR0x4T+lt+pL+BZXpwMwvc9w3nuT7TxEj0Mo70AaRZ0r4Yd1UPqS/gXoOk/Dv0kfUk/Cs6MAC75RZKx0aLPSfh36SPqSfhRf6UsN/SR9ST8Kzv8vG4ojqlAGi/6UsN/Sm/Uk/CuHSlhpIHypupt6MgHmcuizg6pPJebqpAjV7cbhOoePYfuQnGofX9x+5Up0WbTmUmlebkNLoj3D0meQ1HmrEfSlY55skHTo0xxwkrJN+XIfXHsP3Lvy7D649h+5Rf5CUIoSoe5yeES9GJJvy/B649jvuQf8wQf9z3O+5R1tCjmhR7nJ4QejEkH5fg9cex33Lvy/B6/ud9yjho0YUiXucnhC9GI/u2igH9p7nfcu/5jg/7n/1d9yj/AMkCA0YR7nJ8g9GI4dIrrYVW/s0v2Ssgha96SPzVW/s8n2VkMLomUV0F76Oy6bwBf2pzZcb3uPiU0Ur7FKzUJALX1CTyVSSyzpM6RACiWqKFlSbJHdGa5MBX8sciuqnHek+ddnQBI9hq4x4hSuG/rmDxDjlI9hWly1Zs6M6AzYnTgC4Y7rHeEYzfG3tWkQVi6j8yNWFbBsq6yKhWcuBshQBDZAwLIjwjorxdIDzAQlqFrUJCAB6SPzVW/s8n2VkILXvSR+aq39nk+yshBdY5wdjrITIiIEAGLkCBcgAUIRUa6AHHA8FfUyZG6Did9vLiVYlH0dUcbPnnOeeZdkt4Bu5RvYzFqonqqaFjiALvIDQBwL3WU6o9m7u6yskMzvUBLIW91t7/AD9izZZtPk24ccGvI6dG2y8ML5Zadjsrm5c8hzaA3IjsBoTa5PJT1sw4pjptp2kthgZrYANaAA0eA3DvSkmVjC55Zv0G73rM3ZfortQ8sAO5H6pRVmKPz5rWI4d381LGSAgEbiLpNUVsJ1a7IvQlEJUQCFi7IhfIGgkmwCZ6fFuvkys9Fu881XPJGNLuxN0OuVCY16NauKmNCXpI/NVb+zyfZWQgte9JH5qrf2eT7KyEF1jnnLkKFrboA63egypbHhgP9o33oxwV/AsPmgBBZO+zuDde5xdm6uIBzwy2cgmwDQe/eeCSHB5R9G/gQUemp543XZmYeYNvek+NicGlJOStFnzbRU1BC1rGiO4uIwO0dN5437yvXZ7Ba3FB1znGkpeDiLyyD+7B0A/W3eKR7E7JU8UcNbXh1Q+cuMTPTjblJGaUk9p2mg3Ac+DzjXSS+eX5NSRunkOjY4x2Rb1nDcB3aDmFkaSdLdm9uVKT+GL4JEa6mw6EtiysG9z3OzPd+tJIdSf9gJobI+oIc6TLcFzWvJY9wFiXNjcL21GvevXBdj205FVicjZqgaxwjWCE8CG/TcOe4d+9MuJ7TvrawQ05L5LnMd7GM4g8ze2nNVuP6jU/G3/R8fZ7bkns+7yUz2cmDqWIg37O/wACbqscZa5ro6OHPJPO4NIG9rAR1jzwaLXF/HkrZoKIRRMjG5osk1sVt/FQdzkV0wAuUdzVG9qql2Tq2b36eSzZJ6FY5SUVbGnaLaB0z+qi3E204n7lJtncHEEQG9x1ce9R7ZDZ0iQyP+joPHiprZZcEG28k+SvHv8AEw4K4lFCGy2lol6SPzVW/s8n2VkILXvSR+aq39nk+yshgLrnOOQht17Q0UjvRY93g0n+SeaDZao9N8D2tGuZ9mN+s4gKLklywGxuGnmjCgeNzk4STgG1hpxaQ4fWGiM2YeCLAQsglH0ivZrpR9M+aV9Zdc4oGeM9fUmPqxI4M17INm679OCkWy23cdFQmFkbop+tLnytaCZWncwnu4DdxUee5J5ALaqLimqJwySi9QvxTbCorJA0ydU17mtJJ3AkC738he5srCZi1FgsL4oLSTbnTEgvkdb6A3Nbr5d5VQSU9t25FfHbjdJ41wuCazNW3u/sXT0QbXslqJ2StYJpjmY+3ac1o/6V+IA1H7ytWSraN+7nwWUMIxB0MjJGHK9jg5p5EG4WosDxdlXTRTNAtIwEjk7c5vkQQsueDW8SWOV8hq7EWACzhqefckEMDZXF9wTuaOQ5pq2r2eDAJIyQC4At4a6XHJR7DKh8UgIJ9ui40+plCdZERnK3RaFLTBjbBeuVJqCq6yNrhxCU3XTjTWxevkdlQFddA5MYbayLNRVDdNYnjUZhu4jiqXm2hw2jbaRzp5B/ZwtY0A95Gg9t1c21+HfKKGphBy9ZC9t7Xtdtr2WSsf2bmo5ermbb1XDVjxza7j4bwts8cZzVv9DDpdWSjF+leRxtSwxUzfWsJZvrv0HkFHJsa605p5ZpnfrG4HgCUz2Simhab3VihGPCEOAxOH1He5D+U4fVcknVRjvQhrfUCYCn8pRciuNbGd2ZJ9PVCAu/2EAexluvN715OeiOkTA9HPXi5yAvRCUAejHq7uhDaEdTNA4/9MiRl+TtHD6wB/eVG3Uu6Oaj+thlyOsa5vsGYfBZ+qenFKXhX+w4umX7iNcyWHgRnbfuGZQ7aPDDBKS09h2o7jxCccVDGUzSwm5e2+vIpzrqAVFOCCL2uLrzrvPC3V12Jc7IZsC2kfGMp1HL7lNqDFI5m3Y4Hu4hVYwvzWYAHDmhpoasOc9jg08S21z5FHT9RKHwvglDLp2ZbTpAmbFMddC7VnZ4O4f6KG0+I1vF85tvNo7BOccVVK27+uc39wD3LRlyPKqhJp/In618Jlj4sfmJP8Dvgq4xjCYqmIxytDmn2g82ngVYW0MmWlmPKNx9yrSHFQV1OpdSRo6WnFplP7W7Dy0RzC8kJOkgHo8g8fRPfuKj8MgG9aIMzXghwBBBBBFwRyIO9QDaTouBJlpO8mEnQ/5bju/wnyVmLqE9pFeXpmt4le9c3/YQGdn6y6Z+RxaY8rmmxDgQQRwIO5eZquQaPJajGGMnIIpevMyXXAdyADFyLdAUCABuguuQJiBT5sdUZKyF3J/8imNOezjSaiO3M/AqnOk8Uk/D+wFqS1jywkg5Sbg8E8PxZzYWs1GVw1HIi9inbHMJDMKIA1Yxru/S11HcGaJIy1x9Jgt4t0Xmlh9NOK7qyU4uEkesNJ87mG46p9wymuHnlZIsNoZGtzEdgc9//hPNPM1l7Ws4KrDHe5bCcWgraQEFvByWSYyxg6q3Cx7kyy4yGvaLG2ca+a88Swt7q5rmnsyZSeWm9TlNpfhve0v4LYOk2icbam2H1X+TJ9lUJT4mR4C3H/d1fG3R/wDTqv8AyJPsrN4luvRdQraJ4ZUTCixYm2qe6fEbquo64t0vonKlxjUarI4m2OTySXaLZOGubd1mygdmQDXwf6w94VTY3g0tHJkljA9V29jxza7j8VauHY0DbVPckMVTGY5WNex3A/EHeD3hWY8zhs+COTDHJuuTP5rDwAHgF5umJ3lTnbDotlpwZacumi3lu+Vg7wPTHePYoEt8ZKStHOlBwdMFcgXKZEFcgXIAFSHY6jc6Rz2j0Gj2uNh8Co8FO9j66SliIADTKbkloLgLWbv8z5rL1U1HG15Ey3MMxGappssrWNbbK4nQO56ldRR0wcGNfHdulma2v37lXLMYme4Ne97rHQbxfuaE9bPUEkTy57HNY4aZhlJ1voCuFPJp3Ya3J7li0hjIIO4EixOmnFI6swkkMdqNCAddUxYji41DOwCNw1PiTwTKajqyHsaDINznahp55dxPiqJdVCb01t5J662JHjez0g1ik7JGuc2t4WGqbaPG56QgyMEjW6XBvlv38PNIafa2XMOvAe3i4Czh32GhTzXyRhwa1xu9ge31XNdp2Tx10KvhhxvfGQ1MmnSM62FVpGn9Xk+ys6YFhE8tjK3q22uHHRzvBn8zYLTO1I/qdRoD80/eLjdyKqGKH6R963/5Lq3hqMVu+49TXA2w7MxgagnxJv7rWTZVRU4dZmS45PcfeSvLbXarq2mCI9t3pEfRHLxPwUNgxj1h5j7ln6Tp8+SHqTk9+ENNvuTWGwPpFveO0PZoU60eLlh9MEfvD4hQenxG/ouv3f6JdDWjiCPD7lolDJHbktU8seHZZ2G7TAkAub36pu2g6NaeuLnxEQTHW7ReJ/8AjaNx/WHsKYMMnorXllkueHVEged9VI6DEsNYNHSE82se0/aRjlki7os9aU1Uo2VfjHR9W0z8j4JHcnRNMjHcrObf32Kl+yvQZLNH1tZIaUH0Y8odKRzdc2Z4HXwU5h2spmasmqPAgH4ldLtlC83L5Lf4Rb3Fa/cSrgUcSvdMZI+hrD2XvPJIe8gfYSOp6PcPjB+be/vD36edwlEmPUYlL2mS977iL+9N2JY6+e7Y3hu+wO48r2UPUmzToxpHnDgGHwm4hLj/AHji+3kTZeeKUjXgvjaWi50vfT/VG2fwd7iDU5XEkW17Nr2N+GnNWM3AKYtOR7HNA1DSNfE71l6rXKlGjHmSpJIZ+jbCh1ZmLe285QTvDW6G3K5+CbcfxV0tRIQ49Wx2RgH0sujiO7NdPc+1VPBH1NM3rCNOyT1bT+tLx8rpho5jC/rnw9ad/aa5sTe5jQLeBKx5tNaL/gznnUQSRBr5GuGfc4jsjx70kxTGWxMBtnc7dr7yU44xjclQXPDdw0jvr4C+humesE1cTloQwxjtZWlhN9BoSATpwVEemUnq7fcEr4GWTaOQ/RZ7/inPCsZM7RE45TFmdFc8SL5AeRI3HjZG2Wp42VOWaIXafRkB08WlT/GsEgmp5pBC3Nk+bLGgOFt1rd62xjDfSqojTJ5tK61JOeUTz7lnbHK2tkHzZZG3g1p+ct3uOgPgtBbay5cPqnWJtDIbDeeyqHjqGluYghnMa28RoRZberwzlkU4wUqXf+xydFc1dFIwnrGuB5nj58UmyqyJ64ZbiJ8jOLo7SC3e2+YeYSCKsoH6SRtv+tmiePMae1Wx6nIv9kGvpuNMgwNtyVQ4m9u/Xx+9TCp2foni8THgc+tzD7Kb59lI+BkaeF7OHwBTfWYXsxqdDfBjDTodE5QVWXU6hIYNjZXvytfFb1nPyDw11upDh/RrUAdqogaz9Uul9lgB70Slie6kWxyiH8oa66I4rxzTrNsaxgsahx/+MW8rm/vTVJgHqSMd3OBYfbchU6o+SxZl5CSvDtf5rziaQbhy8ZqJ8Z7bC0esO032jRFxBroWNc7fJfICd4t6WXkpqNukS1KrJjg1XmYMzrG9tTp42TlJLG4EAXFtc30v3RoB7UlwnZcSUkE/WhodCy+Ydm9rEZr8wksWE9W6/XgtvuDHn42C5HUY3rbbp9jJObk7YNDA+SrjjAvnIbbcA3ju3ABWBtnO/q46eFrnADM4N17LQA0e3XyUTwvG20snWtYHnLl7RtYHfa24lOWE4710VRO4lo61zSRq6Nr7AEW9XQ+SlikpQr9yKGeOieI5X3Ie0ZgANb33W/knfDq+TqAJmhjnb2i4s36JLSbNcTrpa2iRQbUPsAXE2sL3sTbiV5/lAG7jzO/XXVbMeJQg23sR4OxGqdNlvpKy7TJlaXP1s0gnjwTPjUVXCQ10z3C17NkOg72g2CR4tiLw67ToPjvv4pPNXEgEG/ZAvz5+8rJBSpSb5DVZorbRl6CqAdlvDJ2uXZ36KgGbN1T254ntcLFudpLc31gAVoLa2MuoqhoNiYni53DTeqWxvE87WxMOWOMWA3Dvc7mTv816GeV41sOaTIpX4DWN9JjSde2yRsbu/QOtuC8aLBauQhhIcSdGyZZ76W0Hatpx0Tq0t5kpxi2pFLA/qWAzvBAed0d9BlHEjf4qpZpSdJCuhtq8L+RNIhYBLa0057MTD6kQebX5u1PAW1UcG0zwf+o53j2gfJyT1jXzHNJK9x/XOb2a6JtqIA02Bukul1fFlpsezJCzath0kjv3t09xTzh2LZrugkNuLeQ72lQCyNFKWm7SQRxBsfaq59DB/l2HpLQZVdaLOOV3jofbuTZXAtJB94t7+KYcM2oAAZM3cdJW3Dx3OA0cPK/iniPaiK2V72vZyLdfhofBZpYskNmr+gqPKEPGrb+RSPFKHrnZnkh4AFzqLDdcfcnuLEKRw+beAeDXOABPIOIFvNN9fVtYQHte2+64zNPg8Gx8iq8byqeyZJcEq2fcTTU0TyCImvbYG7dXudfx1SHF5XZ3NjJy30y/BIMMrjCdQcrtf/HNKaOsc15ykEOPiDqseVS1ub37i5JjieAwfJQR2Xxxtu4fSdYXzDjc8VDcKxB1NK9rheKcZJG+PouHeLqTS5pKdzc1iXHTnl4KIYuHNyhwsQD8d6WOWp/UJKj1lk6uTIeBCWF4ytud5NvGyZa+rMjw8m5cBc940PwRauvILG8hfzutu7x6e9ELFVeOyU04a+5y8tR/NOOJS5mAj6QumzDGnrNOTvgoYl+G7FW5qHa8/wBRqbb+pfxt9Hms8VVHITdx04AEZR7FoLbq35Oq7uyjqJLu327J1WZnYXG4gtnzacRou1LFr7k5iqWbq9SR5G59gTJW4gXm4B7vBKqrDnAdhrTrvB196QSwygWLCBpuVkMSgViV1S63LwFl4OBO9e0hdfUEeIsi2Kmya2PGyFemRGKKHqPArrIzwvO6gyaDsTlS1JabNJAI1HD6u4puaEuwyHNKwc3D4p7JWyuRb+wtJHMyWCZgeOy4A7xpYlp3g+CU410eOZ87SuvlNyx3G263ApmwTEzTSsl3hwLXDu5q0cNrA8WO5w0815yDWTZllFaYPWZZgyoa6N5JuHNytueRTXt2z5/QabgrQqMN+URhp3tJbuB1abcVANsMMcxxZI1wDfRfe4d3HiFGMVj3XApbkLy9kHvP8kiM4cT7k6vjtG4nQXsPG3DnwTA5hBW3Gr3ZUx1hkvGW8tyWbN0d5GlwIbI7IDz7Tc4B8CPamink+H+qkLMXa2jpWgWfBUvd/ibIL+5zAPMKEo0mvJJGidp8MNRRzwtteWJ7Bc2F3C2pVJ1XQNWb4+paf8x34PBaAXLtJ0TcbM7joSxYbnQfxXfgXoehjFvWg0/vXfgWhFyephoRnZ3QZiZNz8nPjKT/APheR6B8T/8AbfxD+BaOXI1MNCM3noExPnT/AMU/gQf0BYnzp/4p/AtIrktTDSjNjv8Ah/xLnT/xT+BFH/D7iXOn/iH8C0quRY6M2N6AMS50/wDFP4E44R0G4hHNG5/UZWuubSEm31FoJck900GlFUSdGdWYgz5rQuPpnj+6pbhmATtgY2QMErRY2dcG3G9lKlyxQ6HFDixkJn2XqnRVEd2DrDdhDiCL2JubaahNdXsBVTC0pYe/rD+FWUuU/a46piopvaHohqXxxsg6q7XEuLnlulrAAZT3klMUvQfiBA1p7j+8Ps9BaBXKxYIoWlGe4ug/EQQf6v8AxT+BK4OhWvsWu6i29pEh0P1FfK5DwxYaUf/Z"/>
          <p:cNvSpPr>
            <a:spLocks noChangeAspect="1" noChangeArrowheads="1"/>
          </p:cNvSpPr>
          <p:nvPr/>
        </p:nvSpPr>
        <p:spPr bwMode="auto">
          <a:xfrm>
            <a:off x="1587500" y="-939800"/>
            <a:ext cx="1524000"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26" name="AutoShape 14" descr="data:image/jpg;base64,/9j/4AAQSkZJRgABAQAAAQABAAD/2wCEAAkGBhQSERQUExQVFRUUFRUYFxcWFxcUFBYYFxQVFRUXFxQXGyceFxwkGRUUHy8gJCcpLCwsFR8xNTAqNSYrLCkBCQoKDgwOGg8PGiwkHyQsLCkqLC00KSwsKSksLCwsLC8sLCksLCwsLC4pLCwsLCosLCwsLCwpLCksLCwsLCwsLP/AABEIAMwAoAMBIgACEQEDEQH/xAAcAAAABwEBAAAAAAAAAAAAAAABAgQFBgcIAAP/xABMEAABAwIDBAYFBwgIBQUAAAABAAIDBBEFEiEGMUFRBxMiYXGBMlKRobEUI0KSstHSFTVUYnSCk8EXJENjcnPh8AgWM1PxJWSDosL/xAAaAQACAwEBAAAAAAAAAAAAAAAAAQIDBAUG/8QALREAAgIBAwMCBAYDAAAAAAAAAAECEQMSITEEQVETFCJhcbEjMoGR4fEFM8H/2gAMAwEAAhEDEQA/ALoxHEGQRPlldljjaXPdqbNG82Gqin9MmE/pbfqS/gTh0j/mqt/Z5fsrIQQBq3+mTCf0tv1JfwIR0x4T+lt+pL+BZXpwMwvc9w3nuT7TxEj0Mo70AaRZ0r4Yd1UPqS/gXoOk/Dv0kfUk/Cs6MAC75RZKx0aLPSfh36SPqSfhRf6UsN/SR9ST8Kzv8vG4ojqlAGi/6UsN/Sm/Uk/CuHSlhpIHypupt6MgHmcuizg6pPJebqpAjV7cbhOoePYfuQnGofX9x+5Up0WbTmUmlebkNLoj3D0meQ1HmrEfSlY55skHTo0xxwkrJN+XIfXHsP3Lvy7D649h+5Rf5CUIoSoe5yeES9GJJvy/B649jvuQf8wQf9z3O+5R1tCjmhR7nJ4QejEkH5fg9cex33Lvy/B6/ud9yjho0YUiXucnhC9GI/u2igH9p7nfcu/5jg/7n/1d9yj/AMkCA0YR7nJ8g9GI4dIrrYVW/s0v2Ssgha96SPzVW/s8n2VkMLomUV0F76Oy6bwBf2pzZcb3uPiU0Ur7FKzUJALX1CTyVSSyzpM6RACiWqKFlSbJHdGa5MBX8sciuqnHek+ddnQBI9hq4x4hSuG/rmDxDjlI9hWly1Zs6M6AzYnTgC4Y7rHeEYzfG3tWkQVi6j8yNWFbBsq6yKhWcuBshQBDZAwLIjwjorxdIDzAQlqFrUJCAB6SPzVW/s8n2VkILXvSR+aq39nk+yshBdY5wdjrITIiIEAGLkCBcgAUIRUa6AHHA8FfUyZG6Did9vLiVYlH0dUcbPnnOeeZdkt4Bu5RvYzFqonqqaFjiALvIDQBwL3WU6o9m7u6yskMzvUBLIW91t7/AD9izZZtPk24ccGvI6dG2y8ML5Zadjsrm5c8hzaA3IjsBoTa5PJT1sw4pjptp2kthgZrYANaAA0eA3DvSkmVjC55Zv0G73rM3ZfortQ8sAO5H6pRVmKPz5rWI4d381LGSAgEbiLpNUVsJ1a7IvQlEJUQCFi7IhfIGgkmwCZ6fFuvkys9Fu881XPJGNLuxN0OuVCY16NauKmNCXpI/NVb+zyfZWQgte9JH5qrf2eT7KyEF1jnnLkKFrboA63egypbHhgP9o33oxwV/AsPmgBBZO+zuDde5xdm6uIBzwy2cgmwDQe/eeCSHB5R9G/gQUemp543XZmYeYNvek+NicGlJOStFnzbRU1BC1rGiO4uIwO0dN5437yvXZ7Ba3FB1znGkpeDiLyyD+7B0A/W3eKR7E7JU8UcNbXh1Q+cuMTPTjblJGaUk9p2mg3Ac+DzjXSS+eX5NSRunkOjY4x2Rb1nDcB3aDmFkaSdLdm9uVKT+GL4JEa6mw6EtiysG9z3OzPd+tJIdSf9gJobI+oIc6TLcFzWvJY9wFiXNjcL21GvevXBdj205FVicjZqgaxwjWCE8CG/TcOe4d+9MuJ7TvrawQ05L5LnMd7GM4g8ze2nNVuP6jU/G3/R8fZ7bkns+7yUz2cmDqWIg37O/wACbqscZa5ro6OHPJPO4NIG9rAR1jzwaLXF/HkrZoKIRRMjG5osk1sVt/FQdzkV0wAuUdzVG9qql2Tq2b36eSzZJ6FY5SUVbGnaLaB0z+qi3E204n7lJtncHEEQG9x1ce9R7ZDZ0iQyP+joPHiprZZcEG28k+SvHv8AEw4K4lFCGy2lol6SPzVW/s8n2VkILXvSR+aq39nk+yshgLrnOOQht17Q0UjvRY93g0n+SeaDZao9N8D2tGuZ9mN+s4gKLklywGxuGnmjCgeNzk4STgG1hpxaQ4fWGiM2YeCLAQsglH0ivZrpR9M+aV9Zdc4oGeM9fUmPqxI4M17INm679OCkWy23cdFQmFkbop+tLnytaCZWncwnu4DdxUee5J5ALaqLimqJwySi9QvxTbCorJA0ydU17mtJJ3AkC738he5srCZi1FgsL4oLSTbnTEgvkdb6A3Nbr5d5VQSU9t25FfHbjdJ41wuCazNW3u/sXT0QbXslqJ2StYJpjmY+3ac1o/6V+IA1H7ytWSraN+7nwWUMIxB0MjJGHK9jg5p5EG4WosDxdlXTRTNAtIwEjk7c5vkQQsueDW8SWOV8hq7EWACzhqefckEMDZXF9wTuaOQ5pq2r2eDAJIyQC4At4a6XHJR7DKh8UgIJ9ui40+plCdZERnK3RaFLTBjbBeuVJqCq6yNrhxCU3XTjTWxevkdlQFddA5MYbayLNRVDdNYnjUZhu4jiqXm2hw2jbaRzp5B/ZwtY0A95Gg9t1c21+HfKKGphBy9ZC9t7Xtdtr2WSsf2bmo5ermbb1XDVjxza7j4bwts8cZzVv9DDpdWSjF+leRxtSwxUzfWsJZvrv0HkFHJsa605p5ZpnfrG4HgCUz2Simhab3VihGPCEOAxOH1He5D+U4fVcknVRjvQhrfUCYCn8pRciuNbGd2ZJ9PVCAu/2EAexluvN715OeiOkTA9HPXi5yAvRCUAejHq7uhDaEdTNA4/9MiRl+TtHD6wB/eVG3Uu6Oaj+thlyOsa5vsGYfBZ+qenFKXhX+w4umX7iNcyWHgRnbfuGZQ7aPDDBKS09h2o7jxCccVDGUzSwm5e2+vIpzrqAVFOCCL2uLrzrvPC3V12Jc7IZsC2kfGMp1HL7lNqDFI5m3Y4Hu4hVYwvzWYAHDmhpoasOc9jg08S21z5FHT9RKHwvglDLp2ZbTpAmbFMddC7VnZ4O4f6KG0+I1vF85tvNo7BOccVVK27+uc39wD3LRlyPKqhJp/In618Jlj4sfmJP8Dvgq4xjCYqmIxytDmn2g82ngVYW0MmWlmPKNx9yrSHFQV1OpdSRo6WnFplP7W7Dy0RzC8kJOkgHo8g8fRPfuKj8MgG9aIMzXghwBBBBBFwRyIO9QDaTouBJlpO8mEnQ/5bju/wnyVmLqE9pFeXpmt4le9c3/YQGdn6y6Z+RxaY8rmmxDgQQRwIO5eZquQaPJajGGMnIIpevMyXXAdyADFyLdAUCABuguuQJiBT5sdUZKyF3J/8imNOezjSaiO3M/AqnOk8Uk/D+wFqS1jywkg5Sbg8E8PxZzYWs1GVw1HIi9inbHMJDMKIA1Yxru/S11HcGaJIy1x9Jgt4t0Xmlh9NOK7qyU4uEkesNJ87mG46p9wymuHnlZIsNoZGtzEdgc9//hPNPM1l7Ws4KrDHe5bCcWgraQEFvByWSYyxg6q3Cx7kyy4yGvaLG2ca+a88Swt7q5rmnsyZSeWm9TlNpfhve0v4LYOk2icbam2H1X+TJ9lUJT4mR4C3H/d1fG3R/wDTqv8AyJPsrN4luvRdQraJ4ZUTCixYm2qe6fEbquo64t0vonKlxjUarI4m2OTySXaLZOGubd1mygdmQDXwf6w94VTY3g0tHJkljA9V29jxza7j8VauHY0DbVPckMVTGY5WNex3A/EHeD3hWY8zhs+COTDHJuuTP5rDwAHgF5umJ3lTnbDotlpwZacumi3lu+Vg7wPTHePYoEt8ZKStHOlBwdMFcgXKZEFcgXIAFSHY6jc6Rz2j0Gj2uNh8Co8FO9j66SliIADTKbkloLgLWbv8z5rL1U1HG15Ey3MMxGappssrWNbbK4nQO56ldRR0wcGNfHdulma2v37lXLMYme4Ne97rHQbxfuaE9bPUEkTy57HNY4aZhlJ1voCuFPJp3Ya3J7li0hjIIO4EixOmnFI6swkkMdqNCAddUxYji41DOwCNw1PiTwTKajqyHsaDINznahp55dxPiqJdVCb01t5J662JHjez0g1ik7JGuc2t4WGqbaPG56QgyMEjW6XBvlv38PNIafa2XMOvAe3i4Czh32GhTzXyRhwa1xu9ge31XNdp2Tx10KvhhxvfGQ1MmnSM62FVpGn9Xk+ys6YFhE8tjK3q22uHHRzvBn8zYLTO1I/qdRoD80/eLjdyKqGKH6R963/5Lq3hqMVu+49TXA2w7MxgagnxJv7rWTZVRU4dZmS45PcfeSvLbXarq2mCI9t3pEfRHLxPwUNgxj1h5j7ln6Tp8+SHqTk9+ENNvuTWGwPpFveO0PZoU60eLlh9MEfvD4hQenxG/ouv3f6JdDWjiCPD7lolDJHbktU8seHZZ2G7TAkAub36pu2g6NaeuLnxEQTHW7ReJ/8AjaNx/WHsKYMMnorXllkueHVEged9VI6DEsNYNHSE82se0/aRjlki7os9aU1Uo2VfjHR9W0z8j4JHcnRNMjHcrObf32Kl+yvQZLNH1tZIaUH0Y8odKRzdc2Z4HXwU5h2spmasmqPAgH4ldLtlC83L5Lf4Rb3Fa/cSrgUcSvdMZI+hrD2XvPJIe8gfYSOp6PcPjB+be/vD36edwlEmPUYlL2mS977iL+9N2JY6+e7Y3hu+wO48r2UPUmzToxpHnDgGHwm4hLj/AHji+3kTZeeKUjXgvjaWi50vfT/VG2fwd7iDU5XEkW17Nr2N+GnNWM3AKYtOR7HNA1DSNfE71l6rXKlGjHmSpJIZ+jbCh1ZmLe285QTvDW6G3K5+CbcfxV0tRIQ49Wx2RgH0sujiO7NdPc+1VPBH1NM3rCNOyT1bT+tLx8rpho5jC/rnw9ad/aa5sTe5jQLeBKx5tNaL/gznnUQSRBr5GuGfc4jsjx70kxTGWxMBtnc7dr7yU44xjclQXPDdw0jvr4C+humesE1cTloQwxjtZWlhN9BoSATpwVEemUnq7fcEr4GWTaOQ/RZ7/inPCsZM7RE45TFmdFc8SL5AeRI3HjZG2Wp42VOWaIXafRkB08WlT/GsEgmp5pBC3Nk+bLGgOFt1rd62xjDfSqojTJ5tK61JOeUTz7lnbHK2tkHzZZG3g1p+ct3uOgPgtBbay5cPqnWJtDIbDeeyqHjqGluYghnMa28RoRZberwzlkU4wUqXf+xydFc1dFIwnrGuB5nj58UmyqyJ64ZbiJ8jOLo7SC3e2+YeYSCKsoH6SRtv+tmiePMae1Wx6nIv9kGvpuNMgwNtyVQ4m9u/Xx+9TCp2foni8THgc+tzD7Kb59lI+BkaeF7OHwBTfWYXsxqdDfBjDTodE5QVWXU6hIYNjZXvytfFb1nPyDw11upDh/RrUAdqogaz9Uul9lgB70Slie6kWxyiH8oa66I4rxzTrNsaxgsahx/+MW8rm/vTVJgHqSMd3OBYfbchU6o+SxZl5CSvDtf5rziaQbhy8ZqJ8Z7bC0esO032jRFxBroWNc7fJfICd4t6WXkpqNukS1KrJjg1XmYMzrG9tTp42TlJLG4EAXFtc30v3RoB7UlwnZcSUkE/WhodCy+Ydm9rEZr8wksWE9W6/XgtvuDHn42C5HUY3rbbp9jJObk7YNDA+SrjjAvnIbbcA3ju3ABWBtnO/q46eFrnADM4N17LQA0e3XyUTwvG20snWtYHnLl7RtYHfa24lOWE4710VRO4lo61zSRq6Nr7AEW9XQ+SlikpQr9yKGeOieI5X3Ie0ZgANb33W/knfDq+TqAJmhjnb2i4s36JLSbNcTrpa2iRQbUPsAXE2sL3sTbiV5/lAG7jzO/XXVbMeJQg23sR4OxGqdNlvpKy7TJlaXP1s0gnjwTPjUVXCQ10z3C17NkOg72g2CR4tiLw67ToPjvv4pPNXEgEG/ZAvz5+8rJBSpSb5DVZorbRl6CqAdlvDJ2uXZ36KgGbN1T254ntcLFudpLc31gAVoLa2MuoqhoNiYni53DTeqWxvE87WxMOWOMWA3Dvc7mTv816GeV41sOaTIpX4DWN9JjSde2yRsbu/QOtuC8aLBauQhhIcSdGyZZ76W0Hatpx0Tq0t5kpxi2pFLA/qWAzvBAed0d9BlHEjf4qpZpSdJCuhtq8L+RNIhYBLa0057MTD6kQebX5u1PAW1UcG0zwf+o53j2gfJyT1jXzHNJK9x/XOb2a6JtqIA02Bukul1fFlpsezJCzath0kjv3t09xTzh2LZrugkNuLeQ72lQCyNFKWm7SQRxBsfaq59DB/l2HpLQZVdaLOOV3jofbuTZXAtJB94t7+KYcM2oAAZM3cdJW3Dx3OA0cPK/iniPaiK2V72vZyLdfhofBZpYskNmr+gqPKEPGrb+RSPFKHrnZnkh4AFzqLDdcfcnuLEKRw+beAeDXOABPIOIFvNN9fVtYQHte2+64zNPg8Gx8iq8byqeyZJcEq2fcTTU0TyCImvbYG7dXudfx1SHF5XZ3NjJy30y/BIMMrjCdQcrtf/HNKaOsc15ykEOPiDqseVS1ub37i5JjieAwfJQR2Xxxtu4fSdYXzDjc8VDcKxB1NK9rheKcZJG+PouHeLqTS5pKdzc1iXHTnl4KIYuHNyhwsQD8d6WOWp/UJKj1lk6uTIeBCWF4ytud5NvGyZa+rMjw8m5cBc940PwRauvILG8hfzutu7x6e9ELFVeOyU04a+5y8tR/NOOJS5mAj6QumzDGnrNOTvgoYl+G7FW5qHa8/wBRqbb+pfxt9Hms8VVHITdx04AEZR7FoLbq35Oq7uyjqJLu327J1WZnYXG4gtnzacRou1LFr7k5iqWbq9SR5G59gTJW4gXm4B7vBKqrDnAdhrTrvB196QSwygWLCBpuVkMSgViV1S63LwFl4OBO9e0hdfUEeIsi2Kmya2PGyFemRGKKHqPArrIzwvO6gyaDsTlS1JabNJAI1HD6u4puaEuwyHNKwc3D4p7JWyuRb+wtJHMyWCZgeOy4A7xpYlp3g+CU410eOZ87SuvlNyx3G263ApmwTEzTSsl3hwLXDu5q0cNrA8WO5w0815yDWTZllFaYPWZZgyoa6N5JuHNytueRTXt2z5/QabgrQqMN+URhp3tJbuB1abcVANsMMcxxZI1wDfRfe4d3HiFGMVj3XApbkLy9kHvP8kiM4cT7k6vjtG4nQXsPG3DnwTA5hBW3Gr3ZUx1hkvGW8tyWbN0d5GlwIbI7IDz7Tc4B8CPamink+H+qkLMXa2jpWgWfBUvd/ibIL+5zAPMKEo0mvJJGidp8MNRRzwtteWJ7Bc2F3C2pVJ1XQNWb4+paf8x34PBaAXLtJ0TcbM7joSxYbnQfxXfgXoehjFvWg0/vXfgWhFyephoRnZ3QZiZNz8nPjKT/APheR6B8T/8AbfxD+BaOXI1MNCM3noExPnT/AMU/gQf0BYnzp/4p/AtIrktTDSjNjv8Ah/xLnT/xT+BFH/D7iXOn/iH8C0quRY6M2N6AMS50/wDFP4E44R0G4hHNG5/UZWuubSEm31FoJck900GlFUSdGdWYgz5rQuPpnj+6pbhmATtgY2QMErRY2dcG3G9lKlyxQ6HFDixkJn2XqnRVEd2DrDdhDiCL2JubaahNdXsBVTC0pYe/rD+FWUuU/a46piopvaHohqXxxsg6q7XEuLnlulrAAZT3klMUvQfiBA1p7j+8Ps9BaBXKxYIoWlGe4ug/EQQf6v8AxT+BK4OhWvsWu6i29pEh0P1FfK5DwxYaUf/Z"/>
          <p:cNvSpPr>
            <a:spLocks noChangeAspect="1" noChangeArrowheads="1"/>
          </p:cNvSpPr>
          <p:nvPr/>
        </p:nvSpPr>
        <p:spPr bwMode="auto">
          <a:xfrm>
            <a:off x="1587500" y="-939800"/>
            <a:ext cx="1524000"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28" name="AutoShape 16" descr="data:image/jpg;base64,/9j/4AAQSkZJRgABAQAAAQABAAD/2wCEAAkGBhQSERQUExQVFRUUFRUYFxcWFxcUFBYYFxQVFRUXFxQXGyceFxwkGRUUHy8gJCcpLCwsFR8xNTAqNSYrLCkBCQoKDgwOGg8PGiwkHyQsLCkqLC00KSwsKSksLCwsLC8sLCksLCwsLC4pLCwsLCosLCwsLCwpLCksLCwsLCwsLP/AABEIAMwAoAMBIgACEQEDEQH/xAAcAAAABwEBAAAAAAAAAAAAAAABAgQFBgcIAAP/xABMEAABAwIDBAYFBwgIBQUAAAABAAIDBBEFEiEGMUFRBxMiYXGBMlKRobEUI0KSstHSFTVUYnSCk8EXJENjcnPh8AgWM1PxJWSDosL/xAAaAQACAwEBAAAAAAAAAAAAAAAAAQIDBAUG/8QALREAAgIBAwMCBAYDAAAAAAAAAAECEQMSITEEQVETFCJhcbEjMoGR4fEFM8H/2gAMAwEAAhEDEQA/ALoxHEGQRPlldljjaXPdqbNG82Gqin9MmE/pbfqS/gTh0j/mqt/Z5fsrIQQBq3+mTCf0tv1JfwIR0x4T+lt+pL+BZXpwMwvc9w3nuT7TxEj0Mo70AaRZ0r4Yd1UPqS/gXoOk/Dv0kfUk/Cs6MAC75RZKx0aLPSfh36SPqSfhRf6UsN/SR9ST8Kzv8vG4ojqlAGi/6UsN/Sm/Uk/CuHSlhpIHypupt6MgHmcuizg6pPJebqpAjV7cbhOoePYfuQnGofX9x+5Up0WbTmUmlebkNLoj3D0meQ1HmrEfSlY55skHTo0xxwkrJN+XIfXHsP3Lvy7D649h+5Rf5CUIoSoe5yeES9GJJvy/B649jvuQf8wQf9z3O+5R1tCjmhR7nJ4QejEkH5fg9cex33Lvy/B6/ud9yjho0YUiXucnhC9GI/u2igH9p7nfcu/5jg/7n/1d9yj/AMkCA0YR7nJ8g9GI4dIrrYVW/s0v2Ssgha96SPzVW/s8n2VkMLomUV0F76Oy6bwBf2pzZcb3uPiU0Ur7FKzUJALX1CTyVSSyzpM6RACiWqKFlSbJHdGa5MBX8sciuqnHek+ddnQBI9hq4x4hSuG/rmDxDjlI9hWly1Zs6M6AzYnTgC4Y7rHeEYzfG3tWkQVi6j8yNWFbBsq6yKhWcuBshQBDZAwLIjwjorxdIDzAQlqFrUJCAB6SPzVW/s8n2VkILXvSR+aq39nk+yshBdY5wdjrITIiIEAGLkCBcgAUIRUa6AHHA8FfUyZG6Did9vLiVYlH0dUcbPnnOeeZdkt4Bu5RvYzFqonqqaFjiALvIDQBwL3WU6o9m7u6yskMzvUBLIW91t7/AD9izZZtPk24ccGvI6dG2y8ML5Zadjsrm5c8hzaA3IjsBoTa5PJT1sw4pjptp2kthgZrYANaAA0eA3DvSkmVjC55Zv0G73rM3ZfortQ8sAO5H6pRVmKPz5rWI4d381LGSAgEbiLpNUVsJ1a7IvQlEJUQCFi7IhfIGgkmwCZ6fFuvkys9Fu881XPJGNLuxN0OuVCY16NauKmNCXpI/NVb+zyfZWQgte9JH5qrf2eT7KyEF1jnnLkKFrboA63egypbHhgP9o33oxwV/AsPmgBBZO+zuDde5xdm6uIBzwy2cgmwDQe/eeCSHB5R9G/gQUemp543XZmYeYNvek+NicGlJOStFnzbRU1BC1rGiO4uIwO0dN5437yvXZ7Ba3FB1znGkpeDiLyyD+7B0A/W3eKR7E7JU8UcNbXh1Q+cuMTPTjblJGaUk9p2mg3Ac+DzjXSS+eX5NSRunkOjY4x2Rb1nDcB3aDmFkaSdLdm9uVKT+GL4JEa6mw6EtiysG9z3OzPd+tJIdSf9gJobI+oIc6TLcFzWvJY9wFiXNjcL21GvevXBdj205FVicjZqgaxwjWCE8CG/TcOe4d+9MuJ7TvrawQ05L5LnMd7GM4g8ze2nNVuP6jU/G3/R8fZ7bkns+7yUz2cmDqWIg37O/wACbqscZa5ro6OHPJPO4NIG9rAR1jzwaLXF/HkrZoKIRRMjG5osk1sVt/FQdzkV0wAuUdzVG9qql2Tq2b36eSzZJ6FY5SUVbGnaLaB0z+qi3E204n7lJtncHEEQG9x1ce9R7ZDZ0iQyP+joPHiprZZcEG28k+SvHv8AEw4K4lFCGy2lol6SPzVW/s8n2VkILXvSR+aq39nk+yshgLrnOOQht17Q0UjvRY93g0n+SeaDZao9N8D2tGuZ9mN+s4gKLklywGxuGnmjCgeNzk4STgG1hpxaQ4fWGiM2YeCLAQsglH0ivZrpR9M+aV9Zdc4oGeM9fUmPqxI4M17INm679OCkWy23cdFQmFkbop+tLnytaCZWncwnu4DdxUee5J5ALaqLimqJwySi9QvxTbCorJA0ydU17mtJJ3AkC738he5srCZi1FgsL4oLSTbnTEgvkdb6A3Nbr5d5VQSU9t25FfHbjdJ41wuCazNW3u/sXT0QbXslqJ2StYJpjmY+3ac1o/6V+IA1H7ytWSraN+7nwWUMIxB0MjJGHK9jg5p5EG4WosDxdlXTRTNAtIwEjk7c5vkQQsueDW8SWOV8hq7EWACzhqefckEMDZXF9wTuaOQ5pq2r2eDAJIyQC4At4a6XHJR7DKh8UgIJ9ui40+plCdZERnK3RaFLTBjbBeuVJqCq6yNrhxCU3XTjTWxevkdlQFddA5MYbayLNRVDdNYnjUZhu4jiqXm2hw2jbaRzp5B/ZwtY0A95Gg9t1c21+HfKKGphBy9ZC9t7Xtdtr2WSsf2bmo5ermbb1XDVjxza7j4bwts8cZzVv9DDpdWSjF+leRxtSwxUzfWsJZvrv0HkFHJsa605p5ZpnfrG4HgCUz2Simhab3VihGPCEOAxOH1He5D+U4fVcknVRjvQhrfUCYCn8pRciuNbGd2ZJ9PVCAu/2EAexluvN715OeiOkTA9HPXi5yAvRCUAejHq7uhDaEdTNA4/9MiRl+TtHD6wB/eVG3Uu6Oaj+thlyOsa5vsGYfBZ+qenFKXhX+w4umX7iNcyWHgRnbfuGZQ7aPDDBKS09h2o7jxCccVDGUzSwm5e2+vIpzrqAVFOCCL2uLrzrvPC3V12Jc7IZsC2kfGMp1HL7lNqDFI5m3Y4Hu4hVYwvzWYAHDmhpoasOc9jg08S21z5FHT9RKHwvglDLp2ZbTpAmbFMddC7VnZ4O4f6KG0+I1vF85tvNo7BOccVVK27+uc39wD3LRlyPKqhJp/In618Jlj4sfmJP8Dvgq4xjCYqmIxytDmn2g82ngVYW0MmWlmPKNx9yrSHFQV1OpdSRo6WnFplP7W7Dy0RzC8kJOkgHo8g8fRPfuKj8MgG9aIMzXghwBBBBBFwRyIO9QDaTouBJlpO8mEnQ/5bju/wnyVmLqE9pFeXpmt4le9c3/YQGdn6y6Z+RxaY8rmmxDgQQRwIO5eZquQaPJajGGMnIIpevMyXXAdyADFyLdAUCABuguuQJiBT5sdUZKyF3J/8imNOezjSaiO3M/AqnOk8Uk/D+wFqS1jywkg5Sbg8E8PxZzYWs1GVw1HIi9inbHMJDMKIA1Yxru/S11HcGaJIy1x9Jgt4t0Xmlh9NOK7qyU4uEkesNJ87mG46p9wymuHnlZIsNoZGtzEdgc9//hPNPM1l7Ws4KrDHe5bCcWgraQEFvByWSYyxg6q3Cx7kyy4yGvaLG2ca+a88Swt7q5rmnsyZSeWm9TlNpfhve0v4LYOk2icbam2H1X+TJ9lUJT4mR4C3H/d1fG3R/wDTqv8AyJPsrN4luvRdQraJ4ZUTCixYm2qe6fEbquo64t0vonKlxjUarI4m2OTySXaLZOGubd1mygdmQDXwf6w94VTY3g0tHJkljA9V29jxza7j8VauHY0DbVPckMVTGY5WNex3A/EHeD3hWY8zhs+COTDHJuuTP5rDwAHgF5umJ3lTnbDotlpwZacumi3lu+Vg7wPTHePYoEt8ZKStHOlBwdMFcgXKZEFcgXIAFSHY6jc6Rz2j0Gj2uNh8Co8FO9j66SliIADTKbkloLgLWbv8z5rL1U1HG15Ey3MMxGappssrWNbbK4nQO56ldRR0wcGNfHdulma2v37lXLMYme4Ne97rHQbxfuaE9bPUEkTy57HNY4aZhlJ1voCuFPJp3Ya3J7li0hjIIO4EixOmnFI6swkkMdqNCAddUxYji41DOwCNw1PiTwTKajqyHsaDINznahp55dxPiqJdVCb01t5J662JHjez0g1ik7JGuc2t4WGqbaPG56QgyMEjW6XBvlv38PNIafa2XMOvAe3i4Czh32GhTzXyRhwa1xu9ge31XNdp2Tx10KvhhxvfGQ1MmnSM62FVpGn9Xk+ys6YFhE8tjK3q22uHHRzvBn8zYLTO1I/qdRoD80/eLjdyKqGKH6R963/5Lq3hqMVu+49TXA2w7MxgagnxJv7rWTZVRU4dZmS45PcfeSvLbXarq2mCI9t3pEfRHLxPwUNgxj1h5j7ln6Tp8+SHqTk9+ENNvuTWGwPpFveO0PZoU60eLlh9MEfvD4hQenxG/ouv3f6JdDWjiCPD7lolDJHbktU8seHZZ2G7TAkAub36pu2g6NaeuLnxEQTHW7ReJ/8AjaNx/WHsKYMMnorXllkueHVEged9VI6DEsNYNHSE82se0/aRjlki7os9aU1Uo2VfjHR9W0z8j4JHcnRNMjHcrObf32Kl+yvQZLNH1tZIaUH0Y8odKRzdc2Z4HXwU5h2spmasmqPAgH4ldLtlC83L5Lf4Rb3Fa/cSrgUcSvdMZI+hrD2XvPJIe8gfYSOp6PcPjB+be/vD36edwlEmPUYlL2mS977iL+9N2JY6+e7Y3hu+wO48r2UPUmzToxpHnDgGHwm4hLj/AHji+3kTZeeKUjXgvjaWi50vfT/VG2fwd7iDU5XEkW17Nr2N+GnNWM3AKYtOR7HNA1DSNfE71l6rXKlGjHmSpJIZ+jbCh1ZmLe285QTvDW6G3K5+CbcfxV0tRIQ49Wx2RgH0sujiO7NdPc+1VPBH1NM3rCNOyT1bT+tLx8rpho5jC/rnw9ad/aa5sTe5jQLeBKx5tNaL/gznnUQSRBr5GuGfc4jsjx70kxTGWxMBtnc7dr7yU44xjclQXPDdw0jvr4C+humesE1cTloQwxjtZWlhN9BoSATpwVEemUnq7fcEr4GWTaOQ/RZ7/inPCsZM7RE45TFmdFc8SL5AeRI3HjZG2Wp42VOWaIXafRkB08WlT/GsEgmp5pBC3Nk+bLGgOFt1rd62xjDfSqojTJ5tK61JOeUTz7lnbHK2tkHzZZG3g1p+ct3uOgPgtBbay5cPqnWJtDIbDeeyqHjqGluYghnMa28RoRZberwzlkU4wUqXf+xydFc1dFIwnrGuB5nj58UmyqyJ64ZbiJ8jOLo7SC3e2+YeYSCKsoH6SRtv+tmiePMae1Wx6nIv9kGvpuNMgwNtyVQ4m9u/Xx+9TCp2foni8THgc+tzD7Kb59lI+BkaeF7OHwBTfWYXsxqdDfBjDTodE5QVWXU6hIYNjZXvytfFb1nPyDw11upDh/RrUAdqogaz9Uul9lgB70Slie6kWxyiH8oa66I4rxzTrNsaxgsahx/+MW8rm/vTVJgHqSMd3OBYfbchU6o+SxZl5CSvDtf5rziaQbhy8ZqJ8Z7bC0esO032jRFxBroWNc7fJfICd4t6WXkpqNukS1KrJjg1XmYMzrG9tTp42TlJLG4EAXFtc30v3RoB7UlwnZcSUkE/WhodCy+Ydm9rEZr8wksWE9W6/XgtvuDHn42C5HUY3rbbp9jJObk7YNDA+SrjjAvnIbbcA3ju3ABWBtnO/q46eFrnADM4N17LQA0e3XyUTwvG20snWtYHnLl7RtYHfa24lOWE4710VRO4lo61zSRq6Nr7AEW9XQ+SlikpQr9yKGeOieI5X3Ie0ZgANb33W/knfDq+TqAJmhjnb2i4s36JLSbNcTrpa2iRQbUPsAXE2sL3sTbiV5/lAG7jzO/XXVbMeJQg23sR4OxGqdNlvpKy7TJlaXP1s0gnjwTPjUVXCQ10z3C17NkOg72g2CR4tiLw67ToPjvv4pPNXEgEG/ZAvz5+8rJBSpSb5DVZorbRl6CqAdlvDJ2uXZ36KgGbN1T254ntcLFudpLc31gAVoLa2MuoqhoNiYni53DTeqWxvE87WxMOWOMWA3Dvc7mTv816GeV41sOaTIpX4DWN9JjSde2yRsbu/QOtuC8aLBauQhhIcSdGyZZ76W0Hatpx0Tq0t5kpxi2pFLA/qWAzvBAed0d9BlHEjf4qpZpSdJCuhtq8L+RNIhYBLa0057MTD6kQebX5u1PAW1UcG0zwf+o53j2gfJyT1jXzHNJK9x/XOb2a6JtqIA02Bukul1fFlpsezJCzath0kjv3t09xTzh2LZrugkNuLeQ72lQCyNFKWm7SQRxBsfaq59DB/l2HpLQZVdaLOOV3jofbuTZXAtJB94t7+KYcM2oAAZM3cdJW3Dx3OA0cPK/iniPaiK2V72vZyLdfhofBZpYskNmr+gqPKEPGrb+RSPFKHrnZnkh4AFzqLDdcfcnuLEKRw+beAeDXOABPIOIFvNN9fVtYQHte2+64zNPg8Gx8iq8byqeyZJcEq2fcTTU0TyCImvbYG7dXudfx1SHF5XZ3NjJy30y/BIMMrjCdQcrtf/HNKaOsc15ykEOPiDqseVS1ub37i5JjieAwfJQR2Xxxtu4fSdYXzDjc8VDcKxB1NK9rheKcZJG+PouHeLqTS5pKdzc1iXHTnl4KIYuHNyhwsQD8d6WOWp/UJKj1lk6uTIeBCWF4ytud5NvGyZa+rMjw8m5cBc940PwRauvILG8hfzutu7x6e9ELFVeOyU04a+5y8tR/NOOJS5mAj6QumzDGnrNOTvgoYl+G7FW5qHa8/wBRqbb+pfxt9Hms8VVHITdx04AEZR7FoLbq35Oq7uyjqJLu327J1WZnYXG4gtnzacRou1LFr7k5iqWbq9SR5G59gTJW4gXm4B7vBKqrDnAdhrTrvB196QSwygWLCBpuVkMSgViV1S63LwFl4OBO9e0hdfUEeIsi2Kmya2PGyFemRGKKHqPArrIzwvO6gyaDsTlS1JabNJAI1HD6u4puaEuwyHNKwc3D4p7JWyuRb+wtJHMyWCZgeOy4A7xpYlp3g+CU410eOZ87SuvlNyx3G263ApmwTEzTSsl3hwLXDu5q0cNrA8WO5w0815yDWTZllFaYPWZZgyoa6N5JuHNytueRTXt2z5/QabgrQqMN+URhp3tJbuB1abcVANsMMcxxZI1wDfRfe4d3HiFGMVj3XApbkLy9kHvP8kiM4cT7k6vjtG4nQXsPG3DnwTA5hBW3Gr3ZUx1hkvGW8tyWbN0d5GlwIbI7IDz7Tc4B8CPamink+H+qkLMXa2jpWgWfBUvd/ibIL+5zAPMKEo0mvJJGidp8MNRRzwtteWJ7Bc2F3C2pVJ1XQNWb4+paf8x34PBaAXLtJ0TcbM7joSxYbnQfxXfgXoehjFvWg0/vXfgWhFyephoRnZ3QZiZNz8nPjKT/APheR6B8T/8AbfxD+BaOXI1MNCM3noExPnT/AMU/gQf0BYnzp/4p/AtIrktTDSjNjv8Ah/xLnT/xT+BFH/D7iXOn/iH8C0quRY6M2N6AMS50/wDFP4E44R0G4hHNG5/UZWuubSEm31FoJck900GlFUSdGdWYgz5rQuPpnj+6pbhmATtgY2QMErRY2dcG3G9lKlyxQ6HFDixkJn2XqnRVEd2DrDdhDiCL2JubaahNdXsBVTC0pYe/rD+FWUuU/a46piopvaHohqXxxsg6q7XEuLnlulrAAZT3klMUvQfiBA1p7j+8Ps9BaBXKxYIoWlGe4ug/EQQf6v8AxT+BK4OhWvsWu6i29pEh0P1FfK5DwxYaUf/Z"/>
          <p:cNvSpPr>
            <a:spLocks noChangeAspect="1" noChangeArrowheads="1"/>
          </p:cNvSpPr>
          <p:nvPr/>
        </p:nvSpPr>
        <p:spPr bwMode="auto">
          <a:xfrm>
            <a:off x="1587500" y="-939800"/>
            <a:ext cx="1524000"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30" name="AutoShape 18" descr="data:image/jpg;base64,/9j/4AAQSkZJRgABAQAAAQABAAD/2wCEAAkGBhQSERQUExQVFRUUFRUYFxcWFxcUFBYYFxQVFRUXFxQXGyceFxwkGRUUHy8gJCcpLCwsFR8xNTAqNSYrLCkBCQoKDgwOGg8PGiwkHyQsLCkqLC00KSwsKSksLCwsLC8sLCksLCwsLC4pLCwsLCosLCwsLCwpLCksLCwsLCwsLP/AABEIAMwAoAMBIgACEQEDEQH/xAAcAAAABwEBAAAAAAAAAAAAAAABAgQFBgcIAAP/xABMEAABAwIDBAYFBwgIBQUAAAABAAIDBBEFEiEGMUFRBxMiYXGBMlKRobEUI0KSstHSFTVUYnSCk8EXJENjcnPh8AgWM1PxJWSDosL/xAAaAQACAwEBAAAAAAAAAAAAAAAAAQIDBAUG/8QALREAAgIBAwMCBAYDAAAAAAAAAAECEQMSITEEQVETFCJhcbEjMoGR4fEFM8H/2gAMAwEAAhEDEQA/ALoxHEGQRPlldljjaXPdqbNG82Gqin9MmE/pbfqS/gTh0j/mqt/Z5fsrIQQBq3+mTCf0tv1JfwIR0x4T+lt+pL+BZXpwMwvc9w3nuT7TxEj0Mo70AaRZ0r4Yd1UPqS/gXoOk/Dv0kfUk/Cs6MAC75RZKx0aLPSfh36SPqSfhRf6UsN/SR9ST8Kzv8vG4ojqlAGi/6UsN/Sm/Uk/CuHSlhpIHypupt6MgHmcuizg6pPJebqpAjV7cbhOoePYfuQnGofX9x+5Up0WbTmUmlebkNLoj3D0meQ1HmrEfSlY55skHTo0xxwkrJN+XIfXHsP3Lvy7D649h+5Rf5CUIoSoe5yeES9GJJvy/B649jvuQf8wQf9z3O+5R1tCjmhR7nJ4QejEkH5fg9cex33Lvy/B6/ud9yjho0YUiXucnhC9GI/u2igH9p7nfcu/5jg/7n/1d9yj/AMkCA0YR7nJ8g9GI4dIrrYVW/s0v2Ssgha96SPzVW/s8n2VkMLomUV0F76Oy6bwBf2pzZcb3uPiU0Ur7FKzUJALX1CTyVSSyzpM6RACiWqKFlSbJHdGa5MBX8sciuqnHek+ddnQBI9hq4x4hSuG/rmDxDjlI9hWly1Zs6M6AzYnTgC4Y7rHeEYzfG3tWkQVi6j8yNWFbBsq6yKhWcuBshQBDZAwLIjwjorxdIDzAQlqFrUJCAB6SPzVW/s8n2VkILXvSR+aq39nk+yshBdY5wdjrITIiIEAGLkCBcgAUIRUa6AHHA8FfUyZG6Did9vLiVYlH0dUcbPnnOeeZdkt4Bu5RvYzFqonqqaFjiALvIDQBwL3WU6o9m7u6yskMzvUBLIW91t7/AD9izZZtPk24ccGvI6dG2y8ML5Zadjsrm5c8hzaA3IjsBoTa5PJT1sw4pjptp2kthgZrYANaAA0eA3DvSkmVjC55Zv0G73rM3ZfortQ8sAO5H6pRVmKPz5rWI4d381LGSAgEbiLpNUVsJ1a7IvQlEJUQCFi7IhfIGgkmwCZ6fFuvkys9Fu881XPJGNLuxN0OuVCY16NauKmNCXpI/NVb+zyfZWQgte9JH5qrf2eT7KyEF1jnnLkKFrboA63egypbHhgP9o33oxwV/AsPmgBBZO+zuDde5xdm6uIBzwy2cgmwDQe/eeCSHB5R9G/gQUemp543XZmYeYNvek+NicGlJOStFnzbRU1BC1rGiO4uIwO0dN5437yvXZ7Ba3FB1znGkpeDiLyyD+7B0A/W3eKR7E7JU8UcNbXh1Q+cuMTPTjblJGaUk9p2mg3Ac+DzjXSS+eX5NSRunkOjY4x2Rb1nDcB3aDmFkaSdLdm9uVKT+GL4JEa6mw6EtiysG9z3OzPd+tJIdSf9gJobI+oIc6TLcFzWvJY9wFiXNjcL21GvevXBdj205FVicjZqgaxwjWCE8CG/TcOe4d+9MuJ7TvrawQ05L5LnMd7GM4g8ze2nNVuP6jU/G3/R8fZ7bkns+7yUz2cmDqWIg37O/wACbqscZa5ro6OHPJPO4NIG9rAR1jzwaLXF/HkrZoKIRRMjG5osk1sVt/FQdzkV0wAuUdzVG9qql2Tq2b36eSzZJ6FY5SUVbGnaLaB0z+qi3E204n7lJtncHEEQG9x1ce9R7ZDZ0iQyP+joPHiprZZcEG28k+SvHv8AEw4K4lFCGy2lol6SPzVW/s8n2VkILXvSR+aq39nk+yshgLrnOOQht17Q0UjvRY93g0n+SeaDZao9N8D2tGuZ9mN+s4gKLklywGxuGnmjCgeNzk4STgG1hpxaQ4fWGiM2YeCLAQsglH0ivZrpR9M+aV9Zdc4oGeM9fUmPqxI4M17INm679OCkWy23cdFQmFkbop+tLnytaCZWncwnu4DdxUee5J5ALaqLimqJwySi9QvxTbCorJA0ydU17mtJJ3AkC738he5srCZi1FgsL4oLSTbnTEgvkdb6A3Nbr5d5VQSU9t25FfHbjdJ41wuCazNW3u/sXT0QbXslqJ2StYJpjmY+3ac1o/6V+IA1H7ytWSraN+7nwWUMIxB0MjJGHK9jg5p5EG4WosDxdlXTRTNAtIwEjk7c5vkQQsueDW8SWOV8hq7EWACzhqefckEMDZXF9wTuaOQ5pq2r2eDAJIyQC4At4a6XHJR7DKh8UgIJ9ui40+plCdZERnK3RaFLTBjbBeuVJqCq6yNrhxCU3XTjTWxevkdlQFddA5MYbayLNRVDdNYnjUZhu4jiqXm2hw2jbaRzp5B/ZwtY0A95Gg9t1c21+HfKKGphBy9ZC9t7Xtdtr2WSsf2bmo5ermbb1XDVjxza7j4bwts8cZzVv9DDpdWSjF+leRxtSwxUzfWsJZvrv0HkFHJsa605p5ZpnfrG4HgCUz2Simhab3VihGPCEOAxOH1He5D+U4fVcknVRjvQhrfUCYCn8pRciuNbGd2ZJ9PVCAu/2EAexluvN715OeiOkTA9HPXi5yAvRCUAejHq7uhDaEdTNA4/9MiRl+TtHD6wB/eVG3Uu6Oaj+thlyOsa5vsGYfBZ+qenFKXhX+w4umX7iNcyWHgRnbfuGZQ7aPDDBKS09h2o7jxCccVDGUzSwm5e2+vIpzrqAVFOCCL2uLrzrvPC3V12Jc7IZsC2kfGMp1HL7lNqDFI5m3Y4Hu4hVYwvzWYAHDmhpoasOc9jg08S21z5FHT9RKHwvglDLp2ZbTpAmbFMddC7VnZ4O4f6KG0+I1vF85tvNo7BOccVVK27+uc39wD3LRlyPKqhJp/In618Jlj4sfmJP8Dvgq4xjCYqmIxytDmn2g82ngVYW0MmWlmPKNx9yrSHFQV1OpdSRo6WnFplP7W7Dy0RzC8kJOkgHo8g8fRPfuKj8MgG9aIMzXghwBBBBBFwRyIO9QDaTouBJlpO8mEnQ/5bju/wnyVmLqE9pFeXpmt4le9c3/YQGdn6y6Z+RxaY8rmmxDgQQRwIO5eZquQaPJajGGMnIIpevMyXXAdyADFyLdAUCABuguuQJiBT5sdUZKyF3J/8imNOezjSaiO3M/AqnOk8Uk/D+wFqS1jywkg5Sbg8E8PxZzYWs1GVw1HIi9inbHMJDMKIA1Yxru/S11HcGaJIy1x9Jgt4t0Xmlh9NOK7qyU4uEkesNJ87mG46p9wymuHnlZIsNoZGtzEdgc9//hPNPM1l7Ws4KrDHe5bCcWgraQEFvByWSYyxg6q3Cx7kyy4yGvaLG2ca+a88Swt7q5rmnsyZSeWm9TlNpfhve0v4LYOk2icbam2H1X+TJ9lUJT4mR4C3H/d1fG3R/wDTqv8AyJPsrN4luvRdQraJ4ZUTCixYm2qe6fEbquo64t0vonKlxjUarI4m2OTySXaLZOGubd1mygdmQDXwf6w94VTY3g0tHJkljA9V29jxza7j8VauHY0DbVPckMVTGY5WNex3A/EHeD3hWY8zhs+COTDHJuuTP5rDwAHgF5umJ3lTnbDotlpwZacumi3lu+Vg7wPTHePYoEt8ZKStHOlBwdMFcgXKZEFcgXIAFSHY6jc6Rz2j0Gj2uNh8Co8FO9j66SliIADTKbkloLgLWbv8z5rL1U1HG15Ey3MMxGappssrWNbbK4nQO56ldRR0wcGNfHdulma2v37lXLMYme4Ne97rHQbxfuaE9bPUEkTy57HNY4aZhlJ1voCuFPJp3Ya3J7li0hjIIO4EixOmnFI6swkkMdqNCAddUxYji41DOwCNw1PiTwTKajqyHsaDINznahp55dxPiqJdVCb01t5J662JHjez0g1ik7JGuc2t4WGqbaPG56QgyMEjW6XBvlv38PNIafa2XMOvAe3i4Czh32GhTzXyRhwa1xu9ge31XNdp2Tx10KvhhxvfGQ1MmnSM62FVpGn9Xk+ys6YFhE8tjK3q22uHHRzvBn8zYLTO1I/qdRoD80/eLjdyKqGKH6R963/5Lq3hqMVu+49TXA2w7MxgagnxJv7rWTZVRU4dZmS45PcfeSvLbXarq2mCI9t3pEfRHLxPwUNgxj1h5j7ln6Tp8+SHqTk9+ENNvuTWGwPpFveO0PZoU60eLlh9MEfvD4hQenxG/ouv3f6JdDWjiCPD7lolDJHbktU8seHZZ2G7TAkAub36pu2g6NaeuLnxEQTHW7ReJ/8AjaNx/WHsKYMMnorXllkueHVEged9VI6DEsNYNHSE82se0/aRjlki7os9aU1Uo2VfjHR9W0z8j4JHcnRNMjHcrObf32Kl+yvQZLNH1tZIaUH0Y8odKRzdc2Z4HXwU5h2spmasmqPAgH4ldLtlC83L5Lf4Rb3Fa/cSrgUcSvdMZI+hrD2XvPJIe8gfYSOp6PcPjB+be/vD36edwlEmPUYlL2mS977iL+9N2JY6+e7Y3hu+wO48r2UPUmzToxpHnDgGHwm4hLj/AHji+3kTZeeKUjXgvjaWi50vfT/VG2fwd7iDU5XEkW17Nr2N+GnNWM3AKYtOR7HNA1DSNfE71l6rXKlGjHmSpJIZ+jbCh1ZmLe285QTvDW6G3K5+CbcfxV0tRIQ49Wx2RgH0sujiO7NdPc+1VPBH1NM3rCNOyT1bT+tLx8rpho5jC/rnw9ad/aa5sTe5jQLeBKx5tNaL/gznnUQSRBr5GuGfc4jsjx70kxTGWxMBtnc7dr7yU44xjclQXPDdw0jvr4C+humesE1cTloQwxjtZWlhN9BoSATpwVEemUnq7fcEr4GWTaOQ/RZ7/inPCsZM7RE45TFmdFc8SL5AeRI3HjZG2Wp42VOWaIXafRkB08WlT/GsEgmp5pBC3Nk+bLGgOFt1rd62xjDfSqojTJ5tK61JOeUTz7lnbHK2tkHzZZG3g1p+ct3uOgPgtBbay5cPqnWJtDIbDeeyqHjqGluYghnMa28RoRZberwzlkU4wUqXf+xydFc1dFIwnrGuB5nj58UmyqyJ64ZbiJ8jOLo7SC3e2+YeYSCKsoH6SRtv+tmiePMae1Wx6nIv9kGvpuNMgwNtyVQ4m9u/Xx+9TCp2foni8THgc+tzD7Kb59lI+BkaeF7OHwBTfWYXsxqdDfBjDTodE5QVWXU6hIYNjZXvytfFb1nPyDw11upDh/RrUAdqogaz9Uul9lgB70Slie6kWxyiH8oa66I4rxzTrNsaxgsahx/+MW8rm/vTVJgHqSMd3OBYfbchU6o+SxZl5CSvDtf5rziaQbhy8ZqJ8Z7bC0esO032jRFxBroWNc7fJfICd4t6WXkpqNukS1KrJjg1XmYMzrG9tTp42TlJLG4EAXFtc30v3RoB7UlwnZcSUkE/WhodCy+Ydm9rEZr8wksWE9W6/XgtvuDHn42C5HUY3rbbp9jJObk7YNDA+SrjjAvnIbbcA3ju3ABWBtnO/q46eFrnADM4N17LQA0e3XyUTwvG20snWtYHnLl7RtYHfa24lOWE4710VRO4lo61zSRq6Nr7AEW9XQ+SlikpQr9yKGeOieI5X3Ie0ZgANb33W/knfDq+TqAJmhjnb2i4s36JLSbNcTrpa2iRQbUPsAXE2sL3sTbiV5/lAG7jzO/XXVbMeJQg23sR4OxGqdNlvpKy7TJlaXP1s0gnjwTPjUVXCQ10z3C17NkOg72g2CR4tiLw67ToPjvv4pPNXEgEG/ZAvz5+8rJBSpSb5DVZorbRl6CqAdlvDJ2uXZ36KgGbN1T254ntcLFudpLc31gAVoLa2MuoqhoNiYni53DTeqWxvE87WxMOWOMWA3Dvc7mTv816GeV41sOaTIpX4DWN9JjSde2yRsbu/QOtuC8aLBauQhhIcSdGyZZ76W0Hatpx0Tq0t5kpxi2pFLA/qWAzvBAed0d9BlHEjf4qpZpSdJCuhtq8L+RNIhYBLa0057MTD6kQebX5u1PAW1UcG0zwf+o53j2gfJyT1jXzHNJK9x/XOb2a6JtqIA02Bukul1fFlpsezJCzath0kjv3t09xTzh2LZrugkNuLeQ72lQCyNFKWm7SQRxBsfaq59DB/l2HpLQZVdaLOOV3jofbuTZXAtJB94t7+KYcM2oAAZM3cdJW3Dx3OA0cPK/iniPaiK2V72vZyLdfhofBZpYskNmr+gqPKEPGrb+RSPFKHrnZnkh4AFzqLDdcfcnuLEKRw+beAeDXOABPIOIFvNN9fVtYQHte2+64zNPg8Gx8iq8byqeyZJcEq2fcTTU0TyCImvbYG7dXudfx1SHF5XZ3NjJy30y/BIMMrjCdQcrtf/HNKaOsc15ykEOPiDqseVS1ub37i5JjieAwfJQR2Xxxtu4fSdYXzDjc8VDcKxB1NK9rheKcZJG+PouHeLqTS5pKdzc1iXHTnl4KIYuHNyhwsQD8d6WOWp/UJKj1lk6uTIeBCWF4ytud5NvGyZa+rMjw8m5cBc940PwRauvILG8hfzutu7x6e9ELFVeOyU04a+5y8tR/NOOJS5mAj6QumzDGnrNOTvgoYl+G7FW5qHa8/wBRqbb+pfxt9Hms8VVHITdx04AEZR7FoLbq35Oq7uyjqJLu327J1WZnYXG4gtnzacRou1LFr7k5iqWbq9SR5G59gTJW4gXm4B7vBKqrDnAdhrTrvB196QSwygWLCBpuVkMSgViV1S63LwFl4OBO9e0hdfUEeIsi2Kmya2PGyFemRGKKHqPArrIzwvO6gyaDsTlS1JabNJAI1HD6u4puaEuwyHNKwc3D4p7JWyuRb+wtJHMyWCZgeOy4A7xpYlp3g+CU410eOZ87SuvlNyx3G263ApmwTEzTSsl3hwLXDu5q0cNrA8WO5w0815yDWTZllFaYPWZZgyoa6N5JuHNytueRTXt2z5/QabgrQqMN+URhp3tJbuB1abcVANsMMcxxZI1wDfRfe4d3HiFGMVj3XApbkLy9kHvP8kiM4cT7k6vjtG4nQXsPG3DnwTA5hBW3Gr3ZUx1hkvGW8tyWbN0d5GlwIbI7IDz7Tc4B8CPamink+H+qkLMXa2jpWgWfBUvd/ibIL+5zAPMKEo0mvJJGidp8MNRRzwtteWJ7Bc2F3C2pVJ1XQNWb4+paf8x34PBaAXLtJ0TcbM7joSxYbnQfxXfgXoehjFvWg0/vXfgWhFyephoRnZ3QZiZNz8nPjKT/APheR6B8T/8AbfxD+BaOXI1MNCM3noExPnT/AMU/gQf0BYnzp/4p/AtIrktTDSjNjv8Ah/xLnT/xT+BFH/D7iXOn/iH8C0quRY6M2N6AMS50/wDFP4E44R0G4hHNG5/UZWuubSEm31FoJck900GlFUSdGdWYgz5rQuPpnj+6pbhmATtgY2QMErRY2dcG3G9lKlyxQ6HFDixkJn2XqnRVEd2DrDdhDiCL2JubaahNdXsBVTC0pYe/rD+FWUuU/a46piopvaHohqXxxsg6q7XEuLnlulrAAZT3klMUvQfiBA1p7j+8Ps9BaBXKxYIoWlGe4ug/EQQf6v8AxT+BK4OhWvsWu6i29pEh0P1FfK5DwxYaUf/Z"/>
          <p:cNvSpPr>
            <a:spLocks noChangeAspect="1" noChangeArrowheads="1"/>
          </p:cNvSpPr>
          <p:nvPr/>
        </p:nvSpPr>
        <p:spPr bwMode="auto">
          <a:xfrm>
            <a:off x="1587500" y="-939800"/>
            <a:ext cx="1524000"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32" name="AutoShape 20" descr="data:image/jpg;base64,/9j/4AAQSkZJRgABAQAAAQABAAD/2wCEAAkGBhQSERQUExQVFRUUFRUYFxcWFxcUFBYYFxQVFRUXFxQXGyceFxwkGRUUHy8gJCcpLCwsFR8xNTAqNSYrLCkBCQoKDgwOGg8PGiwkHyQsLCkqLC00KSwsKSksLCwsLC8sLCksLCwsLC4pLCwsLCosLCwsLCwpLCksLCwsLCwsLP/AABEIAMwAoAMBIgACEQEDEQH/xAAcAAAABwEBAAAAAAAAAAAAAAABAgQFBgcIAAP/xABMEAABAwIDBAYFBwgIBQUAAAABAAIDBBEFEiEGMUFRBxMiYXGBMlKRobEUI0KSstHSFTVUYnSCk8EXJENjcnPh8AgWM1PxJWSDosL/xAAaAQACAwEBAAAAAAAAAAAAAAAAAQIDBAUG/8QALREAAgIBAwMCBAYDAAAAAAAAAAECEQMSITEEQVETFCJhcbEjMoGR4fEFM8H/2gAMAwEAAhEDEQA/ALoxHEGQRPlldljjaXPdqbNG82Gqin9MmE/pbfqS/gTh0j/mqt/Z5fsrIQQBq3+mTCf0tv1JfwIR0x4T+lt+pL+BZXpwMwvc9w3nuT7TxEj0Mo70AaRZ0r4Yd1UPqS/gXoOk/Dv0kfUk/Cs6MAC75RZKx0aLPSfh36SPqSfhRf6UsN/SR9ST8Kzv8vG4ojqlAGi/6UsN/Sm/Uk/CuHSlhpIHypupt6MgHmcuizg6pPJebqpAjV7cbhOoePYfuQnGofX9x+5Up0WbTmUmlebkNLoj3D0meQ1HmrEfSlY55skHTo0xxwkrJN+XIfXHsP3Lvy7D649h+5Rf5CUIoSoe5yeES9GJJvy/B649jvuQf8wQf9z3O+5R1tCjmhR7nJ4QejEkH5fg9cex33Lvy/B6/ud9yjho0YUiXucnhC9GI/u2igH9p7nfcu/5jg/7n/1d9yj/AMkCA0YR7nJ8g9GI4dIrrYVW/s0v2Ssgha96SPzVW/s8n2VkMLomUV0F76Oy6bwBf2pzZcb3uPiU0Ur7FKzUJALX1CTyVSSyzpM6RACiWqKFlSbJHdGa5MBX8sciuqnHek+ddnQBI9hq4x4hSuG/rmDxDjlI9hWly1Zs6M6AzYnTgC4Y7rHeEYzfG3tWkQVi6j8yNWFbBsq6yKhWcuBshQBDZAwLIjwjorxdIDzAQlqFrUJCAB6SPzVW/s8n2VkILXvSR+aq39nk+yshBdY5wdjrITIiIEAGLkCBcgAUIRUa6AHHA8FfUyZG6Did9vLiVYlH0dUcbPnnOeeZdkt4Bu5RvYzFqonqqaFjiALvIDQBwL3WU6o9m7u6yskMzvUBLIW91t7/AD9izZZtPk24ccGvI6dG2y8ML5Zadjsrm5c8hzaA3IjsBoTa5PJT1sw4pjptp2kthgZrYANaAA0eA3DvSkmVjC55Zv0G73rM3ZfortQ8sAO5H6pRVmKPz5rWI4d381LGSAgEbiLpNUVsJ1a7IvQlEJUQCFi7IhfIGgkmwCZ6fFuvkys9Fu881XPJGNLuxN0OuVCY16NauKmNCXpI/NVb+zyfZWQgte9JH5qrf2eT7KyEF1jnnLkKFrboA63egypbHhgP9o33oxwV/AsPmgBBZO+zuDde5xdm6uIBzwy2cgmwDQe/eeCSHB5R9G/gQUemp543XZmYeYNvek+NicGlJOStFnzbRU1BC1rGiO4uIwO0dN5437yvXZ7Ba3FB1znGkpeDiLyyD+7B0A/W3eKR7E7JU8UcNbXh1Q+cuMTPTjblJGaUk9p2mg3Ac+DzjXSS+eX5NSRunkOjY4x2Rb1nDcB3aDmFkaSdLdm9uVKT+GL4JEa6mw6EtiysG9z3OzPd+tJIdSf9gJobI+oIc6TLcFzWvJY9wFiXNjcL21GvevXBdj205FVicjZqgaxwjWCE8CG/TcOe4d+9MuJ7TvrawQ05L5LnMd7GM4g8ze2nNVuP6jU/G3/R8fZ7bkns+7yUz2cmDqWIg37O/wACbqscZa5ro6OHPJPO4NIG9rAR1jzwaLXF/HkrZoKIRRMjG5osk1sVt/FQdzkV0wAuUdzVG9qql2Tq2b36eSzZJ6FY5SUVbGnaLaB0z+qi3E204n7lJtncHEEQG9x1ce9R7ZDZ0iQyP+joPHiprZZcEG28k+SvHv8AEw4K4lFCGy2lol6SPzVW/s8n2VkILXvSR+aq39nk+yshgLrnOOQht17Q0UjvRY93g0n+SeaDZao9N8D2tGuZ9mN+s4gKLklywGxuGnmjCgeNzk4STgG1hpxaQ4fWGiM2YeCLAQsglH0ivZrpR9M+aV9Zdc4oGeM9fUmPqxI4M17INm679OCkWy23cdFQmFkbop+tLnytaCZWncwnu4DdxUee5J5ALaqLimqJwySi9QvxTbCorJA0ydU17mtJJ3AkC738he5srCZi1FgsL4oLSTbnTEgvkdb6A3Nbr5d5VQSU9t25FfHbjdJ41wuCazNW3u/sXT0QbXslqJ2StYJpjmY+3ac1o/6V+IA1H7ytWSraN+7nwWUMIxB0MjJGHK9jg5p5EG4WosDxdlXTRTNAtIwEjk7c5vkQQsueDW8SWOV8hq7EWACzhqefckEMDZXF9wTuaOQ5pq2r2eDAJIyQC4At4a6XHJR7DKh8UgIJ9ui40+plCdZERnK3RaFLTBjbBeuVJqCq6yNrhxCU3XTjTWxevkdlQFddA5MYbayLNRVDdNYnjUZhu4jiqXm2hw2jbaRzp5B/ZwtY0A95Gg9t1c21+HfKKGphBy9ZC9t7Xtdtr2WSsf2bmo5ermbb1XDVjxza7j4bwts8cZzVv9DDpdWSjF+leRxtSwxUzfWsJZvrv0HkFHJsa605p5ZpnfrG4HgCUz2Simhab3VihGPCEOAxOH1He5D+U4fVcknVRjvQhrfUCYCn8pRciuNbGd2ZJ9PVCAu/2EAexluvN715OeiOkTA9HPXi5yAvRCUAejHq7uhDaEdTNA4/9MiRl+TtHD6wB/eVG3Uu6Oaj+thlyOsa5vsGYfBZ+qenFKXhX+w4umX7iNcyWHgRnbfuGZQ7aPDDBKS09h2o7jxCccVDGUzSwm5e2+vIpzrqAVFOCCL2uLrzrvPC3V12Jc7IZsC2kfGMp1HL7lNqDFI5m3Y4Hu4hVYwvzWYAHDmhpoasOc9jg08S21z5FHT9RKHwvglDLp2ZbTpAmbFMddC7VnZ4O4f6KG0+I1vF85tvNo7BOccVVK27+uc39wD3LRlyPKqhJp/In618Jlj4sfmJP8Dvgq4xjCYqmIxytDmn2g82ngVYW0MmWlmPKNx9yrSHFQV1OpdSRo6WnFplP7W7Dy0RzC8kJOkgHo8g8fRPfuKj8MgG9aIMzXghwBBBBBFwRyIO9QDaTouBJlpO8mEnQ/5bju/wnyVmLqE9pFeXpmt4le9c3/YQGdn6y6Z+RxaY8rmmxDgQQRwIO5eZquQaPJajGGMnIIpevMyXXAdyADFyLdAUCABuguuQJiBT5sdUZKyF3J/8imNOezjSaiO3M/AqnOk8Uk/D+wFqS1jywkg5Sbg8E8PxZzYWs1GVw1HIi9inbHMJDMKIA1Yxru/S11HcGaJIy1x9Jgt4t0Xmlh9NOK7qyU4uEkesNJ87mG46p9wymuHnlZIsNoZGtzEdgc9//hPNPM1l7Ws4KrDHe5bCcWgraQEFvByWSYyxg6q3Cx7kyy4yGvaLG2ca+a88Swt7q5rmnsyZSeWm9TlNpfhve0v4LYOk2icbam2H1X+TJ9lUJT4mR4C3H/d1fG3R/wDTqv8AyJPsrN4luvRdQraJ4ZUTCixYm2qe6fEbquo64t0vonKlxjUarI4m2OTySXaLZOGubd1mygdmQDXwf6w94VTY3g0tHJkljA9V29jxza7j8VauHY0DbVPckMVTGY5WNex3A/EHeD3hWY8zhs+COTDHJuuTP5rDwAHgF5umJ3lTnbDotlpwZacumi3lu+Vg7wPTHePYoEt8ZKStHOlBwdMFcgXKZEFcgXIAFSHY6jc6Rz2j0Gj2uNh8Co8FO9j66SliIADTKbkloLgLWbv8z5rL1U1HG15Ey3MMxGappssrWNbbK4nQO56ldRR0wcGNfHdulma2v37lXLMYme4Ne97rHQbxfuaE9bPUEkTy57HNY4aZhlJ1voCuFPJp3Ya3J7li0hjIIO4EixOmnFI6swkkMdqNCAddUxYji41DOwCNw1PiTwTKajqyHsaDINznahp55dxPiqJdVCb01t5J662JHjez0g1ik7JGuc2t4WGqbaPG56QgyMEjW6XBvlv38PNIafa2XMOvAe3i4Czh32GhTzXyRhwa1xu9ge31XNdp2Tx10KvhhxvfGQ1MmnSM62FVpGn9Xk+ys6YFhE8tjK3q22uHHRzvBn8zYLTO1I/qdRoD80/eLjdyKqGKH6R963/5Lq3hqMVu+49TXA2w7MxgagnxJv7rWTZVRU4dZmS45PcfeSvLbXarq2mCI9t3pEfRHLxPwUNgxj1h5j7ln6Tp8+SHqTk9+ENNvuTWGwPpFveO0PZoU60eLlh9MEfvD4hQenxG/ouv3f6JdDWjiCPD7lolDJHbktU8seHZZ2G7TAkAub36pu2g6NaeuLnxEQTHW7ReJ/8AjaNx/WHsKYMMnorXllkueHVEged9VI6DEsNYNHSE82se0/aRjlki7os9aU1Uo2VfjHR9W0z8j4JHcnRNMjHcrObf32Kl+yvQZLNH1tZIaUH0Y8odKRzdc2Z4HXwU5h2spmasmqPAgH4ldLtlC83L5Lf4Rb3Fa/cSrgUcSvdMZI+hrD2XvPJIe8gfYSOp6PcPjB+be/vD36edwlEmPUYlL2mS977iL+9N2JY6+e7Y3hu+wO48r2UPUmzToxpHnDgGHwm4hLj/AHji+3kTZeeKUjXgvjaWi50vfT/VG2fwd7iDU5XEkW17Nr2N+GnNWM3AKYtOR7HNA1DSNfE71l6rXKlGjHmSpJIZ+jbCh1ZmLe285QTvDW6G3K5+CbcfxV0tRIQ49Wx2RgH0sujiO7NdPc+1VPBH1NM3rCNOyT1bT+tLx8rpho5jC/rnw9ad/aa5sTe5jQLeBKx5tNaL/gznnUQSRBr5GuGfc4jsjx70kxTGWxMBtnc7dr7yU44xjclQXPDdw0jvr4C+humesE1cTloQwxjtZWlhN9BoSATpwVEemUnq7fcEr4GWTaOQ/RZ7/inPCsZM7RE45TFmdFc8SL5AeRI3HjZG2Wp42VOWaIXafRkB08WlT/GsEgmp5pBC3Nk+bLGgOFt1rd62xjDfSqojTJ5tK61JOeUTz7lnbHK2tkHzZZG3g1p+ct3uOgPgtBbay5cPqnWJtDIbDeeyqHjqGluYghnMa28RoRZberwzlkU4wUqXf+xydFc1dFIwnrGuB5nj58UmyqyJ64ZbiJ8jOLo7SC3e2+YeYSCKsoH6SRtv+tmiePMae1Wx6nIv9kGvpuNMgwNtyVQ4m9u/Xx+9TCp2foni8THgc+tzD7Kb59lI+BkaeF7OHwBTfWYXsxqdDfBjDTodE5QVWXU6hIYNjZXvytfFb1nPyDw11upDh/RrUAdqogaz9Uul9lgB70Slie6kWxyiH8oa66I4rxzTrNsaxgsahx/+MW8rm/vTVJgHqSMd3OBYfbchU6o+SxZl5CSvDtf5rziaQbhy8ZqJ8Z7bC0esO032jRFxBroWNc7fJfICd4t6WXkpqNukS1KrJjg1XmYMzrG9tTp42TlJLG4EAXFtc30v3RoB7UlwnZcSUkE/WhodCy+Ydm9rEZr8wksWE9W6/XgtvuDHn42C5HUY3rbbp9jJObk7YNDA+SrjjAvnIbbcA3ju3ABWBtnO/q46eFrnADM4N17LQA0e3XyUTwvG20snWtYHnLl7RtYHfa24lOWE4710VRO4lo61zSRq6Nr7AEW9XQ+SlikpQr9yKGeOieI5X3Ie0ZgANb33W/knfDq+TqAJmhjnb2i4s36JLSbNcTrpa2iRQbUPsAXE2sL3sTbiV5/lAG7jzO/XXVbMeJQg23sR4OxGqdNlvpKy7TJlaXP1s0gnjwTPjUVXCQ10z3C17NkOg72g2CR4tiLw67ToPjvv4pPNXEgEG/ZAvz5+8rJBSpSb5DVZorbRl6CqAdlvDJ2uXZ36KgGbN1T254ntcLFudpLc31gAVoLa2MuoqhoNiYni53DTeqWxvE87WxMOWOMWA3Dvc7mTv816GeV41sOaTIpX4DWN9JjSde2yRsbu/QOtuC8aLBauQhhIcSdGyZZ76W0Hatpx0Tq0t5kpxi2pFLA/qWAzvBAed0d9BlHEjf4qpZpSdJCuhtq8L+RNIhYBLa0057MTD6kQebX5u1PAW1UcG0zwf+o53j2gfJyT1jXzHNJK9x/XOb2a6JtqIA02Bukul1fFlpsezJCzath0kjv3t09xTzh2LZrugkNuLeQ72lQCyNFKWm7SQRxBsfaq59DB/l2HpLQZVdaLOOV3jofbuTZXAtJB94t7+KYcM2oAAZM3cdJW3Dx3OA0cPK/iniPaiK2V72vZyLdfhofBZpYskNmr+gqPKEPGrb+RSPFKHrnZnkh4AFzqLDdcfcnuLEKRw+beAeDXOABPIOIFvNN9fVtYQHte2+64zNPg8Gx8iq8byqeyZJcEq2fcTTU0TyCImvbYG7dXudfx1SHF5XZ3NjJy30y/BIMMrjCdQcrtf/HNKaOsc15ykEOPiDqseVS1ub37i5JjieAwfJQR2Xxxtu4fSdYXzDjc8VDcKxB1NK9rheKcZJG+PouHeLqTS5pKdzc1iXHTnl4KIYuHNyhwsQD8d6WOWp/UJKj1lk6uTIeBCWF4ytud5NvGyZa+rMjw8m5cBc940PwRauvILG8hfzutu7x6e9ELFVeOyU04a+5y8tR/NOOJS5mAj6QumzDGnrNOTvgoYl+G7FW5qHa8/wBRqbb+pfxt9Hms8VVHITdx04AEZR7FoLbq35Oq7uyjqJLu327J1WZnYXG4gtnzacRou1LFr7k5iqWbq9SR5G59gTJW4gXm4B7vBKqrDnAdhrTrvB196QSwygWLCBpuVkMSgViV1S63LwFl4OBO9e0hdfUEeIsi2Kmya2PGyFemRGKKHqPArrIzwvO6gyaDsTlS1JabNJAI1HD6u4puaEuwyHNKwc3D4p7JWyuRb+wtJHMyWCZgeOy4A7xpYlp3g+CU410eOZ87SuvlNyx3G263ApmwTEzTSsl3hwLXDu5q0cNrA8WO5w0815yDWTZllFaYPWZZgyoa6N5JuHNytueRTXt2z5/QabgrQqMN+URhp3tJbuB1abcVANsMMcxxZI1wDfRfe4d3HiFGMVj3XApbkLy9kHvP8kiM4cT7k6vjtG4nQXsPG3DnwTA5hBW3Gr3ZUx1hkvGW8tyWbN0d5GlwIbI7IDz7Tc4B8CPamink+H+qkLMXa2jpWgWfBUvd/ibIL+5zAPMKEo0mvJJGidp8MNRRzwtteWJ7Bc2F3C2pVJ1XQNWb4+paf8x34PBaAXLtJ0TcbM7joSxYbnQfxXfgXoehjFvWg0/vXfgWhFyephoRnZ3QZiZNz8nPjKT/APheR6B8T/8AbfxD+BaOXI1MNCM3noExPnT/AMU/gQf0BYnzp/4p/AtIrktTDSjNjv8Ah/xLnT/xT+BFH/D7iXOn/iH8C0quRY6M2N6AMS50/wDFP4E44R0G4hHNG5/UZWuubSEm31FoJck900GlFUSdGdWYgz5rQuPpnj+6pbhmATtgY2QMErRY2dcG3G9lKlyxQ6HFDixkJn2XqnRVEd2DrDdhDiCL2JubaahNdXsBVTC0pYe/rD+FWUuU/a46piopvaHohqXxxsg6q7XEuLnlulrAAZT3klMUvQfiBA1p7j+8Ps9BaBXKxYIoWlGe4ug/EQQf6v8AxT+BK4OhWvsWu6i29pEh0P1FfK5DwxYaUf/Z"/>
          <p:cNvSpPr>
            <a:spLocks noChangeAspect="1" noChangeArrowheads="1"/>
          </p:cNvSpPr>
          <p:nvPr/>
        </p:nvSpPr>
        <p:spPr bwMode="auto">
          <a:xfrm>
            <a:off x="1587500" y="-939800"/>
            <a:ext cx="1524000" cy="19431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29" y="274638"/>
            <a:ext cx="11095893" cy="877154"/>
          </a:xfrm>
        </p:spPr>
        <p:txBody>
          <a:bodyPr>
            <a:normAutofit/>
          </a:bodyPr>
          <a:lstStyle/>
          <a:p>
            <a:r>
              <a:rPr lang="en-US" sz="4000" dirty="0">
                <a:solidFill>
                  <a:srgbClr val="FF0000"/>
                </a:solidFill>
              </a:rPr>
              <a:t>HCP Interview Results Highlights</a:t>
            </a:r>
          </a:p>
        </p:txBody>
      </p:sp>
      <p:sp>
        <p:nvSpPr>
          <p:cNvPr id="3" name="Content Placeholder 2"/>
          <p:cNvSpPr>
            <a:spLocks noGrp="1"/>
          </p:cNvSpPr>
          <p:nvPr>
            <p:ph idx="1"/>
          </p:nvPr>
        </p:nvSpPr>
        <p:spPr>
          <a:xfrm>
            <a:off x="342899" y="1239715"/>
            <a:ext cx="11095893" cy="5554662"/>
          </a:xfrm>
        </p:spPr>
        <p:txBody>
          <a:bodyPr>
            <a:normAutofit/>
          </a:bodyPr>
          <a:lstStyle/>
          <a:p>
            <a:pPr>
              <a:buClr>
                <a:srgbClr val="FF0000"/>
              </a:buClr>
              <a:buFont typeface="Wingdings" panose="05000000000000000000" pitchFamily="2" charset="2"/>
              <a:buChar char="§"/>
            </a:pPr>
            <a:r>
              <a:rPr lang="en-US" dirty="0">
                <a:latin typeface="+mn-lt"/>
              </a:rPr>
              <a:t>HCPs do not routinely collect information about a patient’s occupation and are unaware of whether a patient works at home or in a field. </a:t>
            </a:r>
          </a:p>
          <a:p>
            <a:pPr>
              <a:buClr>
                <a:srgbClr val="FF0000"/>
              </a:buClr>
              <a:buFont typeface="Wingdings" panose="05000000000000000000" pitchFamily="2" charset="2"/>
              <a:buChar char="§"/>
            </a:pPr>
            <a:r>
              <a:rPr lang="en-US" dirty="0">
                <a:latin typeface="+mn-lt"/>
              </a:rPr>
              <a:t>Farmworker patients do not generally complain about health issues and do not inquire about pesticide exposure.</a:t>
            </a:r>
          </a:p>
          <a:p>
            <a:pPr>
              <a:buClr>
                <a:srgbClr val="FF0000"/>
              </a:buClr>
              <a:buFont typeface="Wingdings" panose="05000000000000000000" pitchFamily="2" charset="2"/>
              <a:buChar char="§"/>
            </a:pPr>
            <a:r>
              <a:rPr lang="en-US" dirty="0">
                <a:latin typeface="+mn-lt"/>
              </a:rPr>
              <a:t>HCPs do not believe transportation or taking time off work to see a HCP is a problem for patients.</a:t>
            </a:r>
          </a:p>
          <a:p>
            <a:pPr>
              <a:buClr>
                <a:srgbClr val="FF0000"/>
              </a:buClr>
              <a:buFont typeface="Wingdings" panose="05000000000000000000" pitchFamily="2" charset="2"/>
              <a:buChar char="§"/>
            </a:pPr>
            <a:r>
              <a:rPr lang="en-US" dirty="0">
                <a:latin typeface="+mn-lt"/>
              </a:rPr>
              <a:t>Several HCPs said they would not know how to advise women about pesticide exposure</a:t>
            </a:r>
            <a:r>
              <a:rPr lang="en-US" dirty="0"/>
              <a:t>.</a:t>
            </a:r>
          </a:p>
          <a:p>
            <a:endParaRPr lang="en-US" sz="2000" dirty="0">
              <a:latin typeface="+mn-lt"/>
            </a:endParaRPr>
          </a:p>
          <a:p>
            <a:pPr marL="0" indent="0">
              <a:buNone/>
            </a:pPr>
            <a:r>
              <a:rPr lang="en-US" sz="2000" dirty="0">
                <a:latin typeface="+mn-lt"/>
              </a:rPr>
              <a:t>Kelley M, Flocks J, Economos J, and McCauley L.  “Female Farmworkers’ Health during Pregnancy-Health Care Providers’ Perspectives.” </a:t>
            </a:r>
            <a:r>
              <a:rPr lang="en-US" sz="2000" i="1" dirty="0">
                <a:latin typeface="+mn-lt"/>
              </a:rPr>
              <a:t>Workplace Health and Safety </a:t>
            </a:r>
            <a:r>
              <a:rPr lang="en-US" sz="2000" dirty="0">
                <a:latin typeface="+mn-lt"/>
              </a:rPr>
              <a:t>61(7):308-313, 2013</a:t>
            </a:r>
            <a:r>
              <a:rPr lang="en-US" sz="2200" dirty="0"/>
              <a:t>.</a:t>
            </a:r>
          </a:p>
          <a:p>
            <a:pPr marL="0" indent="0">
              <a:buNone/>
            </a:pPr>
            <a:endParaRPr lang="en-US" sz="2200" dirty="0"/>
          </a:p>
          <a:p>
            <a:endParaRPr lang="en-US" sz="26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84C7F-011A-4EB8-9E6B-E0E91595C2D1}"/>
              </a:ext>
            </a:extLst>
          </p:cNvPr>
          <p:cNvSpPr>
            <a:spLocks noGrp="1"/>
          </p:cNvSpPr>
          <p:nvPr>
            <p:ph type="title"/>
          </p:nvPr>
        </p:nvSpPr>
        <p:spPr>
          <a:xfrm>
            <a:off x="237393" y="184639"/>
            <a:ext cx="6998028" cy="1230924"/>
          </a:xfrm>
        </p:spPr>
        <p:txBody>
          <a:bodyPr vert="horz" lIns="91440" tIns="45720" rIns="91440" bIns="45720" rtlCol="0" anchor="ctr">
            <a:normAutofit/>
          </a:bodyPr>
          <a:lstStyle/>
          <a:p>
            <a:r>
              <a:rPr lang="en-US" sz="4000" dirty="0">
                <a:solidFill>
                  <a:srgbClr val="FF0000"/>
                </a:solidFill>
                <a:latin typeface="Century Gothic" panose="020B0502020202020204" pitchFamily="34" charset="0"/>
              </a:rPr>
              <a:t>Quote from HCP</a:t>
            </a:r>
          </a:p>
        </p:txBody>
      </p:sp>
      <p:sp>
        <p:nvSpPr>
          <p:cNvPr id="5" name="Content Placeholder 4">
            <a:extLst>
              <a:ext uri="{FF2B5EF4-FFF2-40B4-BE49-F238E27FC236}">
                <a16:creationId xmlns:a16="http://schemas.microsoft.com/office/drawing/2014/main" id="{5B07F25A-C8AA-4FD7-97C9-9AF513782F1F}"/>
              </a:ext>
            </a:extLst>
          </p:cNvPr>
          <p:cNvSpPr>
            <a:spLocks noGrp="1"/>
          </p:cNvSpPr>
          <p:nvPr>
            <p:ph sz="half" idx="1"/>
          </p:nvPr>
        </p:nvSpPr>
        <p:spPr>
          <a:xfrm>
            <a:off x="307732" y="1538654"/>
            <a:ext cx="6927688" cy="4685166"/>
          </a:xfrm>
        </p:spPr>
        <p:txBody>
          <a:bodyPr vert="horz" lIns="91440" tIns="45720" rIns="91440" bIns="45720" rtlCol="0">
            <a:normAutofit/>
          </a:bodyPr>
          <a:lstStyle/>
          <a:p>
            <a:pPr marL="0" indent="0">
              <a:spcBef>
                <a:spcPts val="0"/>
              </a:spcBef>
              <a:spcAft>
                <a:spcPts val="1200"/>
              </a:spcAft>
              <a:buNone/>
            </a:pPr>
            <a:r>
              <a:rPr lang="en-US" dirty="0">
                <a:latin typeface="Times New Roman" panose="02020603050405020304" pitchFamily="18" charset="0"/>
                <a:cs typeface="Times New Roman" panose="02020603050405020304" pitchFamily="18" charset="0"/>
              </a:rPr>
              <a:t>“If they're changing clothing like they're supposed to . . . if they're wearing a mask like they're supposed to . . . if they're not entering a field prior to the time they're supposed to . . . you're not going to have any additional risk of exposure. So instead of saying ‘Well now you're pregnant, so you need to reduce your risk’ if you were doing what you were supposed to, your risks were already reduced. The problem is . . . not everything happens like it's supposed to happen."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22" descr="http://whsc.emory.edu/home/publications/nursing/emory-nursing/winter2010/img/farmworkers2.jpg">
            <a:extLst>
              <a:ext uri="{FF2B5EF4-FFF2-40B4-BE49-F238E27FC236}">
                <a16:creationId xmlns:a16="http://schemas.microsoft.com/office/drawing/2014/main" id="{D5B2F4BD-9180-4438-A152-035475A7DFFB}"/>
              </a:ext>
            </a:extLst>
          </p:cNvPr>
          <p:cNvPicPr>
            <a:picLocks noGrp="1" noChangeAspect="1" noChangeArrowheads="1"/>
          </p:cNvPicPr>
          <p:nvPr>
            <p:ph sz="half" idx="2"/>
          </p:nvPr>
        </p:nvPicPr>
        <p:blipFill rotWithShape="1">
          <a:blip r:embed="rId3" cstate="print"/>
          <a:srcRect r="13618"/>
          <a:stretch/>
        </p:blipFill>
        <p:spPr bwMode="auto">
          <a:xfrm>
            <a:off x="7763608" y="10"/>
            <a:ext cx="4428391" cy="6551454"/>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312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5" y="365127"/>
            <a:ext cx="11002926" cy="707535"/>
          </a:xfrm>
        </p:spPr>
        <p:txBody>
          <a:bodyPr>
            <a:normAutofit/>
          </a:bodyPr>
          <a:lstStyle/>
          <a:p>
            <a:pPr>
              <a:defRPr/>
            </a:pPr>
            <a:r>
              <a:rPr lang="en-US" sz="4000" dirty="0">
                <a:solidFill>
                  <a:srgbClr val="FF0000"/>
                </a:solidFill>
              </a:rPr>
              <a:t>Worker Focus Groups  </a:t>
            </a:r>
          </a:p>
        </p:txBody>
      </p:sp>
      <p:sp>
        <p:nvSpPr>
          <p:cNvPr id="4" name="Content Placeholder 3"/>
          <p:cNvSpPr>
            <a:spLocks noGrp="1"/>
          </p:cNvSpPr>
          <p:nvPr>
            <p:ph idx="1"/>
          </p:nvPr>
        </p:nvSpPr>
        <p:spPr>
          <a:xfrm>
            <a:off x="350874" y="1244010"/>
            <a:ext cx="11087918" cy="5552444"/>
          </a:xfrm>
        </p:spPr>
        <p:txBody>
          <a:bodyPr>
            <a:normAutofit/>
          </a:bodyPr>
          <a:lstStyle/>
          <a:p>
            <a:pPr>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What are female farmworkers perceptions of </a:t>
            </a:r>
            <a:r>
              <a:rPr lang="en-US" i="1" dirty="0">
                <a:latin typeface="Times New Roman" panose="02020603050405020304" pitchFamily="18" charset="0"/>
                <a:cs typeface="Times New Roman" panose="02020603050405020304" pitchFamily="18" charset="0"/>
              </a:rPr>
              <a:t>pesticides, ergonomics,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heat stress?</a:t>
            </a:r>
          </a:p>
          <a:p>
            <a:pPr>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Five focus groups</a:t>
            </a:r>
          </a:p>
          <a:p>
            <a:pPr lvl="1">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Three with nursery workers</a:t>
            </a:r>
          </a:p>
          <a:p>
            <a:pPr lvl="1">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Two with fern workers  </a:t>
            </a:r>
          </a:p>
          <a:p>
            <a:pPr>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Total of 35 workers</a:t>
            </a:r>
          </a:p>
          <a:p>
            <a:pPr lvl="1">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Mean age = 38 </a:t>
            </a:r>
          </a:p>
          <a:p>
            <a:pPr lvl="1">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Average of 3.4 children </a:t>
            </a:r>
          </a:p>
          <a:p>
            <a:pPr>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Data were organized into six themes</a:t>
            </a:r>
          </a:p>
          <a:p>
            <a:pPr lvl="1">
              <a:buClr>
                <a:srgbClr val="FF000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Two themes related to pesticides; these were further categorized into two inquiries:</a:t>
            </a:r>
          </a:p>
          <a:p>
            <a:pPr lvl="2">
              <a:buClr>
                <a:srgbClr val="FF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 do workers define and describe pesticides or chemicals used at work?</a:t>
            </a:r>
          </a:p>
          <a:p>
            <a:pPr lvl="2">
              <a:buClr>
                <a:srgbClr val="FF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 do workers describe pesticide-related health issues affecting all types of workers and the means of treating these problems?</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58"/>
            <a:ext cx="11125200" cy="944927"/>
          </a:xfrm>
        </p:spPr>
        <p:txBody>
          <a:bodyPr>
            <a:normAutofit/>
          </a:bodyPr>
          <a:lstStyle/>
          <a:p>
            <a:pPr>
              <a:defRPr/>
            </a:pPr>
            <a:r>
              <a:rPr lang="en-US" sz="4000" dirty="0">
                <a:solidFill>
                  <a:srgbClr val="FF0000"/>
                </a:solidFill>
              </a:rPr>
              <a:t>Pesticide-related Focus Groups Results</a:t>
            </a:r>
          </a:p>
        </p:txBody>
      </p:sp>
      <p:sp>
        <p:nvSpPr>
          <p:cNvPr id="4" name="Content Placeholder 3"/>
          <p:cNvSpPr>
            <a:spLocks noGrp="1"/>
          </p:cNvSpPr>
          <p:nvPr>
            <p:ph idx="1"/>
          </p:nvPr>
        </p:nvSpPr>
        <p:spPr>
          <a:xfrm>
            <a:off x="417444" y="1282148"/>
            <a:ext cx="11125200" cy="5079835"/>
          </a:xfrm>
        </p:spPr>
        <p:txBody>
          <a:bodyPr>
            <a:normAutofit fontScale="25000" lnSpcReduction="20000"/>
          </a:bodyPr>
          <a:lstStyle/>
          <a:p>
            <a:pPr>
              <a:buClr>
                <a:srgbClr val="FF0000"/>
              </a:buClr>
              <a:buFont typeface="Wingdings" panose="05000000000000000000" pitchFamily="2" charset="2"/>
              <a:buChar char="§"/>
              <a:defRPr/>
            </a:pPr>
            <a:r>
              <a:rPr lang="en-US" sz="11200" dirty="0">
                <a:latin typeface="+mn-lt"/>
              </a:rPr>
              <a:t>Description of pesticides</a:t>
            </a:r>
          </a:p>
          <a:p>
            <a:pPr lvl="1">
              <a:buClr>
                <a:srgbClr val="FF0000"/>
              </a:buClr>
              <a:buFont typeface="Wingdings" panose="05000000000000000000" pitchFamily="2" charset="2"/>
              <a:buChar char="§"/>
              <a:defRPr/>
            </a:pPr>
            <a:r>
              <a:rPr lang="en-US" sz="9600" dirty="0">
                <a:latin typeface="+mn-lt"/>
              </a:rPr>
              <a:t>Workers do not know the names of chemicals, so they identify them according to form, color, the effect thy have on a plant or the effect they have on workers.</a:t>
            </a:r>
          </a:p>
          <a:p>
            <a:pPr lvl="1">
              <a:buClr>
                <a:srgbClr val="FF0000"/>
              </a:buClr>
              <a:buFont typeface="Wingdings" panose="05000000000000000000" pitchFamily="2" charset="2"/>
              <a:buChar char="§"/>
              <a:defRPr/>
            </a:pPr>
            <a:endParaRPr lang="en-US" sz="8600" dirty="0">
              <a:latin typeface="+mn-lt"/>
            </a:endParaRPr>
          </a:p>
          <a:p>
            <a:pPr>
              <a:buClr>
                <a:srgbClr val="FF0000"/>
              </a:buClr>
              <a:buFont typeface="Wingdings" panose="05000000000000000000" pitchFamily="2" charset="2"/>
              <a:buChar char="§"/>
              <a:defRPr/>
            </a:pPr>
            <a:r>
              <a:rPr lang="en-US" sz="11200" dirty="0">
                <a:latin typeface="+mn-lt"/>
              </a:rPr>
              <a:t>Pesticide related reproductive and pregnancy health issues</a:t>
            </a:r>
          </a:p>
          <a:p>
            <a:pPr lvl="1">
              <a:buClr>
                <a:srgbClr val="FF0000"/>
              </a:buClr>
              <a:buFont typeface="Wingdings" panose="05000000000000000000" pitchFamily="2" charset="2"/>
              <a:buChar char="§"/>
              <a:defRPr/>
            </a:pPr>
            <a:r>
              <a:rPr lang="en-US" sz="9600" dirty="0">
                <a:latin typeface="+mn-lt"/>
              </a:rPr>
              <a:t>Infertility and male sterility</a:t>
            </a:r>
          </a:p>
          <a:p>
            <a:pPr lvl="1">
              <a:buClr>
                <a:srgbClr val="FF0000"/>
              </a:buClr>
              <a:buFont typeface="Wingdings" panose="05000000000000000000" pitchFamily="2" charset="2"/>
              <a:buChar char="§"/>
              <a:defRPr/>
            </a:pPr>
            <a:r>
              <a:rPr lang="en-US" sz="9600" dirty="0">
                <a:latin typeface="+mn-lt"/>
              </a:rPr>
              <a:t>Rashes in the female genital area</a:t>
            </a:r>
          </a:p>
          <a:p>
            <a:pPr lvl="1">
              <a:buClr>
                <a:srgbClr val="FF0000"/>
              </a:buClr>
              <a:buFont typeface="Wingdings" panose="05000000000000000000" pitchFamily="2" charset="2"/>
              <a:buChar char="§"/>
              <a:defRPr/>
            </a:pPr>
            <a:r>
              <a:rPr lang="en-US" sz="9600" dirty="0">
                <a:latin typeface="+mn-lt"/>
              </a:rPr>
              <a:t>Miscarriages </a:t>
            </a:r>
          </a:p>
          <a:p>
            <a:pPr lvl="1">
              <a:buClr>
                <a:srgbClr val="FF0000"/>
              </a:buClr>
              <a:buFont typeface="Wingdings" panose="05000000000000000000" pitchFamily="2" charset="2"/>
              <a:buChar char="§"/>
              <a:defRPr/>
            </a:pPr>
            <a:r>
              <a:rPr lang="en-US" sz="9600" dirty="0">
                <a:latin typeface="+mn-lt"/>
              </a:rPr>
              <a:t>Birth defects</a:t>
            </a:r>
          </a:p>
          <a:p>
            <a:pPr lvl="1">
              <a:buClr>
                <a:srgbClr val="FF0000"/>
              </a:buClr>
              <a:buFont typeface="Wingdings" panose="05000000000000000000" pitchFamily="2" charset="2"/>
              <a:buChar char="§"/>
              <a:defRPr/>
            </a:pPr>
            <a:r>
              <a:rPr lang="en-US" sz="9600" dirty="0">
                <a:latin typeface="+mn-lt"/>
              </a:rPr>
              <a:t>Developmental disabilities in children and</a:t>
            </a:r>
          </a:p>
          <a:p>
            <a:pPr lvl="1">
              <a:buClr>
                <a:srgbClr val="FF0000"/>
              </a:buClr>
              <a:buFont typeface="Wingdings" panose="05000000000000000000" pitchFamily="2" charset="2"/>
              <a:buChar char="§"/>
              <a:defRPr/>
            </a:pPr>
            <a:r>
              <a:rPr lang="en-US" sz="9600" dirty="0">
                <a:latin typeface="+mn-lt"/>
              </a:rPr>
              <a:t>Respiratory illness in children exposed in uterus</a:t>
            </a:r>
          </a:p>
          <a:p>
            <a:pPr>
              <a:buClr>
                <a:srgbClr val="FF0000"/>
              </a:buClr>
              <a:buFont typeface="Wingdings" panose="05000000000000000000" pitchFamily="2" charset="2"/>
              <a:buChar char="§"/>
              <a:defRPr/>
            </a:pPr>
            <a:endParaRPr lang="en-US" sz="5000" b="1" dirty="0">
              <a:latin typeface="+mn-lt"/>
              <a:ea typeface="Times New Roman" panose="02020603050405020304" pitchFamily="18" charset="0"/>
            </a:endParaRPr>
          </a:p>
          <a:p>
            <a:pPr marL="0" indent="0">
              <a:buNone/>
              <a:defRPr/>
            </a:pPr>
            <a:endParaRPr lang="en-US" sz="5000" b="1" dirty="0">
              <a:latin typeface="+mn-lt"/>
              <a:ea typeface="Times New Roman" panose="02020603050405020304" pitchFamily="18" charset="0"/>
            </a:endParaRPr>
          </a:p>
          <a:p>
            <a:pPr marL="0" indent="0">
              <a:buNone/>
              <a:defRPr/>
            </a:pPr>
            <a:r>
              <a:rPr lang="en-US" sz="8000" dirty="0">
                <a:latin typeface="+mn-lt"/>
                <a:ea typeface="Times New Roman" panose="02020603050405020304" pitchFamily="18" charset="0"/>
              </a:rPr>
              <a:t>Flocks J, Kelley M, Economos J, and McCauley L. “Female Farmworkers’ Perceptions of Pesticide Exposure and Pregnancy Health.” </a:t>
            </a:r>
            <a:r>
              <a:rPr lang="en-US" sz="8000" i="1" dirty="0">
                <a:latin typeface="+mn-lt"/>
                <a:ea typeface="Times New Roman" panose="02020603050405020304" pitchFamily="18" charset="0"/>
              </a:rPr>
              <a:t>Journal of Immigrant and Minority Health </a:t>
            </a:r>
            <a:r>
              <a:rPr lang="en-US" sz="8000" dirty="0">
                <a:latin typeface="+mn-lt"/>
                <a:ea typeface="Times New Roman" panose="02020603050405020304" pitchFamily="18" charset="0"/>
              </a:rPr>
              <a:t>14:626-632, 2012.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lage 3.jpg">
            <a:extLst>
              <a:ext uri="{FF2B5EF4-FFF2-40B4-BE49-F238E27FC236}">
                <a16:creationId xmlns:a16="http://schemas.microsoft.com/office/drawing/2014/main" id="{E1FA069D-1781-4B5F-A378-D284B3D75774}"/>
              </a:ext>
            </a:extLst>
          </p:cNvPr>
          <p:cNvPicPr>
            <a:picLocks noChangeAspect="1"/>
          </p:cNvPicPr>
          <p:nvPr/>
        </p:nvPicPr>
        <p:blipFill rotWithShape="1">
          <a:blip r:embed="rId3" cstate="print"/>
          <a:srcRect l="444"/>
          <a:stretch/>
        </p:blipFill>
        <p:spPr>
          <a:xfrm>
            <a:off x="0" y="10"/>
            <a:ext cx="12256655"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29AB1C74-A0D6-45E1-9B11-3624DB272CAF}"/>
              </a:ext>
            </a:extLst>
          </p:cNvPr>
          <p:cNvSpPr>
            <a:spLocks noGrp="1"/>
          </p:cNvSpPr>
          <p:nvPr>
            <p:ph type="title"/>
          </p:nvPr>
        </p:nvSpPr>
        <p:spPr>
          <a:xfrm>
            <a:off x="500726" y="1913950"/>
            <a:ext cx="4204137" cy="1342754"/>
          </a:xfrm>
        </p:spPr>
        <p:txBody>
          <a:bodyPr>
            <a:normAutofit/>
          </a:bodyPr>
          <a:lstStyle/>
          <a:p>
            <a:pPr algn="ctr"/>
            <a:r>
              <a:rPr lang="en-US" sz="4000" dirty="0">
                <a:solidFill>
                  <a:srgbClr val="FF0000"/>
                </a:solidFill>
              </a:rPr>
              <a:t>Quote from Worker</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8D96CA-A257-4C80-B558-60F6F2E6AF12}"/>
              </a:ext>
            </a:extLst>
          </p:cNvPr>
          <p:cNvSpPr>
            <a:spLocks noGrp="1"/>
          </p:cNvSpPr>
          <p:nvPr>
            <p:ph idx="1"/>
          </p:nvPr>
        </p:nvSpPr>
        <p:spPr>
          <a:xfrm>
            <a:off x="237392" y="3417573"/>
            <a:ext cx="5134708" cy="3009600"/>
          </a:xfrm>
        </p:spPr>
        <p:txBody>
          <a:bodyPr anchor="ctr">
            <a:normAutofit fontScale="92500"/>
          </a:bodyPr>
          <a:lstStyle/>
          <a:p>
            <a:pPr marL="0" indent="0">
              <a:buNone/>
            </a:pPr>
            <a:r>
              <a:rPr lang="en-US" sz="1800" dirty="0"/>
              <a:t>“</a:t>
            </a:r>
            <a:r>
              <a:rPr lang="en-US" dirty="0">
                <a:latin typeface="+mn-lt"/>
              </a:rPr>
              <a:t>I went to a gynecologist. She asked me where I worked. I told her in the nurseries, and I also explained to her that from the time I came to this country I worked in the fields with my parents. She told me that could be the reason why I am unable to have children.”</a:t>
            </a:r>
          </a:p>
        </p:txBody>
      </p:sp>
    </p:spTree>
    <p:extLst>
      <p:ext uri="{BB962C8B-B14F-4D97-AF65-F5344CB8AC3E}">
        <p14:creationId xmlns:p14="http://schemas.microsoft.com/office/powerpoint/2010/main" val="86580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365128"/>
            <a:ext cx="11113655" cy="1168108"/>
          </a:xfrm>
        </p:spPr>
        <p:txBody>
          <a:bodyPr>
            <a:normAutofit/>
          </a:bodyPr>
          <a:lstStyle/>
          <a:p>
            <a:r>
              <a:rPr lang="en-US" sz="4000" dirty="0">
                <a:solidFill>
                  <a:srgbClr val="FF0000"/>
                </a:solidFill>
              </a:rPr>
              <a:t>Worker Survey and Urine Test</a:t>
            </a:r>
            <a:endParaRPr lang="en-US" sz="4000" dirty="0"/>
          </a:p>
        </p:txBody>
      </p:sp>
      <p:sp>
        <p:nvSpPr>
          <p:cNvPr id="3" name="Content Placeholder 2"/>
          <p:cNvSpPr>
            <a:spLocks noGrp="1"/>
          </p:cNvSpPr>
          <p:nvPr>
            <p:ph idx="1"/>
          </p:nvPr>
        </p:nvSpPr>
        <p:spPr>
          <a:xfrm>
            <a:off x="240145" y="1634835"/>
            <a:ext cx="11113655" cy="4785843"/>
          </a:xfrm>
        </p:spPr>
        <p:txBody>
          <a:bodyPr>
            <a:normAutofit fontScale="85000" lnSpcReduction="20000"/>
          </a:bodyPr>
          <a:lstStyle/>
          <a:p>
            <a:pPr>
              <a:buClr>
                <a:srgbClr val="FF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Survey items: demographics, work practices, workplace hygiene, health beliefs, pregnancy histories.</a:t>
            </a:r>
          </a:p>
          <a:p>
            <a:pPr>
              <a:buClr>
                <a:srgbClr val="FF000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Clr>
                <a:srgbClr val="FF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Single void urine samples from 100 study participants and 30 controls were analyzed for five nonspecific </a:t>
            </a:r>
            <a:r>
              <a:rPr lang="en-US" dirty="0" err="1">
                <a:latin typeface="Times New Roman" panose="02020603050405020304" pitchFamily="18" charset="0"/>
                <a:cs typeface="Times New Roman" panose="02020603050405020304" pitchFamily="18" charset="0"/>
              </a:rPr>
              <a:t>dialkyl</a:t>
            </a:r>
            <a:r>
              <a:rPr lang="en-US" dirty="0">
                <a:latin typeface="Times New Roman" panose="02020603050405020304" pitchFamily="18" charset="0"/>
                <a:cs typeface="Times New Roman" panose="02020603050405020304" pitchFamily="18" charset="0"/>
              </a:rPr>
              <a:t> phosphate (DAP) metabolites and for ethylenethiourea (ETU) – the main metabolite in </a:t>
            </a:r>
            <a:r>
              <a:rPr lang="en-US" dirty="0" err="1">
                <a:latin typeface="Times New Roman" panose="02020603050405020304" pitchFamily="18" charset="0"/>
                <a:cs typeface="Times New Roman" panose="02020603050405020304" pitchFamily="18" charset="0"/>
              </a:rPr>
              <a:t>Mancozeb</a:t>
            </a:r>
            <a:r>
              <a:rPr lang="en-US" dirty="0">
                <a:latin typeface="Times New Roman" panose="02020603050405020304" pitchFamily="18" charset="0"/>
                <a:cs typeface="Times New Roman" panose="02020603050405020304" pitchFamily="18" charset="0"/>
              </a:rPr>
              <a:t>.</a:t>
            </a:r>
            <a:r>
              <a:rPr lang="en-US" dirty="0">
                <a:solidFill>
                  <a:schemeClr val="bg1"/>
                </a:solidFill>
              </a:rPr>
              <a:t> </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Runkle J, Flocks J, Economos J, Tovar-Aguilar JA and McCauley L. “Occupational Risks and Pregnancy and Infant Health Outcomes in Florida Farmworkers.” </a:t>
            </a:r>
            <a:r>
              <a:rPr lang="en-US" sz="2200" i="1" dirty="0">
                <a:latin typeface="Times New Roman" panose="02020603050405020304" pitchFamily="18" charset="0"/>
                <a:cs typeface="Times New Roman" panose="02020603050405020304" pitchFamily="18" charset="0"/>
              </a:rPr>
              <a:t>International Journal of Environmental Research and Public Health </a:t>
            </a:r>
            <a:r>
              <a:rPr lang="en-US" sz="2200" dirty="0">
                <a:latin typeface="Times New Roman" panose="02020603050405020304" pitchFamily="18" charset="0"/>
                <a:cs typeface="Times New Roman" panose="02020603050405020304" pitchFamily="18" charset="0"/>
              </a:rPr>
              <a:t>11:7820-7840, 2014.</a:t>
            </a:r>
          </a:p>
          <a:p>
            <a:pPr marL="0" indent="0">
              <a:buNone/>
            </a:pPr>
            <a:r>
              <a:rPr lang="en-US" sz="2200" dirty="0">
                <a:latin typeface="Times New Roman" panose="02020603050405020304" pitchFamily="18" charset="0"/>
                <a:cs typeface="Times New Roman" panose="02020603050405020304" pitchFamily="18" charset="0"/>
              </a:rPr>
              <a:t>Runkle JD, Tovar-Aguilar JA, Economos E, Flocks J, Williams B, Muniz J, Semple M, and McCauley L. “Pesticide Risk Perception and  Biomarkers of Exposure in Florida Female Farmworkers.” </a:t>
            </a:r>
            <a:r>
              <a:rPr lang="en-US" sz="2200" i="1" dirty="0">
                <a:latin typeface="Times New Roman" panose="02020603050405020304" pitchFamily="18" charset="0"/>
                <a:cs typeface="Times New Roman" panose="02020603050405020304" pitchFamily="18" charset="0"/>
              </a:rPr>
              <a:t>Journal of Occupational and Environmental Medicine </a:t>
            </a:r>
            <a:r>
              <a:rPr lang="en-US" sz="2200" dirty="0">
                <a:latin typeface="Times New Roman" panose="02020603050405020304" pitchFamily="18" charset="0"/>
                <a:cs typeface="Times New Roman" panose="02020603050405020304" pitchFamily="18" charset="0"/>
              </a:rPr>
              <a:t>55(11):1286-92, 2013.</a:t>
            </a:r>
          </a:p>
          <a:p>
            <a:pPr marL="0" indent="0">
              <a:buNone/>
            </a:pP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95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630" y="278296"/>
            <a:ext cx="9856177" cy="1603258"/>
          </a:xfrm>
        </p:spPr>
        <p:txBody>
          <a:bodyPr>
            <a:normAutofit/>
          </a:bodyPr>
          <a:lstStyle/>
          <a:p>
            <a:pPr>
              <a:defRPr/>
            </a:pPr>
            <a:r>
              <a:rPr lang="en-US" sz="4000" dirty="0">
                <a:solidFill>
                  <a:srgbClr val="FF0000"/>
                </a:solidFill>
              </a:rPr>
              <a:t>Worker Survey - Demographics</a:t>
            </a:r>
            <a:r>
              <a:rPr sz="4000" dirty="0">
                <a:solidFill>
                  <a:srgbClr val="FF0000"/>
                </a:solidFill>
              </a:rPr>
              <a:t> </a:t>
            </a:r>
            <a:r>
              <a:rPr sz="4000" dirty="0">
                <a:solidFill>
                  <a:schemeClr val="bg1"/>
                </a:solidFill>
              </a:rPr>
              <a:t>from </a:t>
            </a:r>
            <a:r>
              <a:rPr dirty="0">
                <a:solidFill>
                  <a:schemeClr val="bg1"/>
                </a:solidFill>
              </a:rPr>
              <a:t>Community Survey</a:t>
            </a:r>
            <a:endParaRPr dirty="0"/>
          </a:p>
        </p:txBody>
      </p:sp>
      <p:graphicFrame>
        <p:nvGraphicFramePr>
          <p:cNvPr id="4" name="Content Placeholder 8"/>
          <p:cNvGraphicFramePr>
            <a:graphicFrameLocks/>
          </p:cNvGraphicFramePr>
          <p:nvPr>
            <p:extLst>
              <p:ext uri="{D42A27DB-BD31-4B8C-83A1-F6EECF244321}">
                <p14:modId xmlns:p14="http://schemas.microsoft.com/office/powerpoint/2010/main" val="3348582756"/>
              </p:ext>
            </p:extLst>
          </p:nvPr>
        </p:nvGraphicFramePr>
        <p:xfrm>
          <a:off x="559775" y="1540565"/>
          <a:ext cx="10017369" cy="4667729"/>
        </p:xfrm>
        <a:graphic>
          <a:graphicData uri="http://schemas.openxmlformats.org/drawingml/2006/table">
            <a:tbl>
              <a:tblPr firstRow="1" bandRow="1">
                <a:tableStyleId>{5C22544A-7EE6-4342-B048-85BDC9FD1C3A}</a:tableStyleId>
              </a:tblPr>
              <a:tblGrid>
                <a:gridCol w="2346973">
                  <a:extLst>
                    <a:ext uri="{9D8B030D-6E8A-4147-A177-3AD203B41FA5}">
                      <a16:colId xmlns:a16="http://schemas.microsoft.com/office/drawing/2014/main" val="20000"/>
                    </a:ext>
                  </a:extLst>
                </a:gridCol>
                <a:gridCol w="1083218">
                  <a:extLst>
                    <a:ext uri="{9D8B030D-6E8A-4147-A177-3AD203B41FA5}">
                      <a16:colId xmlns:a16="http://schemas.microsoft.com/office/drawing/2014/main" val="20001"/>
                    </a:ext>
                  </a:extLst>
                </a:gridCol>
                <a:gridCol w="2173586">
                  <a:extLst>
                    <a:ext uri="{9D8B030D-6E8A-4147-A177-3AD203B41FA5}">
                      <a16:colId xmlns:a16="http://schemas.microsoft.com/office/drawing/2014/main" val="20002"/>
                    </a:ext>
                  </a:extLst>
                </a:gridCol>
                <a:gridCol w="2556108">
                  <a:extLst>
                    <a:ext uri="{9D8B030D-6E8A-4147-A177-3AD203B41FA5}">
                      <a16:colId xmlns:a16="http://schemas.microsoft.com/office/drawing/2014/main" val="20003"/>
                    </a:ext>
                  </a:extLst>
                </a:gridCol>
                <a:gridCol w="1857484">
                  <a:extLst>
                    <a:ext uri="{9D8B030D-6E8A-4147-A177-3AD203B41FA5}">
                      <a16:colId xmlns:a16="http://schemas.microsoft.com/office/drawing/2014/main" val="20004"/>
                    </a:ext>
                  </a:extLst>
                </a:gridCol>
              </a:tblGrid>
              <a:tr h="1574331">
                <a:tc>
                  <a:txBody>
                    <a:bodyPr/>
                    <a:lstStyle/>
                    <a:p>
                      <a:r>
                        <a:rPr lang="en-US" sz="2400" dirty="0"/>
                        <a:t>Survey Demographics by site</a:t>
                      </a:r>
                    </a:p>
                  </a:txBody>
                  <a:tcPr/>
                </a:tc>
                <a:tc>
                  <a:txBody>
                    <a:bodyPr/>
                    <a:lstStyle/>
                    <a:p>
                      <a:r>
                        <a:rPr lang="en-US" sz="2400" dirty="0"/>
                        <a:t>Age</a:t>
                      </a:r>
                    </a:p>
                  </a:txBody>
                  <a:tcPr/>
                </a:tc>
                <a:tc>
                  <a:txBody>
                    <a:bodyPr/>
                    <a:lstStyle/>
                    <a:p>
                      <a:r>
                        <a:rPr lang="en-US" sz="2400" dirty="0"/>
                        <a:t>Country of Origin</a:t>
                      </a:r>
                    </a:p>
                  </a:txBody>
                  <a:tcPr/>
                </a:tc>
                <a:tc>
                  <a:txBody>
                    <a:bodyPr/>
                    <a:lstStyle/>
                    <a:p>
                      <a:r>
                        <a:rPr lang="en-US" sz="2400" dirty="0"/>
                        <a:t>Marital Status</a:t>
                      </a:r>
                    </a:p>
                  </a:txBody>
                  <a:tcPr/>
                </a:tc>
                <a:tc>
                  <a:txBody>
                    <a:bodyPr/>
                    <a:lstStyle/>
                    <a:p>
                      <a:r>
                        <a:rPr lang="en-US" sz="2400" dirty="0"/>
                        <a:t>Currently Pregnant</a:t>
                      </a:r>
                    </a:p>
                  </a:txBody>
                  <a:tcPr/>
                </a:tc>
                <a:extLst>
                  <a:ext uri="{0D108BD9-81ED-4DB2-BD59-A6C34878D82A}">
                    <a16:rowId xmlns:a16="http://schemas.microsoft.com/office/drawing/2014/main" val="10000"/>
                  </a:ext>
                </a:extLst>
              </a:tr>
              <a:tr h="1357599">
                <a:tc>
                  <a:txBody>
                    <a:bodyPr/>
                    <a:lstStyle/>
                    <a:p>
                      <a:r>
                        <a:rPr lang="en-US" sz="2000" b="1" dirty="0"/>
                        <a:t>Nursery</a:t>
                      </a:r>
                    </a:p>
                    <a:p>
                      <a:r>
                        <a:rPr lang="en-US" sz="2000" dirty="0"/>
                        <a:t>n = 116</a:t>
                      </a:r>
                    </a:p>
                  </a:txBody>
                  <a:tcPr anchor="ctr"/>
                </a:tc>
                <a:tc>
                  <a:txBody>
                    <a:bodyPr/>
                    <a:lstStyle/>
                    <a:p>
                      <a:r>
                        <a:rPr lang="en-US" sz="2000" dirty="0"/>
                        <a:t>31.9</a:t>
                      </a:r>
                    </a:p>
                  </a:txBody>
                  <a:tcPr anchor="ctr"/>
                </a:tc>
                <a:tc>
                  <a:txBody>
                    <a:bodyPr/>
                    <a:lstStyle/>
                    <a:p>
                      <a:r>
                        <a:rPr lang="en-US" sz="2000" dirty="0"/>
                        <a:t>US 4.3%</a:t>
                      </a:r>
                    </a:p>
                    <a:p>
                      <a:r>
                        <a:rPr lang="en-US" sz="2000" dirty="0"/>
                        <a:t>Mexico 53.4%</a:t>
                      </a:r>
                    </a:p>
                    <a:p>
                      <a:r>
                        <a:rPr lang="en-US" sz="2000" dirty="0"/>
                        <a:t>Haiti 25.9%</a:t>
                      </a:r>
                    </a:p>
                  </a:txBody>
                  <a:tcPr anchor="ctr"/>
                </a:tc>
                <a:tc>
                  <a:txBody>
                    <a:bodyPr/>
                    <a:lstStyle/>
                    <a:p>
                      <a:r>
                        <a:rPr lang="en-US" sz="2000" dirty="0"/>
                        <a:t>Married</a:t>
                      </a:r>
                      <a:r>
                        <a:rPr lang="en-US" sz="2000" baseline="0" dirty="0"/>
                        <a:t> 37.9%</a:t>
                      </a:r>
                    </a:p>
                    <a:p>
                      <a:r>
                        <a:rPr lang="en-US" sz="2000" baseline="0" dirty="0"/>
                        <a:t>Single 30.2%</a:t>
                      </a:r>
                      <a:endParaRPr lang="en-US" sz="2000" dirty="0"/>
                    </a:p>
                  </a:txBody>
                  <a:tcPr anchor="ctr"/>
                </a:tc>
                <a:tc>
                  <a:txBody>
                    <a:bodyPr/>
                    <a:lstStyle/>
                    <a:p>
                      <a:r>
                        <a:rPr lang="en-US" sz="2000" dirty="0"/>
                        <a:t>6.0%</a:t>
                      </a:r>
                    </a:p>
                  </a:txBody>
                  <a:tcPr anchor="ctr"/>
                </a:tc>
                <a:extLst>
                  <a:ext uri="{0D108BD9-81ED-4DB2-BD59-A6C34878D82A}">
                    <a16:rowId xmlns:a16="http://schemas.microsoft.com/office/drawing/2014/main" val="10001"/>
                  </a:ext>
                </a:extLst>
              </a:tr>
              <a:tr h="1735799">
                <a:tc>
                  <a:txBody>
                    <a:bodyPr/>
                    <a:lstStyle/>
                    <a:p>
                      <a:endParaRPr lang="en-US" sz="2000" b="1" dirty="0"/>
                    </a:p>
                    <a:p>
                      <a:r>
                        <a:rPr lang="en-US" sz="2000" b="1" dirty="0"/>
                        <a:t>Fernery</a:t>
                      </a:r>
                    </a:p>
                    <a:p>
                      <a:r>
                        <a:rPr lang="en-US" sz="2000" dirty="0"/>
                        <a:t>n = 144</a:t>
                      </a:r>
                    </a:p>
                    <a:p>
                      <a:endParaRPr lang="en-US" sz="2000" dirty="0"/>
                    </a:p>
                  </a:txBody>
                  <a:tcPr anchor="ctr"/>
                </a:tc>
                <a:tc>
                  <a:txBody>
                    <a:bodyPr/>
                    <a:lstStyle/>
                    <a:p>
                      <a:r>
                        <a:rPr lang="en-US" sz="2000" dirty="0"/>
                        <a:t>31.7</a:t>
                      </a:r>
                    </a:p>
                  </a:txBody>
                  <a:tcPr anchor="ctr"/>
                </a:tc>
                <a:tc>
                  <a:txBody>
                    <a:bodyPr/>
                    <a:lstStyle/>
                    <a:p>
                      <a:r>
                        <a:rPr lang="en-US" sz="2000" dirty="0"/>
                        <a:t>US 3.5%</a:t>
                      </a:r>
                    </a:p>
                    <a:p>
                      <a:r>
                        <a:rPr lang="en-US" sz="2000" dirty="0"/>
                        <a:t>Mexico 96.5%</a:t>
                      </a:r>
                    </a:p>
                  </a:txBody>
                  <a:tcPr anchor="ctr"/>
                </a:tc>
                <a:tc>
                  <a:txBody>
                    <a:bodyPr/>
                    <a:lstStyle/>
                    <a:p>
                      <a:r>
                        <a:rPr lang="en-US" sz="2000" dirty="0"/>
                        <a:t>Married</a:t>
                      </a:r>
                      <a:r>
                        <a:rPr lang="en-US" sz="2000" baseline="0" dirty="0"/>
                        <a:t> 53.5%</a:t>
                      </a:r>
                    </a:p>
                    <a:p>
                      <a:r>
                        <a:rPr lang="en-US" sz="2000" baseline="0" dirty="0"/>
                        <a:t>Single 14.6%</a:t>
                      </a:r>
                    </a:p>
                  </a:txBody>
                  <a:tcPr anchor="ctr"/>
                </a:tc>
                <a:tc>
                  <a:txBody>
                    <a:bodyPr/>
                    <a:lstStyle/>
                    <a:p>
                      <a:r>
                        <a:rPr lang="en-US" sz="2000" dirty="0"/>
                        <a:t>10.4%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550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76" y="477840"/>
            <a:ext cx="11929520" cy="317132"/>
          </a:xfrm>
        </p:spPr>
        <p:txBody>
          <a:bodyPr>
            <a:noAutofit/>
          </a:bodyPr>
          <a:lstStyle/>
          <a:p>
            <a:r>
              <a:rPr lang="en-US" sz="3600" dirty="0">
                <a:solidFill>
                  <a:srgbClr val="FF0000"/>
                </a:solidFill>
                <a:latin typeface="Century Gothic" panose="020B0502020202020204" pitchFamily="34" charset="0"/>
              </a:rPr>
              <a:t>Collaborative Farmworker Safety and Health Projects, 1997-2013</a:t>
            </a:r>
          </a:p>
        </p:txBody>
      </p:sp>
      <p:sp>
        <p:nvSpPr>
          <p:cNvPr id="5" name="Text Placeholder 4"/>
          <p:cNvSpPr>
            <a:spLocks noGrp="1"/>
          </p:cNvSpPr>
          <p:nvPr>
            <p:ph type="body" idx="1"/>
          </p:nvPr>
        </p:nvSpPr>
        <p:spPr>
          <a:xfrm>
            <a:off x="158611" y="1161774"/>
            <a:ext cx="6175514" cy="526743"/>
          </a:xfrm>
        </p:spPr>
        <p:txBody>
          <a:bodyPr>
            <a:noAutofit/>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800" b="0" dirty="0">
                <a:latin typeface="Times New Roman" panose="02020603050405020304" pitchFamily="18" charset="0"/>
                <a:cs typeface="Times New Roman" panose="02020603050405020304" pitchFamily="18" charset="0"/>
              </a:rPr>
              <a:t>Partners included: University of Florida, University of South Florida, Emory University, Farmworker Association of Florida.</a:t>
            </a:r>
          </a:p>
        </p:txBody>
      </p:sp>
      <p:pic>
        <p:nvPicPr>
          <p:cNvPr id="11" name="Content Placeholder 10"/>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780927" y="1612783"/>
            <a:ext cx="1666782" cy="2779450"/>
          </a:xfrm>
          <a:prstGeom prst="rect">
            <a:avLst/>
          </a:prstGeom>
          <a:noFill/>
        </p:spPr>
      </p:pic>
      <p:sp>
        <p:nvSpPr>
          <p:cNvPr id="7" name="Text Placeholder 6"/>
          <p:cNvSpPr>
            <a:spLocks noGrp="1"/>
          </p:cNvSpPr>
          <p:nvPr>
            <p:ph type="body" sz="quarter" idx="3"/>
          </p:nvPr>
        </p:nvSpPr>
        <p:spPr>
          <a:xfrm>
            <a:off x="6780927" y="1053548"/>
            <a:ext cx="4953873" cy="728383"/>
          </a:xfrm>
        </p:spPr>
        <p:txBody>
          <a:bodyPr>
            <a:noAutofit/>
          </a:bodyPr>
          <a:lstStyle/>
          <a:p>
            <a:r>
              <a:rPr lang="en-US" sz="1800" b="0" dirty="0">
                <a:latin typeface="Times New Roman" panose="02020603050405020304" pitchFamily="18" charset="0"/>
                <a:cs typeface="Times New Roman" panose="02020603050405020304" pitchFamily="18" charset="0"/>
              </a:rPr>
              <a:t>Interventions included: Educational materials for employers and employees, handwashing tank, safety glasses campaign, interactive trainings.</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48178" y="1781931"/>
            <a:ext cx="6035528" cy="5006859"/>
          </a:xfrm>
          <a:prstGeom prst="rect">
            <a:avLst/>
          </a:prstGeom>
          <a:noFill/>
        </p:spPr>
      </p:pic>
      <p:pic>
        <p:nvPicPr>
          <p:cNvPr id="6" name="Picture 5"/>
          <p:cNvPicPr>
            <a:picLocks noChangeAspect="1"/>
          </p:cNvPicPr>
          <p:nvPr/>
        </p:nvPicPr>
        <p:blipFill>
          <a:blip r:embed="rId5"/>
          <a:stretch>
            <a:fillRect/>
          </a:stretch>
        </p:blipFill>
        <p:spPr>
          <a:xfrm>
            <a:off x="6879014" y="4167212"/>
            <a:ext cx="3082671" cy="2406604"/>
          </a:xfrm>
          <a:prstGeom prst="rect">
            <a:avLst/>
          </a:prstGeom>
        </p:spPr>
      </p:pic>
      <p:pic>
        <p:nvPicPr>
          <p:cNvPr id="17" name="Picture 10">
            <a:extLst>
              <a:ext uri="{FF2B5EF4-FFF2-40B4-BE49-F238E27FC236}">
                <a16:creationId xmlns:a16="http://schemas.microsoft.com/office/drawing/2014/main" id="{FD28433F-21E2-49F3-A4FC-538A8CCB426B}"/>
              </a:ext>
            </a:extLst>
          </p:cNvPr>
          <p:cNvPicPr>
            <a:picLocks noChangeAspect="1" noChangeArrowheads="1"/>
          </p:cNvPicPr>
          <p:nvPr/>
        </p:nvPicPr>
        <p:blipFill>
          <a:blip r:embed="rId6" cstate="print"/>
          <a:srcRect/>
          <a:stretch>
            <a:fillRect/>
          </a:stretch>
        </p:blipFill>
        <p:spPr>
          <a:xfrm>
            <a:off x="8505487" y="1938477"/>
            <a:ext cx="1456198" cy="2072189"/>
          </a:xfrm>
          <a:prstGeom prst="rect">
            <a:avLst/>
          </a:prstGeom>
          <a:ln/>
        </p:spPr>
      </p:pic>
    </p:spTree>
    <p:extLst>
      <p:ext uri="{BB962C8B-B14F-4D97-AF65-F5344CB8AC3E}">
        <p14:creationId xmlns:p14="http://schemas.microsoft.com/office/powerpoint/2010/main" val="97491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27569"/>
          </a:xfrm>
        </p:spPr>
        <p:txBody>
          <a:bodyPr>
            <a:normAutofit/>
          </a:bodyPr>
          <a:lstStyle/>
          <a:p>
            <a:r>
              <a:rPr lang="en-US" dirty="0">
                <a:solidFill>
                  <a:srgbClr val="FF0000"/>
                </a:solidFill>
              </a:rPr>
              <a:t>Survey Results – Workplace Hygiene</a:t>
            </a:r>
          </a:p>
        </p:txBody>
      </p:sp>
      <p:pic>
        <p:nvPicPr>
          <p:cNvPr id="4" name="Content Placeholder 3"/>
          <p:cNvPicPr>
            <a:picLocks noGrp="1" noChangeAspect="1"/>
          </p:cNvPicPr>
          <p:nvPr>
            <p:ph sz="half" idx="1"/>
          </p:nvPr>
        </p:nvPicPr>
        <p:blipFill>
          <a:blip r:embed="rId2"/>
          <a:stretch>
            <a:fillRect/>
          </a:stretch>
        </p:blipFill>
        <p:spPr>
          <a:xfrm>
            <a:off x="1393799" y="1108213"/>
            <a:ext cx="4482547" cy="5670274"/>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3405" y="3886200"/>
            <a:ext cx="4139096" cy="247360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405" y="1192697"/>
            <a:ext cx="4143291" cy="2544417"/>
          </a:xfrm>
          <a:prstGeom prst="rect">
            <a:avLst/>
          </a:prstGeom>
        </p:spPr>
      </p:pic>
      <p:sp>
        <p:nvSpPr>
          <p:cNvPr id="8" name="Rectangle 7"/>
          <p:cNvSpPr/>
          <p:nvPr/>
        </p:nvSpPr>
        <p:spPr>
          <a:xfrm>
            <a:off x="7448784" y="6323429"/>
            <a:ext cx="3018775" cy="276999"/>
          </a:xfrm>
          <a:prstGeom prst="rect">
            <a:avLst/>
          </a:prstGeom>
        </p:spPr>
        <p:txBody>
          <a:bodyPr wrap="none">
            <a:spAutoFit/>
          </a:bodyPr>
          <a:lstStyle/>
          <a:p>
            <a:r>
              <a:rPr lang="en-US" sz="1200" dirty="0"/>
              <a:t>(Ricardo Ramirez Buxeda / Orlando Sentinel)</a:t>
            </a:r>
          </a:p>
        </p:txBody>
      </p:sp>
    </p:spTree>
    <p:extLst>
      <p:ext uri="{BB962C8B-B14F-4D97-AF65-F5344CB8AC3E}">
        <p14:creationId xmlns:p14="http://schemas.microsoft.com/office/powerpoint/2010/main" val="128473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3" y="149087"/>
            <a:ext cx="10614991" cy="1620078"/>
          </a:xfrm>
        </p:spPr>
        <p:txBody>
          <a:bodyPr>
            <a:noAutofit/>
          </a:bodyPr>
          <a:lstStyle/>
          <a:p>
            <a:r>
              <a:rPr lang="en-US" sz="4000" dirty="0">
                <a:solidFill>
                  <a:srgbClr val="FF0000"/>
                </a:solidFill>
              </a:rPr>
              <a:t>Did you work during your last pregnancy?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5938102"/>
              </p:ext>
            </p:extLst>
          </p:nvPr>
        </p:nvGraphicFramePr>
        <p:xfrm>
          <a:off x="755373" y="2057399"/>
          <a:ext cx="10177669" cy="43732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756898" y="3971339"/>
            <a:ext cx="2794603" cy="646331"/>
          </a:xfrm>
          <a:prstGeom prst="rect">
            <a:avLst/>
          </a:prstGeom>
          <a:noFill/>
        </p:spPr>
        <p:txBody>
          <a:bodyPr wrap="square" rtlCol="0">
            <a:spAutoFit/>
          </a:bodyPr>
          <a:lstStyle/>
          <a:p>
            <a:r>
              <a:rPr lang="en-US" dirty="0">
                <a:solidFill>
                  <a:prstClr val="white"/>
                </a:solidFill>
              </a:rPr>
              <a:t>% of participants responding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7" y="365127"/>
            <a:ext cx="11131825" cy="1325563"/>
          </a:xfrm>
        </p:spPr>
        <p:txBody>
          <a:bodyPr>
            <a:normAutofit/>
          </a:bodyPr>
          <a:lstStyle/>
          <a:p>
            <a:r>
              <a:rPr lang="en-US" sz="4000" dirty="0">
                <a:solidFill>
                  <a:srgbClr val="FF0000"/>
                </a:solidFill>
              </a:rPr>
              <a:t>Did you tell your supervisor you were pregnant?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6953099"/>
              </p:ext>
            </p:extLst>
          </p:nvPr>
        </p:nvGraphicFramePr>
        <p:xfrm>
          <a:off x="755373" y="2057400"/>
          <a:ext cx="1022736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718067" y="4158734"/>
            <a:ext cx="2895600" cy="369332"/>
          </a:xfrm>
          <a:prstGeom prst="rect">
            <a:avLst/>
          </a:prstGeom>
          <a:noFill/>
        </p:spPr>
        <p:txBody>
          <a:bodyPr wrap="square" rtlCol="0">
            <a:spAutoFit/>
          </a:bodyPr>
          <a:lstStyle/>
          <a:p>
            <a:r>
              <a:rPr lang="en-US" dirty="0">
                <a:solidFill>
                  <a:prstClr val="white"/>
                </a:solidFill>
              </a:rPr>
              <a:t>% of participants responding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65" y="365127"/>
            <a:ext cx="11092069" cy="1503430"/>
          </a:xfrm>
        </p:spPr>
        <p:txBody>
          <a:bodyPr>
            <a:noAutofit/>
          </a:bodyPr>
          <a:lstStyle/>
          <a:p>
            <a:r>
              <a:rPr lang="en-US" sz="4000" dirty="0">
                <a:solidFill>
                  <a:srgbClr val="FF0000"/>
                </a:solidFill>
              </a:rPr>
              <a:t>Did your doctor ask about the type of work you were doing during your pregnancy?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7546774"/>
              </p:ext>
            </p:extLst>
          </p:nvPr>
        </p:nvGraphicFramePr>
        <p:xfrm>
          <a:off x="516835" y="2057399"/>
          <a:ext cx="10137913" cy="45123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782600" y="4347577"/>
            <a:ext cx="2895600" cy="369332"/>
          </a:xfrm>
          <a:prstGeom prst="rect">
            <a:avLst/>
          </a:prstGeom>
          <a:noFill/>
        </p:spPr>
        <p:txBody>
          <a:bodyPr wrap="square" rtlCol="0">
            <a:spAutoFit/>
          </a:bodyPr>
          <a:lstStyle/>
          <a:p>
            <a:r>
              <a:rPr lang="en-US" dirty="0">
                <a:solidFill>
                  <a:prstClr val="white"/>
                </a:solidFill>
              </a:rPr>
              <a:t>% of participants responding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1" y="365127"/>
            <a:ext cx="10843591" cy="1325563"/>
          </a:xfrm>
        </p:spPr>
        <p:txBody>
          <a:bodyPr>
            <a:noAutofit/>
          </a:bodyPr>
          <a:lstStyle/>
          <a:p>
            <a:r>
              <a:rPr lang="en-US" sz="4000" dirty="0">
                <a:solidFill>
                  <a:srgbClr val="FF0000"/>
                </a:solidFill>
              </a:rPr>
              <a:t>During your pregnancy, did a healthcare provider ask you to change anything about the work you were doing?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6484053"/>
              </p:ext>
            </p:extLst>
          </p:nvPr>
        </p:nvGraphicFramePr>
        <p:xfrm>
          <a:off x="586409" y="2057399"/>
          <a:ext cx="10098156" cy="44427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247246" y="4673723"/>
            <a:ext cx="1966308" cy="646331"/>
          </a:xfrm>
          <a:prstGeom prst="rect">
            <a:avLst/>
          </a:prstGeom>
          <a:noFill/>
        </p:spPr>
        <p:txBody>
          <a:bodyPr wrap="square" rtlCol="0">
            <a:spAutoFit/>
          </a:bodyPr>
          <a:lstStyle/>
          <a:p>
            <a:r>
              <a:rPr lang="en-US" dirty="0">
                <a:solidFill>
                  <a:prstClr val="white"/>
                </a:solidFill>
              </a:rPr>
              <a:t>% of participants responding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83" y="331787"/>
            <a:ext cx="9144000" cy="1420813"/>
          </a:xfrm>
        </p:spPr>
        <p:txBody>
          <a:bodyPr>
            <a:noAutofit/>
          </a:bodyPr>
          <a:lstStyle/>
          <a:p>
            <a:r>
              <a:rPr lang="en-US" sz="4000" dirty="0">
                <a:solidFill>
                  <a:srgbClr val="FF0000"/>
                </a:solidFill>
              </a:rPr>
              <a:t>Symptoms frequently or sometimes experienced while working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3206288"/>
              </p:ext>
            </p:extLst>
          </p:nvPr>
        </p:nvGraphicFramePr>
        <p:xfrm>
          <a:off x="655983" y="1752600"/>
          <a:ext cx="10346634" cy="49105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61252" y="5797826"/>
            <a:ext cx="3657600" cy="338554"/>
          </a:xfrm>
          <a:prstGeom prst="rect">
            <a:avLst/>
          </a:prstGeom>
          <a:noFill/>
        </p:spPr>
        <p:txBody>
          <a:bodyPr wrap="square" rtlCol="0">
            <a:spAutoFit/>
          </a:bodyPr>
          <a:lstStyle/>
          <a:p>
            <a:r>
              <a:rPr lang="en-US" sz="1600" dirty="0">
                <a:solidFill>
                  <a:prstClr val="white"/>
                </a:solidFill>
              </a:rPr>
              <a:t>% of those reporting symptoms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607" y="99777"/>
            <a:ext cx="10515600" cy="1325563"/>
          </a:xfrm>
        </p:spPr>
        <p:txBody>
          <a:bodyPr>
            <a:normAutofit/>
          </a:bodyPr>
          <a:lstStyle/>
          <a:p>
            <a:r>
              <a:rPr lang="en-US" sz="4000" dirty="0"/>
              <a:t>Organophosphate Metabolites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83919746"/>
              </p:ext>
            </p:extLst>
          </p:nvPr>
        </p:nvGraphicFramePr>
        <p:xfrm>
          <a:off x="838200" y="2239954"/>
          <a:ext cx="9468678" cy="34591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a:spLocks noChangeArrowheads="1"/>
          </p:cNvSpPr>
          <p:nvPr/>
        </p:nvSpPr>
        <p:spPr bwMode="auto">
          <a:xfrm>
            <a:off x="838199" y="1425340"/>
            <a:ext cx="10164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ea typeface="Calibri" pitchFamily="34" charset="0"/>
                <a:cs typeface="Times New Roman" pitchFamily="18" charset="0"/>
              </a:rPr>
              <a:t>Table 1. Creatinine-adjusted OP metabolites in the urine of 97 female farmworkers working in nursery and fernery operations in Central Florida, April-June 2011. </a:t>
            </a:r>
            <a:endParaRPr lang="en-US" sz="900" dirty="0">
              <a:cs typeface="Arial" pitchFamily="34" charset="0"/>
            </a:endParaRPr>
          </a:p>
        </p:txBody>
      </p:sp>
      <p:sp>
        <p:nvSpPr>
          <p:cNvPr id="6" name="TextBox 5"/>
          <p:cNvSpPr txBox="1"/>
          <p:nvPr/>
        </p:nvSpPr>
        <p:spPr>
          <a:xfrm>
            <a:off x="974035" y="5867400"/>
            <a:ext cx="9465365" cy="615553"/>
          </a:xfrm>
          <a:prstGeom prst="rect">
            <a:avLst/>
          </a:prstGeom>
          <a:noFill/>
        </p:spPr>
        <p:txBody>
          <a:bodyPr wrap="square" rtlCol="0">
            <a:spAutoFit/>
          </a:bodyPr>
          <a:lstStyle/>
          <a:p>
            <a:pPr lvl="0"/>
            <a:r>
              <a:rPr lang="en-US" sz="1600" baseline="30000" dirty="0" err="1">
                <a:ea typeface="Calibri" pitchFamily="34" charset="0"/>
                <a:cs typeface="Times New Roman" pitchFamily="18" charset="0"/>
              </a:rPr>
              <a:t>a</a:t>
            </a:r>
            <a:r>
              <a:rPr lang="en-US" sz="1600" dirty="0" err="1">
                <a:ea typeface="Calibri" pitchFamily="34" charset="0"/>
                <a:cs typeface="Times New Roman" pitchFamily="18" charset="0"/>
              </a:rPr>
              <a:t>p</a:t>
            </a:r>
            <a:r>
              <a:rPr lang="en-US" sz="1600" dirty="0">
                <a:ea typeface="Calibri" pitchFamily="34" charset="0"/>
                <a:cs typeface="Times New Roman" pitchFamily="18" charset="0"/>
              </a:rPr>
              <a:t>-values &lt;.001 for differences  detected between Nursery workers and Fernery workers and the control group</a:t>
            </a:r>
            <a:endParaRPr lang="en-US" sz="2400" dirty="0">
              <a:cs typeface="Arial" pitchFamily="34" charset="0"/>
            </a:endParaRPr>
          </a:p>
          <a:p>
            <a:endParaRPr lang="en-US" dirty="0"/>
          </a:p>
        </p:txBody>
      </p:sp>
    </p:spTree>
    <p:extLst>
      <p:ext uri="{BB962C8B-B14F-4D97-AF65-F5344CB8AC3E}">
        <p14:creationId xmlns:p14="http://schemas.microsoft.com/office/powerpoint/2010/main" val="143409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739" y="365127"/>
            <a:ext cx="10658061" cy="1026351"/>
          </a:xfrm>
        </p:spPr>
        <p:txBody>
          <a:bodyPr>
            <a:normAutofit/>
          </a:bodyPr>
          <a:lstStyle/>
          <a:p>
            <a:r>
              <a:rPr lang="en-US" sz="4000" dirty="0">
                <a:solidFill>
                  <a:srgbClr val="FF0000"/>
                </a:solidFill>
              </a:rPr>
              <a:t>Education Materials Outcomes</a:t>
            </a:r>
          </a:p>
        </p:txBody>
      </p:sp>
      <p:sp>
        <p:nvSpPr>
          <p:cNvPr id="2" name="Content Placeholder 1"/>
          <p:cNvSpPr>
            <a:spLocks noGrp="1"/>
          </p:cNvSpPr>
          <p:nvPr>
            <p:ph idx="1"/>
          </p:nvPr>
        </p:nvSpPr>
        <p:spPr>
          <a:xfrm>
            <a:off x="606288" y="1480930"/>
            <a:ext cx="10823712" cy="5377070"/>
          </a:xfrm>
        </p:spPr>
        <p:txBody>
          <a:bodyPr>
            <a:normAutofit lnSpcReduction="10000"/>
          </a:bodyPr>
          <a:lstStyle/>
          <a:p>
            <a:r>
              <a:rPr lang="en-US" dirty="0">
                <a:latin typeface="+mn-lt"/>
              </a:rPr>
              <a:t>Data-driven content design</a:t>
            </a:r>
          </a:p>
          <a:p>
            <a:endParaRPr lang="en-US" dirty="0">
              <a:latin typeface="+mn-lt"/>
            </a:endParaRPr>
          </a:p>
          <a:p>
            <a:r>
              <a:rPr lang="en-US" dirty="0">
                <a:latin typeface="+mn-lt"/>
              </a:rPr>
              <a:t>Community-based delivery design</a:t>
            </a:r>
          </a:p>
          <a:p>
            <a:endParaRPr lang="en-US" dirty="0">
              <a:latin typeface="+mn-lt"/>
            </a:endParaRPr>
          </a:p>
          <a:p>
            <a:r>
              <a:rPr lang="en-US" dirty="0">
                <a:latin typeface="+mn-lt"/>
              </a:rPr>
              <a:t>Pilot-evaluation</a:t>
            </a:r>
          </a:p>
          <a:p>
            <a:endParaRPr lang="en-US" dirty="0">
              <a:latin typeface="+mn-lt"/>
            </a:endParaRPr>
          </a:p>
          <a:p>
            <a:r>
              <a:rPr lang="en-US" dirty="0">
                <a:latin typeface="+mn-lt"/>
              </a:rPr>
              <a:t>From 2014-2016 the Farmworker Association of Florida trained 400 women and 11 men. They currently have funding to continue offering two trainings per year in each of their five offices for the next three years.</a:t>
            </a:r>
          </a:p>
          <a:p>
            <a:pPr marL="0" indent="0">
              <a:buNone/>
            </a:pPr>
            <a:r>
              <a:rPr lang="en-US" dirty="0">
                <a:latin typeface="+mn-lt"/>
                <a:hlinkClick r:id="rId3"/>
              </a:rPr>
              <a:t>http://prezi.com/adczcu6cepoj/la-salud-prenatal-de-las-trabajadoras-agricolas</a:t>
            </a:r>
            <a:endParaRPr lang="en-US" dirty="0">
              <a:latin typeface="+mn-lt"/>
            </a:endParaRPr>
          </a:p>
          <a:p>
            <a:pPr lvl="2"/>
            <a:endParaRPr lang="en-US" dirty="0"/>
          </a:p>
          <a:p>
            <a:pPr lvl="2"/>
            <a:endParaRPr lang="en-US" dirty="0"/>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25" y="1050377"/>
            <a:ext cx="11346675" cy="1143000"/>
          </a:xfrm>
        </p:spPr>
        <p:txBody>
          <a:bodyPr/>
          <a:lstStyle/>
          <a:p>
            <a:r>
              <a:rPr lang="en-US" dirty="0">
                <a:solidFill>
                  <a:srgbClr val="FF0000"/>
                </a:solidFill>
              </a:rPr>
              <a:t>Acknowledgements </a:t>
            </a:r>
          </a:p>
        </p:txBody>
      </p:sp>
      <p:sp>
        <p:nvSpPr>
          <p:cNvPr id="3" name="Content Placeholder 2"/>
          <p:cNvSpPr>
            <a:spLocks noGrp="1"/>
          </p:cNvSpPr>
          <p:nvPr>
            <p:ph idx="1"/>
          </p:nvPr>
        </p:nvSpPr>
        <p:spPr>
          <a:xfrm>
            <a:off x="146273" y="1903788"/>
            <a:ext cx="10969627" cy="4811726"/>
          </a:xfrm>
        </p:spPr>
        <p:txBody>
          <a:bodyPr vert="horz" lIns="91440" tIns="45720" rIns="91440" bIns="45720" rtlCol="0" anchor="t">
            <a:normAutofit/>
          </a:bodyPr>
          <a:lstStyle/>
          <a:p>
            <a:pPr>
              <a:buClr>
                <a:srgbClr val="FF0000"/>
              </a:buClr>
              <a:buFont typeface="Wingdings" panose="05000000000000000000" pitchFamily="2" charset="2"/>
              <a:buChar char="§"/>
            </a:pPr>
            <a:r>
              <a:rPr lang="en-US" dirty="0">
                <a:latin typeface="+mn-lt"/>
              </a:rPr>
              <a:t>Farmworkers Association of Florida </a:t>
            </a:r>
          </a:p>
          <a:p>
            <a:pPr lvl="1">
              <a:buClr>
                <a:srgbClr val="FF0000"/>
              </a:buClr>
              <a:buFont typeface="Wingdings" panose="05000000000000000000" pitchFamily="2" charset="2"/>
              <a:buChar char="§"/>
            </a:pPr>
            <a:r>
              <a:rPr lang="en-US" dirty="0">
                <a:latin typeface="+mn-lt"/>
              </a:rPr>
              <a:t>Jeannie Economos</a:t>
            </a:r>
          </a:p>
          <a:p>
            <a:pPr lvl="1">
              <a:buClr>
                <a:srgbClr val="FF0000"/>
              </a:buClr>
              <a:buFont typeface="Wingdings" panose="05000000000000000000" pitchFamily="2" charset="2"/>
              <a:buChar char="§"/>
            </a:pPr>
            <a:r>
              <a:rPr lang="en-US" dirty="0">
                <a:latin typeface="+mn-lt"/>
              </a:rPr>
              <a:t>Antonio Tovar-Aguilar, PhD</a:t>
            </a:r>
          </a:p>
          <a:p>
            <a:pPr>
              <a:buClr>
                <a:srgbClr val="FF0000"/>
              </a:buClr>
              <a:buFont typeface="Wingdings" panose="05000000000000000000" pitchFamily="2" charset="2"/>
              <a:buChar char="§"/>
            </a:pPr>
            <a:r>
              <a:rPr lang="en-US" dirty="0">
                <a:latin typeface="+mn-lt"/>
              </a:rPr>
              <a:t>Emory University </a:t>
            </a:r>
          </a:p>
          <a:p>
            <a:pPr lvl="1">
              <a:buClr>
                <a:srgbClr val="FF0000"/>
              </a:buClr>
              <a:buFont typeface="Wingdings" panose="05000000000000000000" pitchFamily="2" charset="2"/>
              <a:buChar char="§"/>
            </a:pPr>
            <a:r>
              <a:rPr lang="en-US" dirty="0">
                <a:latin typeface="+mn-lt"/>
              </a:rPr>
              <a:t>Jennifer Runkle, PhD</a:t>
            </a:r>
          </a:p>
          <a:p>
            <a:pPr lvl="1">
              <a:buClr>
                <a:srgbClr val="FF0000"/>
              </a:buClr>
              <a:buFont typeface="Wingdings" panose="05000000000000000000" pitchFamily="2" charset="2"/>
              <a:buChar char="§"/>
            </a:pPr>
            <a:r>
              <a:rPr lang="en-US" dirty="0">
                <a:latin typeface="+mn-lt"/>
              </a:rPr>
              <a:t>Valerie Mac, PhD, RN</a:t>
            </a:r>
          </a:p>
          <a:p>
            <a:pPr lvl="1">
              <a:buClr>
                <a:srgbClr val="FF0000"/>
              </a:buClr>
              <a:buFont typeface="Wingdings" panose="05000000000000000000" pitchFamily="2" charset="2"/>
              <a:buChar char="§"/>
            </a:pPr>
            <a:r>
              <a:rPr lang="en-US" dirty="0">
                <a:latin typeface="+mn-lt"/>
              </a:rPr>
              <a:t>Maureen Kelley, PhD</a:t>
            </a:r>
          </a:p>
          <a:p>
            <a:pPr lvl="1">
              <a:buClr>
                <a:srgbClr val="FF0000"/>
              </a:buClr>
              <a:buFont typeface="Wingdings" panose="05000000000000000000" pitchFamily="2" charset="2"/>
              <a:buChar char="§"/>
            </a:pPr>
            <a:r>
              <a:rPr lang="en-US" dirty="0">
                <a:latin typeface="+mn-lt"/>
              </a:rPr>
              <a:t>Linda  McCauley, PhD</a:t>
            </a:r>
          </a:p>
          <a:p>
            <a:pPr>
              <a:buClr>
                <a:srgbClr val="FF0000"/>
              </a:buClr>
              <a:buFont typeface="Wingdings" panose="05000000000000000000" pitchFamily="2" charset="2"/>
              <a:buChar char="§"/>
            </a:pPr>
            <a:r>
              <a:rPr lang="en-US" dirty="0">
                <a:latin typeface="+mn-lt"/>
              </a:rPr>
              <a:t>Funded by grant award R21OH009830 from the Centers for Disease Control and Prevention – National Institute for Occupational Safety and Health.</a:t>
            </a:r>
          </a:p>
          <a:p>
            <a:pPr lvl="1">
              <a:buClr>
                <a:srgbClr val="FF0000"/>
              </a:buClr>
              <a:buFont typeface="Wingdings" panose="05000000000000000000" pitchFamily="2" charset="2"/>
              <a:buChar cha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874" t="5482" r="15554" b="19981"/>
          <a:stretch/>
        </p:blipFill>
        <p:spPr>
          <a:xfrm>
            <a:off x="7170730" y="1924312"/>
            <a:ext cx="3170828" cy="29263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037" y="306475"/>
            <a:ext cx="3174703" cy="650858"/>
          </a:xfrm>
          <a:prstGeom prst="rect">
            <a:avLst/>
          </a:prstGeom>
        </p:spPr>
      </p:pic>
      <p:pic>
        <p:nvPicPr>
          <p:cNvPr id="7" name="Picture 6"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35725" y="228600"/>
            <a:ext cx="4646797" cy="7125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8255" y="290251"/>
            <a:ext cx="2766606" cy="650858"/>
          </a:xfrm>
          <a:prstGeom prst="rect">
            <a:avLst/>
          </a:prstGeom>
        </p:spPr>
      </p:pic>
    </p:spTree>
    <p:extLst>
      <p:ext uri="{BB962C8B-B14F-4D97-AF65-F5344CB8AC3E}">
        <p14:creationId xmlns:p14="http://schemas.microsoft.com/office/powerpoint/2010/main" val="92711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34" y="0"/>
            <a:ext cx="12003931" cy="715617"/>
          </a:xfrm>
        </p:spPr>
        <p:txBody>
          <a:bodyPr>
            <a:noAutofit/>
          </a:bodyPr>
          <a:lstStyle/>
          <a:p>
            <a:r>
              <a:rPr lang="en-US" sz="3600" dirty="0">
                <a:solidFill>
                  <a:srgbClr val="FF0000"/>
                </a:solidFill>
                <a:latin typeface="Century Gothic" panose="020B0502020202020204" pitchFamily="34" charset="0"/>
              </a:rPr>
              <a:t/>
            </a:r>
            <a:br>
              <a:rPr lang="en-US" sz="3600" dirty="0">
                <a:solidFill>
                  <a:srgbClr val="FF0000"/>
                </a:solidFill>
                <a:latin typeface="Century Gothic" panose="020B0502020202020204" pitchFamily="34" charset="0"/>
              </a:rPr>
            </a:br>
            <a:r>
              <a:rPr lang="en-US" sz="3600" dirty="0">
                <a:solidFill>
                  <a:srgbClr val="FF0000"/>
                </a:solidFill>
                <a:latin typeface="Century Gothic" panose="020B0502020202020204" pitchFamily="34" charset="0"/>
              </a:rPr>
              <a:t>Collaborative Farmworker Safety and Health Projects, 2014-present</a:t>
            </a:r>
          </a:p>
        </p:txBody>
      </p:sp>
      <p:sp>
        <p:nvSpPr>
          <p:cNvPr id="3" name="Text Placeholder 2"/>
          <p:cNvSpPr>
            <a:spLocks noGrp="1"/>
          </p:cNvSpPr>
          <p:nvPr>
            <p:ph type="body" idx="1"/>
          </p:nvPr>
        </p:nvSpPr>
        <p:spPr>
          <a:xfrm>
            <a:off x="133755" y="1201709"/>
            <a:ext cx="5827341" cy="543696"/>
          </a:xfrm>
        </p:spPr>
        <p:txBody>
          <a:bodyPr>
            <a:noAutofit/>
          </a:bodyPr>
          <a:lstStyle/>
          <a:p>
            <a:pPr>
              <a:lnSpc>
                <a:spcPct val="100000"/>
              </a:lnSpc>
              <a:spcBef>
                <a:spcPts val="0"/>
              </a:spcBef>
            </a:pPr>
            <a:r>
              <a:rPr lang="en-US" sz="1800" b="0" dirty="0"/>
              <a:t>The </a:t>
            </a:r>
            <a:r>
              <a:rPr lang="en-US" sz="1800" b="0" i="1" dirty="0"/>
              <a:t>Girasoles</a:t>
            </a:r>
            <a:r>
              <a:rPr lang="en-US" sz="1800" b="0" dirty="0"/>
              <a:t> project, 2013-2018.  Funder: CDC-NIOSH</a:t>
            </a:r>
          </a:p>
          <a:p>
            <a:pPr>
              <a:lnSpc>
                <a:spcPct val="100000"/>
              </a:lnSpc>
              <a:spcBef>
                <a:spcPts val="0"/>
              </a:spcBef>
            </a:pPr>
            <a:r>
              <a:rPr lang="en-US" sz="1800" b="0" dirty="0"/>
              <a:t>Partners: Emory University and the Farmworker Association.</a:t>
            </a:r>
          </a:p>
        </p:txBody>
      </p:sp>
      <p:sp>
        <p:nvSpPr>
          <p:cNvPr id="4" name="Content Placeholder 3"/>
          <p:cNvSpPr>
            <a:spLocks noGrp="1"/>
          </p:cNvSpPr>
          <p:nvPr>
            <p:ph sz="half" idx="2"/>
          </p:nvPr>
        </p:nvSpPr>
        <p:spPr>
          <a:xfrm>
            <a:off x="97278" y="1745405"/>
            <a:ext cx="5646297" cy="4995862"/>
          </a:xfrm>
        </p:spPr>
        <p:txBody>
          <a:bodyPr>
            <a:normAutofit/>
          </a:bodyPr>
          <a:lstStyle/>
          <a:p>
            <a:pPr marL="0" indent="0">
              <a:buNone/>
            </a:pPr>
            <a:r>
              <a:rPr lang="en-US" sz="1800" dirty="0">
                <a:latin typeface="Century Gothic" panose="020B0502020202020204" pitchFamily="34" charset="0"/>
              </a:rPr>
              <a:t>Measurements taken from workers over three-day periods at five locations:</a:t>
            </a:r>
          </a:p>
          <a:p>
            <a:pPr>
              <a:lnSpc>
                <a:spcPct val="100000"/>
              </a:lnSpc>
              <a:spcBef>
                <a:spcPts val="0"/>
              </a:spcBef>
            </a:pPr>
            <a:r>
              <a:rPr lang="en-US" sz="1300" dirty="0">
                <a:latin typeface="Century Gothic" panose="020B0502020202020204" pitchFamily="34" charset="0"/>
              </a:rPr>
              <a:t>Physical activity and movement ; </a:t>
            </a:r>
          </a:p>
          <a:p>
            <a:pPr>
              <a:lnSpc>
                <a:spcPct val="100000"/>
              </a:lnSpc>
              <a:spcBef>
                <a:spcPts val="0"/>
              </a:spcBef>
            </a:pPr>
            <a:r>
              <a:rPr lang="en-US" sz="1300" dirty="0">
                <a:latin typeface="Century Gothic" panose="020B0502020202020204" pitchFamily="34" charset="0"/>
              </a:rPr>
              <a:t>Heart rate:</a:t>
            </a:r>
            <a:endParaRPr lang="en-US" sz="1300" u="sng" dirty="0">
              <a:latin typeface="Century Gothic" panose="020B0502020202020204" pitchFamily="34" charset="0"/>
            </a:endParaRPr>
          </a:p>
          <a:p>
            <a:pPr>
              <a:lnSpc>
                <a:spcPct val="100000"/>
              </a:lnSpc>
              <a:spcBef>
                <a:spcPts val="0"/>
              </a:spcBef>
            </a:pPr>
            <a:r>
              <a:rPr lang="en-US" sz="1400" dirty="0">
                <a:latin typeface="Century Gothic" panose="020B0502020202020204" pitchFamily="34" charset="0"/>
              </a:rPr>
              <a:t>Core body temperature; </a:t>
            </a:r>
          </a:p>
          <a:p>
            <a:pPr>
              <a:lnSpc>
                <a:spcPct val="100000"/>
              </a:lnSpc>
              <a:spcBef>
                <a:spcPts val="0"/>
              </a:spcBef>
            </a:pPr>
            <a:r>
              <a:rPr lang="en-US" sz="1400" dirty="0">
                <a:latin typeface="Century Gothic" panose="020B0502020202020204" pitchFamily="34" charset="0"/>
              </a:rPr>
              <a:t>Ambient temperature;</a:t>
            </a:r>
          </a:p>
          <a:p>
            <a:pPr>
              <a:lnSpc>
                <a:spcPct val="100000"/>
              </a:lnSpc>
              <a:spcBef>
                <a:spcPts val="0"/>
              </a:spcBef>
            </a:pPr>
            <a:r>
              <a:rPr lang="en-US" sz="1400" dirty="0">
                <a:latin typeface="Century Gothic" panose="020B0502020202020204" pitchFamily="34" charset="0"/>
              </a:rPr>
              <a:t>Blood and urine samples;</a:t>
            </a:r>
          </a:p>
          <a:p>
            <a:pPr>
              <a:lnSpc>
                <a:spcPct val="100000"/>
              </a:lnSpc>
              <a:spcBef>
                <a:spcPts val="0"/>
              </a:spcBef>
            </a:pPr>
            <a:r>
              <a:rPr lang="en-US" sz="1400" dirty="0">
                <a:latin typeface="Century Gothic" panose="020B0502020202020204" pitchFamily="34" charset="0"/>
              </a:rPr>
              <a:t>Heat-related symptoms and demographics.</a:t>
            </a:r>
          </a:p>
          <a:p>
            <a:pPr marL="0" indent="0">
              <a:lnSpc>
                <a:spcPct val="100000"/>
              </a:lnSpc>
              <a:spcBef>
                <a:spcPts val="0"/>
              </a:spcBef>
              <a:buNone/>
            </a:pPr>
            <a:endParaRPr lang="en-US" sz="1400" dirty="0">
              <a:latin typeface="Century Gothic" panose="020B0502020202020204" pitchFamily="34" charset="0"/>
            </a:endParaRPr>
          </a:p>
          <a:p>
            <a:pPr marL="0" indent="0">
              <a:lnSpc>
                <a:spcPct val="100000"/>
              </a:lnSpc>
              <a:spcBef>
                <a:spcPts val="0"/>
              </a:spcBef>
              <a:buNone/>
            </a:pPr>
            <a:r>
              <a:rPr lang="en-US" sz="1800" dirty="0">
                <a:latin typeface="Century Gothic" panose="020B0502020202020204" pitchFamily="34" charset="0"/>
              </a:rPr>
              <a:t>Results (combined from all sites):</a:t>
            </a:r>
          </a:p>
          <a:p>
            <a:pPr>
              <a:lnSpc>
                <a:spcPct val="100000"/>
              </a:lnSpc>
              <a:spcBef>
                <a:spcPts val="0"/>
              </a:spcBef>
            </a:pPr>
            <a:r>
              <a:rPr lang="en-US" sz="1400" dirty="0">
                <a:latin typeface="Century Gothic" panose="020B0502020202020204" pitchFamily="34" charset="0"/>
              </a:rPr>
              <a:t>53% dehydrated before work, 81% dehydrated after work</a:t>
            </a:r>
          </a:p>
          <a:p>
            <a:pPr>
              <a:lnSpc>
                <a:spcPct val="100000"/>
              </a:lnSpc>
              <a:spcBef>
                <a:spcPts val="0"/>
              </a:spcBef>
            </a:pPr>
            <a:r>
              <a:rPr lang="en-US" sz="1400" dirty="0">
                <a:latin typeface="Century Gothic" panose="020B0502020202020204" pitchFamily="34" charset="0"/>
              </a:rPr>
              <a:t>10% had normal body temperature</a:t>
            </a:r>
          </a:p>
          <a:p>
            <a:pPr>
              <a:lnSpc>
                <a:spcPct val="100000"/>
              </a:lnSpc>
              <a:spcBef>
                <a:spcPts val="0"/>
              </a:spcBef>
            </a:pPr>
            <a:r>
              <a:rPr lang="en-US" sz="1400" dirty="0">
                <a:latin typeface="Century Gothic" panose="020B0502020202020204" pitchFamily="34" charset="0"/>
              </a:rPr>
              <a:t>90% exceeded heat stress limit of 100.4°F on at least one day </a:t>
            </a:r>
          </a:p>
          <a:p>
            <a:pPr>
              <a:lnSpc>
                <a:spcPct val="100000"/>
              </a:lnSpc>
              <a:spcBef>
                <a:spcPts val="0"/>
              </a:spcBef>
            </a:pPr>
            <a:r>
              <a:rPr lang="en-US" sz="1400" dirty="0">
                <a:latin typeface="Century Gothic" panose="020B0502020202020204" pitchFamily="34" charset="0"/>
              </a:rPr>
              <a:t>42% had three or more symptoms of heat related illness on at least one day</a:t>
            </a:r>
          </a:p>
          <a:p>
            <a:pPr>
              <a:lnSpc>
                <a:spcPct val="100000"/>
              </a:lnSpc>
              <a:spcBef>
                <a:spcPts val="0"/>
              </a:spcBef>
            </a:pPr>
            <a:r>
              <a:rPr lang="en-US" sz="1400" dirty="0">
                <a:latin typeface="Century Gothic" panose="020B0502020202020204" pitchFamily="34" charset="0"/>
              </a:rPr>
              <a:t>36% developed Acute Kidney Injury on at least one day</a:t>
            </a:r>
          </a:p>
          <a:p>
            <a:pPr marL="0" indent="0">
              <a:buNone/>
            </a:pPr>
            <a:endParaRPr lang="en-US" dirty="0">
              <a:latin typeface="Century Gothic" panose="020B0502020202020204" pitchFamily="34" charset="0"/>
            </a:endParaRPr>
          </a:p>
          <a:p>
            <a:pPr marL="0" indent="0">
              <a:buNone/>
            </a:pPr>
            <a:endParaRPr lang="en-US" dirty="0">
              <a:latin typeface="Adabi extra light"/>
            </a:endParaRPr>
          </a:p>
          <a:p>
            <a:endParaRPr lang="en-US" b="1" u="sng" dirty="0">
              <a:latin typeface="Calibri" panose="020F0502020204030204" pitchFamily="34" charset="0"/>
            </a:endParaRPr>
          </a:p>
          <a:p>
            <a:endParaRPr lang="en-US" dirty="0"/>
          </a:p>
        </p:txBody>
      </p:sp>
      <p:sp>
        <p:nvSpPr>
          <p:cNvPr id="5" name="Text Placeholder 4"/>
          <p:cNvSpPr>
            <a:spLocks noGrp="1"/>
          </p:cNvSpPr>
          <p:nvPr>
            <p:ph type="body" sz="quarter" idx="3"/>
          </p:nvPr>
        </p:nvSpPr>
        <p:spPr>
          <a:xfrm>
            <a:off x="5892732" y="942744"/>
            <a:ext cx="6069857" cy="820275"/>
          </a:xfrm>
        </p:spPr>
        <p:txBody>
          <a:bodyPr>
            <a:noAutofit/>
          </a:bodyPr>
          <a:lstStyle/>
          <a:p>
            <a:pPr>
              <a:spcBef>
                <a:spcPts val="0"/>
              </a:spcBef>
            </a:pPr>
            <a:r>
              <a:rPr lang="en-US" sz="1600" b="0" dirty="0"/>
              <a:t>Southeastern Coastal Center for Agricultural Health and Safety (SCCAHS), 2016-present. Funded by CDC-NIOSH.  Partners on various farmworker projects: University of Florida, Florida State University, Florida A&amp;M University, Emory University, Farmworker Association of Florida.</a:t>
            </a:r>
          </a:p>
        </p:txBody>
      </p:sp>
      <p:sp>
        <p:nvSpPr>
          <p:cNvPr id="6" name="Content Placeholder 5"/>
          <p:cNvSpPr>
            <a:spLocks noGrp="1"/>
          </p:cNvSpPr>
          <p:nvPr>
            <p:ph sz="quarter" idx="4"/>
          </p:nvPr>
        </p:nvSpPr>
        <p:spPr>
          <a:xfrm>
            <a:off x="5990226" y="1872348"/>
            <a:ext cx="6183939" cy="5094981"/>
          </a:xfrm>
        </p:spPr>
        <p:txBody>
          <a:bodyPr>
            <a:noAutofit/>
          </a:bodyPr>
          <a:lstStyle/>
          <a:p>
            <a:pPr marL="0" indent="0">
              <a:spcBef>
                <a:spcPts val="0"/>
              </a:spcBef>
              <a:buNone/>
            </a:pPr>
            <a:r>
              <a:rPr lang="en-US" sz="1400" u="sng" dirty="0">
                <a:latin typeface="Century Gothic" panose="020B0502020202020204" pitchFamily="34" charset="0"/>
              </a:rPr>
              <a:t>PISCA: Pesticide &amp; Heat Stress Education for Latino Farmworkers That is Culturally Appropriate</a:t>
            </a:r>
          </a:p>
          <a:p>
            <a:pPr marL="0" indent="0">
              <a:spcBef>
                <a:spcPts val="0"/>
              </a:spcBef>
              <a:buNone/>
            </a:pPr>
            <a:endParaRPr lang="en-US" sz="1400" u="sng" dirty="0">
              <a:latin typeface="Century Gothic" panose="020B0502020202020204" pitchFamily="34" charset="0"/>
            </a:endParaRPr>
          </a:p>
          <a:p>
            <a:pPr marL="0" indent="0">
              <a:spcBef>
                <a:spcPts val="0"/>
              </a:spcBef>
              <a:buNone/>
            </a:pPr>
            <a:r>
              <a:rPr lang="en-US" sz="1400" u="sng" dirty="0">
                <a:latin typeface="Century Gothic" panose="020B0502020202020204" pitchFamily="34" charset="0"/>
              </a:rPr>
              <a:t>Heat Stress and Biomarkers of Renal Disease </a:t>
            </a:r>
          </a:p>
          <a:p>
            <a:pPr marL="0" indent="0">
              <a:spcBef>
                <a:spcPts val="0"/>
              </a:spcBef>
              <a:buNone/>
            </a:pPr>
            <a:endParaRPr lang="en-US" sz="1400" u="sng" dirty="0">
              <a:latin typeface="Century Gothic" panose="020B0502020202020204" pitchFamily="34" charset="0"/>
            </a:endParaRPr>
          </a:p>
          <a:p>
            <a:pPr marL="0" indent="0">
              <a:spcBef>
                <a:spcPts val="0"/>
              </a:spcBef>
              <a:buNone/>
            </a:pPr>
            <a:r>
              <a:rPr lang="en-US" sz="1400" u="sng" dirty="0">
                <a:latin typeface="Century Gothic" panose="020B0502020202020204" pitchFamily="34" charset="0"/>
              </a:rPr>
              <a:t>Extent of Agricultural Pesticide Applications in Florida Using Best Practices</a:t>
            </a:r>
          </a:p>
          <a:p>
            <a:pPr marL="0" indent="0">
              <a:spcBef>
                <a:spcPts val="0"/>
              </a:spcBef>
              <a:buNone/>
            </a:pPr>
            <a:endParaRPr lang="en-US" sz="1400" u="sng" dirty="0">
              <a:latin typeface="Century Gothic" panose="020B0502020202020204" pitchFamily="34" charset="0"/>
            </a:endParaRPr>
          </a:p>
          <a:p>
            <a:pPr marL="0" indent="0">
              <a:spcBef>
                <a:spcPts val="0"/>
              </a:spcBef>
              <a:buNone/>
            </a:pPr>
            <a:r>
              <a:rPr lang="en-US" sz="1400" u="sng" dirty="0">
                <a:latin typeface="Century Gothic" panose="020B0502020202020204" pitchFamily="34" charset="0"/>
              </a:rPr>
              <a:t>Using Social Marketing to Prevent Heat Related Illness and Improve Productivity Among Farmworkers</a:t>
            </a:r>
          </a:p>
          <a:p>
            <a:pPr marL="0" indent="0">
              <a:spcBef>
                <a:spcPts val="0"/>
              </a:spcBef>
              <a:buNone/>
            </a:pPr>
            <a:endParaRPr lang="en-US" sz="1400" dirty="0">
              <a:latin typeface="Century Gothic" panose="020B0502020202020204" pitchFamily="34" charset="0"/>
            </a:endParaRPr>
          </a:p>
          <a:p>
            <a:pPr marL="0" indent="0">
              <a:spcBef>
                <a:spcPts val="0"/>
              </a:spcBef>
              <a:buNone/>
            </a:pPr>
            <a:r>
              <a:rPr lang="en-US" sz="1400" i="1" u="sng" dirty="0">
                <a:latin typeface="Century Gothic" panose="020B0502020202020204" pitchFamily="34" charset="0"/>
              </a:rPr>
              <a:t>Pilot projects:</a:t>
            </a:r>
          </a:p>
          <a:p>
            <a:pPr marL="0" indent="0">
              <a:spcBef>
                <a:spcPts val="0"/>
              </a:spcBef>
              <a:buNone/>
            </a:pPr>
            <a:r>
              <a:rPr lang="en-US" sz="1400" dirty="0">
                <a:latin typeface="Century Gothic" panose="020B0502020202020204" pitchFamily="34" charset="0"/>
              </a:rPr>
              <a:t>Uncovering patterns of mental, physical, and occupational health issues among migrant farmworkers with different socio-cultural networks: A pilot study among Haitian and Mexican farmworkers in Immokalee, FL.</a:t>
            </a:r>
          </a:p>
          <a:p>
            <a:pPr marL="0" indent="0">
              <a:spcBef>
                <a:spcPts val="0"/>
              </a:spcBef>
              <a:buNone/>
            </a:pPr>
            <a:endParaRPr lang="en-US" sz="1400" dirty="0">
              <a:latin typeface="Century Gothic" panose="020B0502020202020204" pitchFamily="34" charset="0"/>
            </a:endParaRPr>
          </a:p>
          <a:p>
            <a:pPr marL="0" indent="0">
              <a:spcBef>
                <a:spcPts val="0"/>
              </a:spcBef>
              <a:buNone/>
            </a:pPr>
            <a:r>
              <a:rPr lang="en-US" sz="1400" dirty="0">
                <a:latin typeface="Century Gothic" panose="020B0502020202020204" pitchFamily="34" charset="0"/>
              </a:rPr>
              <a:t>Pilot study of mobile app monitoring to prevent </a:t>
            </a:r>
          </a:p>
          <a:p>
            <a:pPr marL="0" indent="0">
              <a:spcBef>
                <a:spcPts val="0"/>
              </a:spcBef>
              <a:buNone/>
            </a:pPr>
            <a:r>
              <a:rPr lang="en-US" sz="1400" dirty="0">
                <a:latin typeface="Century Gothic" panose="020B0502020202020204" pitchFamily="34" charset="0"/>
              </a:rPr>
              <a:t>heat-related symptoms among Hispanic farmworkers.</a:t>
            </a:r>
          </a:p>
          <a:p>
            <a:pPr marL="0" indent="0">
              <a:spcBef>
                <a:spcPts val="0"/>
              </a:spcBef>
              <a:buNone/>
            </a:pPr>
            <a:endParaRPr lang="en-US" sz="1400" dirty="0">
              <a:latin typeface="Century Gothic" panose="020B0502020202020204" pitchFamily="34" charset="0"/>
            </a:endParaRPr>
          </a:p>
          <a:p>
            <a:pPr marL="0" indent="0">
              <a:spcBef>
                <a:spcPts val="0"/>
              </a:spcBef>
              <a:buNone/>
            </a:pPr>
            <a:r>
              <a:rPr lang="en-US" sz="1400" dirty="0">
                <a:latin typeface="Century Gothic" panose="020B0502020202020204" pitchFamily="34" charset="0"/>
              </a:rPr>
              <a:t>A novel approach (sweat patches) to monitoring </a:t>
            </a:r>
          </a:p>
          <a:p>
            <a:pPr marL="0" indent="0">
              <a:spcBef>
                <a:spcPts val="0"/>
              </a:spcBef>
              <a:buNone/>
            </a:pPr>
            <a:r>
              <a:rPr lang="en-US" sz="1400" dirty="0">
                <a:latin typeface="Century Gothic" panose="020B0502020202020204" pitchFamily="34" charset="0"/>
              </a:rPr>
              <a:t>pesticide exposure in farmworkers. </a:t>
            </a:r>
          </a:p>
          <a:p>
            <a:pPr marL="0" indent="0">
              <a:spcBef>
                <a:spcPts val="0"/>
              </a:spcBef>
              <a:buNone/>
            </a:pPr>
            <a:endParaRPr lang="en-US" sz="1400" dirty="0">
              <a:latin typeface="Century Gothic" panose="020B0502020202020204" pitchFamily="34" charset="0"/>
            </a:endParaRPr>
          </a:p>
          <a:p>
            <a:pPr marL="0" indent="0">
              <a:lnSpc>
                <a:spcPct val="110000"/>
              </a:lnSpc>
              <a:spcBef>
                <a:spcPts val="0"/>
              </a:spcBef>
              <a:buNone/>
            </a:pPr>
            <a:r>
              <a:rPr lang="en-US" sz="1400" dirty="0">
                <a:latin typeface="Century Gothic" panose="020B0502020202020204" pitchFamily="34" charset="0"/>
              </a:rPr>
              <a:t>Agro-ecological practices in the face of climate </a:t>
            </a:r>
          </a:p>
          <a:p>
            <a:pPr marL="0" indent="0">
              <a:lnSpc>
                <a:spcPct val="110000"/>
              </a:lnSpc>
              <a:spcBef>
                <a:spcPts val="0"/>
              </a:spcBef>
              <a:buNone/>
            </a:pPr>
            <a:r>
              <a:rPr lang="en-US" sz="1400" dirty="0">
                <a:latin typeface="Century Gothic" panose="020B0502020202020204" pitchFamily="34" charset="0"/>
              </a:rPr>
              <a:t>change: Resilience, sustainability, and preparedness in Puerto Rico .</a:t>
            </a:r>
          </a:p>
        </p:txBody>
      </p:sp>
      <p:sp>
        <p:nvSpPr>
          <p:cNvPr id="12" name="Footer Placeholder 11"/>
          <p:cNvSpPr>
            <a:spLocks noGrp="1"/>
          </p:cNvSpPr>
          <p:nvPr>
            <p:ph type="ftr" sz="quarter" idx="11"/>
          </p:nvPr>
        </p:nvSpPr>
        <p:spPr/>
        <p:txBody>
          <a:bodyPr/>
          <a:lstStyle/>
          <a:p>
            <a:r>
              <a:rPr lang="en-US" dirty="0"/>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35" y="5370304"/>
            <a:ext cx="2096716" cy="1370964"/>
          </a:xfrm>
          <a:prstGeom prst="rect">
            <a:avLst/>
          </a:prstGeom>
        </p:spPr>
      </p:pic>
      <p:pic>
        <p:nvPicPr>
          <p:cNvPr id="9" name="Picture 8" descr="Screen Shot 2015-08-01 at 6.03.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403" y="5391644"/>
            <a:ext cx="1469429" cy="13709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4727" y="4920472"/>
            <a:ext cx="1399864" cy="1618442"/>
          </a:xfrm>
          <a:prstGeom prst="rect">
            <a:avLst/>
          </a:prstGeom>
        </p:spPr>
      </p:pic>
    </p:spTree>
    <p:extLst>
      <p:ext uri="{BB962C8B-B14F-4D97-AF65-F5344CB8AC3E}">
        <p14:creationId xmlns:p14="http://schemas.microsoft.com/office/powerpoint/2010/main" val="306019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800599" y="-297655"/>
            <a:ext cx="6473687" cy="1325563"/>
          </a:xfrm>
        </p:spPr>
        <p:txBody>
          <a:bodyPr anchor="b">
            <a:normAutofit/>
          </a:bodyPr>
          <a:lstStyle/>
          <a:p>
            <a:r>
              <a:rPr lang="en-US" sz="4000" dirty="0">
                <a:solidFill>
                  <a:srgbClr val="FF0000"/>
                </a:solidFill>
              </a:rPr>
              <a:t>Farmworker</a:t>
            </a:r>
            <a:r>
              <a:rPr lang="en-US" sz="3600" dirty="0">
                <a:solidFill>
                  <a:srgbClr val="FF0000"/>
                </a:solidFill>
              </a:rPr>
              <a:t> Demographics</a:t>
            </a:r>
          </a:p>
        </p:txBody>
      </p:sp>
      <p:sp>
        <p:nvSpPr>
          <p:cNvPr id="172035" name="Rectangle 3"/>
          <p:cNvSpPr>
            <a:spLocks noGrp="1" noChangeArrowheads="1"/>
          </p:cNvSpPr>
          <p:nvPr>
            <p:ph idx="4294967295"/>
          </p:nvPr>
        </p:nvSpPr>
        <p:spPr>
          <a:xfrm>
            <a:off x="4880113" y="1159703"/>
            <a:ext cx="6937513" cy="4351338"/>
          </a:xfrm>
        </p:spPr>
        <p:txBody>
          <a:bodyPr>
            <a:noAutofit/>
          </a:bodyPr>
          <a:lstStyle/>
          <a:p>
            <a:pPr>
              <a:buClr>
                <a:srgbClr val="FF0000"/>
              </a:buClr>
              <a:buSzPct val="100000"/>
              <a:buFont typeface="Wingdings" panose="05000000000000000000" pitchFamily="2" charset="2"/>
              <a:buChar char="§"/>
            </a:pPr>
            <a:r>
              <a:rPr lang="en-US" sz="2400" dirty="0">
                <a:latin typeface="+mn-lt"/>
              </a:rPr>
              <a:t>Enumeration is difficult.</a:t>
            </a:r>
          </a:p>
          <a:p>
            <a:pPr>
              <a:buClr>
                <a:srgbClr val="FF0000"/>
              </a:buClr>
              <a:buSzPct val="100000"/>
              <a:buFont typeface="Wingdings" panose="05000000000000000000" pitchFamily="2" charset="2"/>
              <a:buChar char="§"/>
            </a:pPr>
            <a:r>
              <a:rPr lang="en-US" sz="2400" dirty="0">
                <a:latin typeface="+mn-lt"/>
              </a:rPr>
              <a:t>Estimated 2.5 million farmworkers</a:t>
            </a:r>
          </a:p>
          <a:p>
            <a:pPr>
              <a:buClr>
                <a:srgbClr val="FF0000"/>
              </a:buClr>
              <a:buSzPct val="100000"/>
              <a:buFont typeface="Wingdings" panose="05000000000000000000" pitchFamily="2" charset="2"/>
              <a:buChar char="§"/>
            </a:pPr>
            <a:r>
              <a:rPr lang="en-US" sz="2400" dirty="0">
                <a:latin typeface="+mn-lt"/>
              </a:rPr>
              <a:t>Florida  -  fourth largest population in US</a:t>
            </a:r>
          </a:p>
          <a:p>
            <a:pPr>
              <a:buClr>
                <a:srgbClr val="FF0000"/>
              </a:buClr>
              <a:buSzPct val="100000"/>
              <a:buFont typeface="Wingdings" panose="05000000000000000000" pitchFamily="2" charset="2"/>
              <a:buChar char="§"/>
            </a:pPr>
            <a:r>
              <a:rPr lang="en-US" sz="2400" dirty="0">
                <a:latin typeface="+mn-lt"/>
              </a:rPr>
              <a:t>Florida DoH estimates 150,000-200,000 in Florida </a:t>
            </a:r>
          </a:p>
          <a:p>
            <a:pPr>
              <a:buClr>
                <a:srgbClr val="FF0000"/>
              </a:buClr>
              <a:buSzPct val="100000"/>
              <a:buFont typeface="Wingdings" panose="05000000000000000000" pitchFamily="2" charset="2"/>
              <a:buChar char="§"/>
            </a:pPr>
            <a:r>
              <a:rPr lang="en-US" sz="2400" dirty="0">
                <a:latin typeface="+mn-lt"/>
              </a:rPr>
              <a:t>US Department of Labor National Agricultural Workers Survey (NAWS), 2015-2016:</a:t>
            </a:r>
          </a:p>
          <a:p>
            <a:pPr lvl="1">
              <a:buClr>
                <a:srgbClr val="FF0000"/>
              </a:buClr>
              <a:buSzPct val="100000"/>
              <a:buFont typeface="Wingdings" panose="05000000000000000000" pitchFamily="2" charset="2"/>
              <a:buChar char="§"/>
            </a:pPr>
            <a:r>
              <a:rPr lang="en-US" dirty="0">
                <a:latin typeface="+mn-lt"/>
              </a:rPr>
              <a:t>Male;</a:t>
            </a:r>
          </a:p>
          <a:p>
            <a:pPr lvl="1">
              <a:buClr>
                <a:srgbClr val="FF0000"/>
              </a:buClr>
              <a:buSzPct val="100000"/>
              <a:buFont typeface="Wingdings" panose="05000000000000000000" pitchFamily="2" charset="2"/>
              <a:buChar char="§"/>
            </a:pPr>
            <a:r>
              <a:rPr lang="en-US" dirty="0">
                <a:latin typeface="+mn-lt"/>
              </a:rPr>
              <a:t>Mexican origin;</a:t>
            </a:r>
          </a:p>
          <a:p>
            <a:pPr lvl="1">
              <a:buClr>
                <a:srgbClr val="FF0000"/>
              </a:buClr>
              <a:buSzPct val="100000"/>
              <a:buFont typeface="Wingdings" panose="05000000000000000000" pitchFamily="2" charset="2"/>
              <a:buChar char="§"/>
            </a:pPr>
            <a:r>
              <a:rPr lang="en-US" dirty="0">
                <a:latin typeface="+mn-lt"/>
              </a:rPr>
              <a:t>Do not migrate within the US;</a:t>
            </a:r>
          </a:p>
          <a:p>
            <a:pPr lvl="1">
              <a:buClr>
                <a:srgbClr val="FF0000"/>
              </a:buClr>
              <a:buSzPct val="100000"/>
              <a:buFont typeface="Wingdings" panose="05000000000000000000" pitchFamily="2" charset="2"/>
              <a:buChar char="§"/>
            </a:pPr>
            <a:r>
              <a:rPr lang="en-US" dirty="0">
                <a:latin typeface="+mn-lt"/>
              </a:rPr>
              <a:t>Average age  -  </a:t>
            </a:r>
            <a:r>
              <a:rPr lang="en-US" b="1" dirty="0">
                <a:latin typeface="+mn-lt"/>
              </a:rPr>
              <a:t>37</a:t>
            </a:r>
            <a:r>
              <a:rPr lang="en-US" dirty="0">
                <a:latin typeface="+mn-lt"/>
              </a:rPr>
              <a:t>.</a:t>
            </a:r>
          </a:p>
        </p:txBody>
      </p:sp>
      <p:pic>
        <p:nvPicPr>
          <p:cNvPr id="4" name="Picture 3">
            <a:extLst>
              <a:ext uri="{FF2B5EF4-FFF2-40B4-BE49-F238E27FC236}">
                <a16:creationId xmlns:a16="http://schemas.microsoft.com/office/drawing/2014/main" id="{6CCB6BF8-C0E2-46C8-A667-406C5AD94AB3}"/>
              </a:ext>
            </a:extLst>
          </p:cNvPr>
          <p:cNvPicPr/>
          <p:nvPr/>
        </p:nvPicPr>
        <p:blipFill rotWithShape="1">
          <a:blip r:embed="rId3" cstate="print">
            <a:extLst>
              <a:ext uri="{28A0092B-C50C-407E-A947-70E740481C1C}">
                <a14:useLocalDpi xmlns:a14="http://schemas.microsoft.com/office/drawing/2010/main" val="0"/>
              </a:ext>
            </a:extLst>
          </a:blip>
          <a:srcRect r="11642"/>
          <a:stretch/>
        </p:blipFill>
        <p:spPr bwMode="auto">
          <a:xfrm>
            <a:off x="0" y="0"/>
            <a:ext cx="4635571" cy="6857990"/>
          </a:xfrm>
          <a:prstGeom prst="rect">
            <a:avLst/>
          </a:prstGeom>
          <a:noFill/>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09" y="278448"/>
            <a:ext cx="10713656" cy="1325563"/>
          </a:xfrm>
        </p:spPr>
        <p:txBody>
          <a:bodyPr>
            <a:noAutofit/>
          </a:bodyPr>
          <a:lstStyle/>
          <a:p>
            <a:r>
              <a:rPr lang="en-US" sz="4000" dirty="0">
                <a:solidFill>
                  <a:srgbClr val="FF3300"/>
                </a:solidFill>
                <a:latin typeface="Century Gothic" panose="020B0502020202020204" pitchFamily="34" charset="0"/>
              </a:rPr>
              <a:t>Factors Contributing to Farmworker Health Outcomes</a:t>
            </a:r>
            <a:endParaRPr lang="en-US" sz="4000" dirty="0">
              <a:latin typeface="Century Gothic" panose="020B0502020202020204" pitchFamily="34" charset="0"/>
            </a:endParaRPr>
          </a:p>
        </p:txBody>
      </p:sp>
      <p:sp>
        <p:nvSpPr>
          <p:cNvPr id="3" name="Content Placeholder 2"/>
          <p:cNvSpPr>
            <a:spLocks noGrp="1"/>
          </p:cNvSpPr>
          <p:nvPr>
            <p:ph sz="half" idx="1"/>
          </p:nvPr>
        </p:nvSpPr>
        <p:spPr>
          <a:xfrm>
            <a:off x="5150735" y="1690691"/>
            <a:ext cx="6005974" cy="4698534"/>
          </a:xfrm>
        </p:spPr>
        <p:txBody>
          <a:bodyPr>
            <a:normAutofit fontScale="25000" lnSpcReduction="20000"/>
          </a:bodyPr>
          <a:lstStyle/>
          <a:p>
            <a:pPr>
              <a:spcAft>
                <a:spcPts val="1200"/>
              </a:spcAft>
              <a:buClr>
                <a:srgbClr val="FF0000"/>
              </a:buClr>
              <a:buFont typeface="Wingdings" panose="05000000000000000000" pitchFamily="2" charset="2"/>
              <a:buChar char="§"/>
            </a:pPr>
            <a:r>
              <a:rPr lang="en-US" sz="9600" dirty="0"/>
              <a:t>Low socioeconomic status</a:t>
            </a:r>
          </a:p>
          <a:p>
            <a:pPr>
              <a:spcAft>
                <a:spcPts val="1200"/>
              </a:spcAft>
              <a:buClr>
                <a:srgbClr val="FF0000"/>
              </a:buClr>
              <a:buFont typeface="Wingdings" panose="05000000000000000000" pitchFamily="2" charset="2"/>
              <a:buChar char="§"/>
            </a:pPr>
            <a:r>
              <a:rPr lang="en-US" sz="9600" dirty="0"/>
              <a:t>Poor general health</a:t>
            </a:r>
          </a:p>
          <a:p>
            <a:pPr>
              <a:spcAft>
                <a:spcPts val="1200"/>
              </a:spcAft>
              <a:buClr>
                <a:srgbClr val="FF0000"/>
              </a:buClr>
              <a:buFont typeface="Wingdings" panose="05000000000000000000" pitchFamily="2" charset="2"/>
              <a:buChar char="§"/>
            </a:pPr>
            <a:r>
              <a:rPr lang="en-US" sz="9600" dirty="0"/>
              <a:t>High rate of occupational injury and illness</a:t>
            </a:r>
          </a:p>
          <a:p>
            <a:pPr lvl="0">
              <a:spcAft>
                <a:spcPts val="1200"/>
              </a:spcAft>
              <a:buClr>
                <a:srgbClr val="FF0000"/>
              </a:buClr>
              <a:buFont typeface="Wingdings" panose="05000000000000000000" pitchFamily="2" charset="2"/>
              <a:buChar char="§"/>
            </a:pPr>
            <a:r>
              <a:rPr lang="en-US" sz="9600" dirty="0"/>
              <a:t>Little access to health care, no insurance, no sick leave</a:t>
            </a:r>
          </a:p>
          <a:p>
            <a:pPr>
              <a:spcAft>
                <a:spcPts val="1200"/>
              </a:spcAft>
              <a:buClr>
                <a:srgbClr val="FF0000"/>
              </a:buClr>
              <a:buFont typeface="Wingdings" panose="05000000000000000000" pitchFamily="2" charset="2"/>
              <a:buChar char="§"/>
            </a:pPr>
            <a:r>
              <a:rPr lang="en-US" sz="9600" dirty="0"/>
              <a:t>Lack of detection and treatment for injuries and illnesses</a:t>
            </a:r>
          </a:p>
          <a:p>
            <a:pPr>
              <a:spcAft>
                <a:spcPts val="1200"/>
              </a:spcAft>
              <a:buClr>
                <a:srgbClr val="FF0000"/>
              </a:buClr>
              <a:buFont typeface="Wingdings" panose="05000000000000000000" pitchFamily="2" charset="2"/>
              <a:buChar char="§"/>
            </a:pPr>
            <a:r>
              <a:rPr lang="en-US" sz="9600" dirty="0"/>
              <a:t>Substandard living conditions</a:t>
            </a:r>
          </a:p>
          <a:p>
            <a:pPr>
              <a:spcAft>
                <a:spcPts val="1200"/>
              </a:spcAft>
              <a:buClr>
                <a:srgbClr val="FF0000"/>
              </a:buClr>
              <a:buFont typeface="Wingdings" panose="05000000000000000000" pitchFamily="2" charset="2"/>
              <a:buChar char="§"/>
            </a:pPr>
            <a:r>
              <a:rPr lang="en-US" sz="9600" dirty="0"/>
              <a:t>Lack of legal status </a:t>
            </a:r>
            <a:endParaRPr lang="en-US" sz="9600" i="1" dirty="0"/>
          </a:p>
          <a:p>
            <a:endParaRPr lang="en-US" dirty="0"/>
          </a:p>
        </p:txBody>
      </p:sp>
      <p:pic>
        <p:nvPicPr>
          <p:cNvPr id="7" name="Picture 13"/>
          <p:cNvPicPr>
            <a:picLocks noChangeAspect="1" noChangeArrowheads="1"/>
          </p:cNvPicPr>
          <p:nvPr/>
        </p:nvPicPr>
        <p:blipFill>
          <a:blip r:embed="rId3" cstate="print"/>
          <a:srcRect/>
          <a:stretch>
            <a:fillRect/>
          </a:stretch>
        </p:blipFill>
        <p:spPr bwMode="auto">
          <a:xfrm>
            <a:off x="738730" y="4822579"/>
            <a:ext cx="4169017" cy="1524000"/>
          </a:xfrm>
          <a:prstGeom prst="rect">
            <a:avLst/>
          </a:prstGeom>
          <a:noFill/>
          <a:ln w="9525">
            <a:noFill/>
            <a:miter lim="800000"/>
            <a:headEnd/>
            <a:tailEnd/>
          </a:ln>
          <a:effectLst/>
        </p:spPr>
      </p:pic>
      <p:pic>
        <p:nvPicPr>
          <p:cNvPr id="25602" name="Picture 2" descr="http://nfwm-yaya.org/wp-content/gallery/farm-worker-issues/immokaleetrailer500wk.jpg"/>
          <p:cNvPicPr>
            <a:picLocks noChangeAspect="1" noChangeArrowheads="1"/>
          </p:cNvPicPr>
          <p:nvPr/>
        </p:nvPicPr>
        <p:blipFill>
          <a:blip r:embed="rId4" cstate="print"/>
          <a:srcRect/>
          <a:stretch>
            <a:fillRect/>
          </a:stretch>
        </p:blipFill>
        <p:spPr bwMode="auto">
          <a:xfrm>
            <a:off x="738730" y="1690690"/>
            <a:ext cx="2371725" cy="2219327"/>
          </a:xfrm>
          <a:prstGeom prst="rect">
            <a:avLst/>
          </a:prstGeom>
          <a:noFill/>
        </p:spPr>
      </p:pic>
      <p:sp>
        <p:nvSpPr>
          <p:cNvPr id="9" name="Rectangle 8"/>
          <p:cNvSpPr/>
          <p:nvPr/>
        </p:nvSpPr>
        <p:spPr>
          <a:xfrm>
            <a:off x="738730" y="3981768"/>
            <a:ext cx="3971553" cy="757130"/>
          </a:xfrm>
          <a:prstGeom prst="rect">
            <a:avLst/>
          </a:prstGeom>
        </p:spPr>
        <p:txBody>
          <a:bodyPr wrap="square">
            <a:spAutoFit/>
          </a:bodyPr>
          <a:lstStyle/>
          <a:p>
            <a:pPr>
              <a:lnSpc>
                <a:spcPct val="90000"/>
              </a:lnSpc>
            </a:pPr>
            <a:r>
              <a:rPr lang="en-US" sz="1600" i="1" dirty="0">
                <a:solidFill>
                  <a:srgbClr val="FF0000"/>
                </a:solidFill>
              </a:rPr>
              <a:t>More pesticides  are used in Florida than other states because disease and insects thrive in humid and hot weather.</a:t>
            </a:r>
          </a:p>
        </p:txBody>
      </p:sp>
      <p:pic>
        <p:nvPicPr>
          <p:cNvPr id="10" name="Picture 9">
            <a:extLst>
              <a:ext uri="{FF2B5EF4-FFF2-40B4-BE49-F238E27FC236}">
                <a16:creationId xmlns:a16="http://schemas.microsoft.com/office/drawing/2014/main" id="{514FB9DF-949F-46AE-AF0E-B8E28EA6977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313028" y="1702619"/>
            <a:ext cx="1530977" cy="2219327"/>
          </a:xfrm>
          <a:prstGeom prst="rect">
            <a:avLst/>
          </a:prstGeom>
          <a:ln w="28575">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166256"/>
            <a:ext cx="8128000" cy="822035"/>
          </a:xfrm>
        </p:spPr>
        <p:txBody>
          <a:bodyPr>
            <a:normAutofit/>
          </a:bodyPr>
          <a:lstStyle/>
          <a:p>
            <a:r>
              <a:rPr lang="en-US" sz="4000" dirty="0">
                <a:solidFill>
                  <a:srgbClr val="FF0000"/>
                </a:solidFill>
              </a:rPr>
              <a:t>Farmworker Pesticide Exposure</a:t>
            </a:r>
          </a:p>
        </p:txBody>
      </p:sp>
      <p:sp>
        <p:nvSpPr>
          <p:cNvPr id="3" name="Content Placeholder 2"/>
          <p:cNvSpPr>
            <a:spLocks noGrp="1"/>
          </p:cNvSpPr>
          <p:nvPr>
            <p:ph idx="1"/>
          </p:nvPr>
        </p:nvSpPr>
        <p:spPr>
          <a:xfrm>
            <a:off x="0" y="988291"/>
            <a:ext cx="8010939" cy="5869709"/>
          </a:xfrm>
        </p:spPr>
        <p:txBody>
          <a:bodyPr>
            <a:normAutofit/>
          </a:bodyPr>
          <a:lstStyle/>
          <a:p>
            <a:pPr>
              <a:buClr>
                <a:srgbClr val="FF0000"/>
              </a:buClr>
              <a:buFont typeface="Wingdings" panose="05000000000000000000" pitchFamily="2" charset="2"/>
              <a:buChar char="§"/>
            </a:pPr>
            <a:r>
              <a:rPr lang="en-US" sz="2400" dirty="0">
                <a:latin typeface="+mn-lt"/>
              </a:rPr>
              <a:t>Exposed to hundreds of chemicals, tens of thousands of combinations.</a:t>
            </a:r>
          </a:p>
          <a:p>
            <a:pPr>
              <a:buClr>
                <a:srgbClr val="FF0000"/>
              </a:buClr>
              <a:buFont typeface="Wingdings" panose="05000000000000000000" pitchFamily="2" charset="2"/>
              <a:buChar char="§"/>
            </a:pPr>
            <a:r>
              <a:rPr lang="en-US" sz="2400" dirty="0">
                <a:latin typeface="+mn-lt"/>
              </a:rPr>
              <a:t>Excluded from some protective regulation.</a:t>
            </a:r>
          </a:p>
          <a:p>
            <a:pPr>
              <a:buClr>
                <a:srgbClr val="FF0000"/>
              </a:buClr>
              <a:buFont typeface="Wingdings" panose="05000000000000000000" pitchFamily="2" charset="2"/>
              <a:buChar char="§"/>
            </a:pPr>
            <a:r>
              <a:rPr lang="en-US" sz="2400" dirty="0">
                <a:latin typeface="+mn-lt"/>
              </a:rPr>
              <a:t>Contact is dermal, oral, and/or respiratory.</a:t>
            </a:r>
          </a:p>
          <a:p>
            <a:pPr>
              <a:buClr>
                <a:srgbClr val="FF0000"/>
              </a:buClr>
              <a:buFont typeface="Wingdings" panose="05000000000000000000" pitchFamily="2" charset="2"/>
              <a:buChar char="§"/>
            </a:pPr>
            <a:r>
              <a:rPr lang="en-US" sz="2400" dirty="0">
                <a:latin typeface="+mn-lt"/>
              </a:rPr>
              <a:t>Acute effects: Nausea, dizziness ,vomiting, headaches, rashes, stomach pain, eye irritation.</a:t>
            </a:r>
          </a:p>
          <a:p>
            <a:pPr>
              <a:buClr>
                <a:srgbClr val="FF0000"/>
              </a:buClr>
              <a:buFont typeface="Wingdings" panose="05000000000000000000" pitchFamily="2" charset="2"/>
              <a:buChar char="§"/>
            </a:pPr>
            <a:r>
              <a:rPr lang="en-US" sz="2400" dirty="0">
                <a:latin typeface="+mn-lt"/>
              </a:rPr>
              <a:t>Chronic effects: Neurological, respiratory, immune, and reproductive systems. Can be carcinogenic and mutagenic.</a:t>
            </a:r>
          </a:p>
          <a:p>
            <a:pPr>
              <a:buClr>
                <a:srgbClr val="FF0000"/>
              </a:buClr>
              <a:buFont typeface="Wingdings" panose="05000000000000000000" pitchFamily="2" charset="2"/>
              <a:buChar char="§"/>
            </a:pPr>
            <a:r>
              <a:rPr lang="en-US" sz="2400" dirty="0">
                <a:latin typeface="+mn-lt"/>
              </a:rPr>
              <a:t>Studies suggest:</a:t>
            </a:r>
          </a:p>
          <a:p>
            <a:pPr lvl="1">
              <a:buClr>
                <a:srgbClr val="FF0000"/>
              </a:buClr>
              <a:buFont typeface="Wingdings" panose="05000000000000000000" pitchFamily="2" charset="2"/>
              <a:buChar char="§"/>
            </a:pPr>
            <a:r>
              <a:rPr lang="en-US" sz="2000" dirty="0">
                <a:latin typeface="+mn-lt"/>
              </a:rPr>
              <a:t>Knowledge related to risk perception</a:t>
            </a:r>
          </a:p>
          <a:p>
            <a:pPr lvl="1">
              <a:buClr>
                <a:srgbClr val="FF0000"/>
              </a:buClr>
              <a:buFont typeface="Wingdings" panose="05000000000000000000" pitchFamily="2" charset="2"/>
              <a:buChar char="§"/>
            </a:pPr>
            <a:r>
              <a:rPr lang="en-US" sz="2000" dirty="0">
                <a:latin typeface="+mn-lt"/>
              </a:rPr>
              <a:t>Risk perception associated with sense of control</a:t>
            </a:r>
          </a:p>
          <a:p>
            <a:pPr lvl="1">
              <a:buClr>
                <a:srgbClr val="FF0000"/>
              </a:buClr>
              <a:buFont typeface="Wingdings" panose="05000000000000000000" pitchFamily="2" charset="2"/>
              <a:buChar char="§"/>
            </a:pPr>
            <a:r>
              <a:rPr lang="en-US" sz="2000" dirty="0">
                <a:latin typeface="+mn-lt"/>
              </a:rPr>
              <a:t>Knowledge and control can increase safety behavior</a:t>
            </a:r>
          </a:p>
          <a:p>
            <a:pPr>
              <a:buClr>
                <a:srgbClr val="FF0000"/>
              </a:buClr>
              <a:buFont typeface="Wingdings" panose="05000000000000000000" pitchFamily="2" charset="2"/>
              <a:buChar char="§"/>
            </a:pPr>
            <a:endParaRPr lang="en-US" sz="2000" dirty="0">
              <a:latin typeface="+mn-lt"/>
            </a:endParaRPr>
          </a:p>
        </p:txBody>
      </p:sp>
      <p:pic>
        <p:nvPicPr>
          <p:cNvPr id="1026" name="Picture 2" descr="X:\My Files and documents\photographs\farmworker pictures\tomato pickers.jpg"/>
          <p:cNvPicPr>
            <a:picLocks noChangeAspect="1" noChangeArrowheads="1"/>
          </p:cNvPicPr>
          <p:nvPr/>
        </p:nvPicPr>
        <p:blipFill rotWithShape="1">
          <a:blip r:embed="rId3" cstate="print"/>
          <a:srcRect l="20441" r="18342"/>
          <a:stretch/>
        </p:blipFill>
        <p:spPr bwMode="auto">
          <a:xfrm>
            <a:off x="7881731" y="9"/>
            <a:ext cx="4310268" cy="69076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4" descr="Violeta Rueda Mez born 2-05">
            <a:extLst>
              <a:ext uri="{FF2B5EF4-FFF2-40B4-BE49-F238E27FC236}">
                <a16:creationId xmlns:a16="http://schemas.microsoft.com/office/drawing/2014/main" id="{B83A5880-BA0B-4A09-A053-39C43306A4E5}"/>
              </a:ext>
            </a:extLst>
          </p:cNvPr>
          <p:cNvPicPr>
            <a:picLocks noChangeAspect="1" noChangeArrowheads="1"/>
          </p:cNvPicPr>
          <p:nvPr/>
        </p:nvPicPr>
        <p:blipFill rotWithShape="1">
          <a:blip r:embed="rId3" cstate="print"/>
          <a:srcRect t="23848" r="-3" b="25654"/>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p:spPr>
      </p:pic>
      <p:pic>
        <p:nvPicPr>
          <p:cNvPr id="4" name="Picture 22" descr="Carlitos Candelario">
            <a:extLst>
              <a:ext uri="{FF2B5EF4-FFF2-40B4-BE49-F238E27FC236}">
                <a16:creationId xmlns:a16="http://schemas.microsoft.com/office/drawing/2014/main" id="{7C8ECA9E-85C3-4C9B-9A85-1E054EC9CF8A}"/>
              </a:ext>
            </a:extLst>
          </p:cNvPr>
          <p:cNvPicPr>
            <a:picLocks noChangeAspect="1" noChangeArrowheads="1"/>
          </p:cNvPicPr>
          <p:nvPr/>
        </p:nvPicPr>
        <p:blipFill rotWithShape="1">
          <a:blip r:embed="rId4" cstate="print"/>
          <a:srcRect t="7862" b="33951"/>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p:spPr>
      </p:pic>
      <p:pic>
        <p:nvPicPr>
          <p:cNvPr id="5" name="Picture 23" descr="Jesus Navarrete Salazar born 2-05">
            <a:extLst>
              <a:ext uri="{FF2B5EF4-FFF2-40B4-BE49-F238E27FC236}">
                <a16:creationId xmlns:a16="http://schemas.microsoft.com/office/drawing/2014/main" id="{3EA52665-9224-4D97-B4E4-C9DB06196742}"/>
              </a:ext>
            </a:extLst>
          </p:cNvPr>
          <p:cNvPicPr>
            <a:picLocks noChangeAspect="1" noChangeArrowheads="1"/>
          </p:cNvPicPr>
          <p:nvPr/>
        </p:nvPicPr>
        <p:blipFill rotWithShape="1">
          <a:blip r:embed="rId5" cstate="print"/>
          <a:srcRect t="32182" r="-3" b="29344"/>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p:spPr>
      </p:pic>
      <p:sp>
        <p:nvSpPr>
          <p:cNvPr id="1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6715" y="231494"/>
            <a:ext cx="7183316" cy="1597305"/>
          </a:xfrm>
        </p:spPr>
        <p:txBody>
          <a:bodyPr>
            <a:noAutofit/>
          </a:bodyPr>
          <a:lstStyle/>
          <a:p>
            <a:r>
              <a:rPr lang="en-US" sz="3600" i="1" dirty="0">
                <a:solidFill>
                  <a:srgbClr val="FF0000"/>
                </a:solidFill>
              </a:rPr>
              <a:t>Case Study: Birth Defects </a:t>
            </a:r>
            <a:r>
              <a:rPr lang="en-US" sz="4000" i="1" dirty="0">
                <a:solidFill>
                  <a:srgbClr val="FF0000"/>
                </a:solidFill>
              </a:rPr>
              <a:t>among</a:t>
            </a:r>
            <a:r>
              <a:rPr lang="en-US" sz="3600" i="1" dirty="0">
                <a:solidFill>
                  <a:srgbClr val="FF0000"/>
                </a:solidFill>
              </a:rPr>
              <a:t> Infants born to Florida Tomato Workers, 2004-2005.</a:t>
            </a:r>
          </a:p>
        </p:txBody>
      </p:sp>
      <p:sp>
        <p:nvSpPr>
          <p:cNvPr id="3" name="Content Placeholder 2"/>
          <p:cNvSpPr>
            <a:spLocks noGrp="1"/>
          </p:cNvSpPr>
          <p:nvPr>
            <p:ph idx="1"/>
          </p:nvPr>
        </p:nvSpPr>
        <p:spPr>
          <a:xfrm>
            <a:off x="1" y="2039815"/>
            <a:ext cx="7573616" cy="4673500"/>
          </a:xfrm>
        </p:spPr>
        <p:txBody>
          <a:bodyPr>
            <a:normAutofit fontScale="92500"/>
          </a:bodyPr>
          <a:lstStyle/>
          <a:p>
            <a:pPr>
              <a:buClr>
                <a:srgbClr val="FF0000"/>
              </a:buClr>
              <a:buFont typeface="Wingdings" panose="05000000000000000000" pitchFamily="2" charset="2"/>
              <a:buChar char="§"/>
            </a:pPr>
            <a:r>
              <a:rPr lang="en-US" sz="2600" dirty="0">
                <a:solidFill>
                  <a:srgbClr val="000000"/>
                </a:solidFill>
                <a:latin typeface="+mn-lt"/>
              </a:rPr>
              <a:t>Three babies with birth defects born to farmworker mothers who:</a:t>
            </a:r>
          </a:p>
          <a:p>
            <a:pPr lvl="1">
              <a:buClr>
                <a:srgbClr val="FF0000"/>
              </a:buClr>
              <a:buFont typeface="Wingdings" panose="05000000000000000000" pitchFamily="2" charset="2"/>
              <a:buChar char="§"/>
            </a:pPr>
            <a:r>
              <a:rPr lang="en-US" sz="2600" dirty="0">
                <a:solidFill>
                  <a:srgbClr val="000000"/>
                </a:solidFill>
                <a:latin typeface="+mn-lt"/>
              </a:rPr>
              <a:t>Worked for same tomato harvesting company in FL and NC;</a:t>
            </a:r>
          </a:p>
          <a:p>
            <a:pPr lvl="1">
              <a:buClr>
                <a:srgbClr val="FF0000"/>
              </a:buClr>
              <a:buFont typeface="Wingdings" panose="05000000000000000000" pitchFamily="2" charset="2"/>
              <a:buChar char="§"/>
            </a:pPr>
            <a:r>
              <a:rPr lang="en-US" sz="2600" dirty="0">
                <a:solidFill>
                  <a:srgbClr val="000000"/>
                </a:solidFill>
                <a:latin typeface="+mn-lt"/>
              </a:rPr>
              <a:t>Lived within 200 yards of each other; and</a:t>
            </a:r>
          </a:p>
          <a:p>
            <a:pPr lvl="1">
              <a:buClr>
                <a:srgbClr val="FF0000"/>
              </a:buClr>
              <a:buFont typeface="Wingdings" panose="05000000000000000000" pitchFamily="2" charset="2"/>
              <a:buChar char="§"/>
            </a:pPr>
            <a:r>
              <a:rPr lang="en-US" sz="2600" dirty="0">
                <a:solidFill>
                  <a:srgbClr val="000000"/>
                </a:solidFill>
                <a:latin typeface="+mn-lt"/>
              </a:rPr>
              <a:t>Were exposed to at least two dozen pesticides. </a:t>
            </a:r>
          </a:p>
          <a:p>
            <a:pPr>
              <a:spcBef>
                <a:spcPts val="1200"/>
              </a:spcBef>
              <a:buClr>
                <a:srgbClr val="FF0000"/>
              </a:buClr>
              <a:buFont typeface="Wingdings" panose="05000000000000000000" pitchFamily="2" charset="2"/>
              <a:buChar char="§"/>
            </a:pPr>
            <a:r>
              <a:rPr lang="en-US" sz="2600" dirty="0">
                <a:solidFill>
                  <a:srgbClr val="000000"/>
                </a:solidFill>
                <a:latin typeface="+mn-lt"/>
              </a:rPr>
              <a:t>One mother quit working two months into her pregnancy.</a:t>
            </a:r>
          </a:p>
          <a:p>
            <a:pPr>
              <a:spcBef>
                <a:spcPts val="1200"/>
              </a:spcBef>
              <a:buClr>
                <a:srgbClr val="FF0000"/>
              </a:buClr>
              <a:buFont typeface="Wingdings" panose="05000000000000000000" pitchFamily="2" charset="2"/>
              <a:buChar char="§"/>
            </a:pPr>
            <a:r>
              <a:rPr lang="en-US" sz="2600" dirty="0">
                <a:solidFill>
                  <a:srgbClr val="000000"/>
                </a:solidFill>
                <a:latin typeface="+mn-lt"/>
              </a:rPr>
              <a:t>The other two worked until they were 7 months pregnant. </a:t>
            </a:r>
          </a:p>
          <a:p>
            <a:pPr>
              <a:spcBef>
                <a:spcPts val="1200"/>
              </a:spcBef>
              <a:buClr>
                <a:srgbClr val="FF0000"/>
              </a:buClr>
              <a:buFont typeface="Wingdings" panose="05000000000000000000" pitchFamily="2" charset="2"/>
              <a:buChar char="§"/>
            </a:pPr>
            <a:r>
              <a:rPr lang="en-US" sz="2600" dirty="0">
                <a:solidFill>
                  <a:srgbClr val="000000"/>
                </a:solidFill>
                <a:latin typeface="+mn-lt"/>
              </a:rPr>
              <a:t>One child was born without limbs, another had a deformed jaw, and the third was born with no nose or visible sex organs and died after birth.</a:t>
            </a:r>
          </a:p>
          <a:p>
            <a:endParaRPr lang="en-US" sz="17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5980"/>
            <a:ext cx="11049000" cy="953719"/>
          </a:xfrm>
        </p:spPr>
        <p:txBody>
          <a:bodyPr>
            <a:normAutofit/>
          </a:bodyPr>
          <a:lstStyle/>
          <a:p>
            <a:r>
              <a:rPr lang="en-US" sz="4000" i="1" dirty="0">
                <a:solidFill>
                  <a:srgbClr val="FF0000"/>
                </a:solidFill>
              </a:rPr>
              <a:t>Case study cont’d</a:t>
            </a:r>
          </a:p>
        </p:txBody>
      </p:sp>
      <p:sp>
        <p:nvSpPr>
          <p:cNvPr id="3" name="Content Placeholder 2"/>
          <p:cNvSpPr>
            <a:spLocks noGrp="1"/>
          </p:cNvSpPr>
          <p:nvPr>
            <p:ph idx="1"/>
          </p:nvPr>
        </p:nvSpPr>
        <p:spPr>
          <a:xfrm>
            <a:off x="419100" y="1318846"/>
            <a:ext cx="10978573" cy="5377518"/>
          </a:xfrm>
        </p:spPr>
        <p:txBody>
          <a:bodyPr>
            <a:normAutofit/>
          </a:bodyPr>
          <a:lstStyle/>
          <a:p>
            <a:pPr>
              <a:lnSpc>
                <a:spcPct val="100000"/>
              </a:lnSpc>
              <a:buClr>
                <a:srgbClr val="FF0000"/>
              </a:buClr>
              <a:buFont typeface="Wingdings" panose="05000000000000000000" pitchFamily="2" charset="2"/>
              <a:buChar char="§"/>
            </a:pPr>
            <a:r>
              <a:rPr lang="en-US" dirty="0">
                <a:latin typeface="+mn-lt"/>
              </a:rPr>
              <a:t>Company had recent pesticide regulation violations.</a:t>
            </a:r>
          </a:p>
          <a:p>
            <a:pPr>
              <a:lnSpc>
                <a:spcPct val="100000"/>
              </a:lnSpc>
              <a:buClr>
                <a:srgbClr val="FF0000"/>
              </a:buClr>
              <a:buFont typeface="Wingdings" panose="05000000000000000000" pitchFamily="2" charset="2"/>
              <a:buChar char="§"/>
            </a:pPr>
            <a:r>
              <a:rPr lang="en-US" dirty="0">
                <a:latin typeface="+mn-lt"/>
              </a:rPr>
              <a:t>Media coverage of cases resulted in:</a:t>
            </a:r>
          </a:p>
          <a:p>
            <a:pPr lvl="1">
              <a:lnSpc>
                <a:spcPct val="100000"/>
              </a:lnSpc>
              <a:buClr>
                <a:srgbClr val="FF0000"/>
              </a:buClr>
              <a:buFont typeface="Wingdings" panose="05000000000000000000" pitchFamily="2" charset="2"/>
              <a:buChar char="§"/>
            </a:pPr>
            <a:r>
              <a:rPr lang="en-US" dirty="0">
                <a:latin typeface="+mn-lt"/>
              </a:rPr>
              <a:t>Company discontinuing use of five pesticides,</a:t>
            </a:r>
          </a:p>
          <a:p>
            <a:pPr lvl="1">
              <a:lnSpc>
                <a:spcPct val="100000"/>
              </a:lnSpc>
              <a:buClr>
                <a:srgbClr val="FF0000"/>
              </a:buClr>
              <a:buFont typeface="Wingdings" panose="05000000000000000000" pitchFamily="2" charset="2"/>
              <a:buChar char="§"/>
            </a:pPr>
            <a:r>
              <a:rPr lang="en-US" dirty="0">
                <a:latin typeface="+mn-lt"/>
              </a:rPr>
              <a:t>Florida Department of Agriculture and Consumer Services (FDACS) and Health Department investigations,</a:t>
            </a:r>
          </a:p>
          <a:p>
            <a:pPr lvl="1">
              <a:lnSpc>
                <a:spcPct val="100000"/>
              </a:lnSpc>
              <a:buClr>
                <a:srgbClr val="FF0000"/>
              </a:buClr>
              <a:buFont typeface="Wingdings" panose="05000000000000000000" pitchFamily="2" charset="2"/>
              <a:buChar char="§"/>
            </a:pPr>
            <a:r>
              <a:rPr lang="en-US" dirty="0">
                <a:latin typeface="+mn-lt"/>
              </a:rPr>
              <a:t>Retailers stopping sales of company’s products,</a:t>
            </a:r>
          </a:p>
          <a:p>
            <a:pPr lvl="1">
              <a:lnSpc>
                <a:spcPct val="100000"/>
              </a:lnSpc>
              <a:buClr>
                <a:srgbClr val="FF0000"/>
              </a:buClr>
              <a:buFont typeface="Wingdings" panose="05000000000000000000" pitchFamily="2" charset="2"/>
              <a:buChar char="§"/>
            </a:pPr>
            <a:r>
              <a:rPr lang="en-US" dirty="0">
                <a:latin typeface="+mn-lt"/>
              </a:rPr>
              <a:t>Lawsuit by one family.</a:t>
            </a:r>
          </a:p>
          <a:p>
            <a:pPr>
              <a:lnSpc>
                <a:spcPct val="100000"/>
              </a:lnSpc>
              <a:spcBef>
                <a:spcPts val="0"/>
              </a:spcBef>
              <a:buClr>
                <a:srgbClr val="FF0000"/>
              </a:buClr>
              <a:buFont typeface="Wingdings" panose="05000000000000000000" pitchFamily="2" charset="2"/>
              <a:buChar char="§"/>
            </a:pPr>
            <a:r>
              <a:rPr lang="en-US" dirty="0">
                <a:latin typeface="+mn-lt"/>
              </a:rPr>
              <a:t>Joint CDC/Health Department investigation does not establish link between pesticide exposures and the birth defects. However, the fungicide Mancozeb is noted as a chemical of concern.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62" y="159489"/>
            <a:ext cx="11081238" cy="1531202"/>
          </a:xfrm>
        </p:spPr>
        <p:txBody>
          <a:bodyPr>
            <a:noAutofit/>
          </a:bodyPr>
          <a:lstStyle/>
          <a:p>
            <a:r>
              <a:rPr lang="en-US" sz="4000" dirty="0">
                <a:solidFill>
                  <a:srgbClr val="FF0000"/>
                </a:solidFill>
              </a:rPr>
              <a:t>Pregnancy Health Among Florida Farmworkers (2009-2013)</a:t>
            </a:r>
          </a:p>
        </p:txBody>
      </p:sp>
      <p:sp>
        <p:nvSpPr>
          <p:cNvPr id="3" name="Subtitle 2"/>
          <p:cNvSpPr>
            <a:spLocks noGrp="1"/>
          </p:cNvSpPr>
          <p:nvPr>
            <p:ph idx="1"/>
          </p:nvPr>
        </p:nvSpPr>
        <p:spPr>
          <a:xfrm>
            <a:off x="249524" y="1594884"/>
            <a:ext cx="10191647" cy="4536042"/>
          </a:xfrm>
        </p:spPr>
        <p:txBody>
          <a:bodyPr>
            <a:normAutofit/>
          </a:bodyPr>
          <a:lstStyle/>
          <a:p>
            <a:pPr>
              <a:buNone/>
            </a:pPr>
            <a:r>
              <a:rPr lang="en-US" dirty="0">
                <a:latin typeface="+mn-lt"/>
              </a:rPr>
              <a:t>Funded by: National Institute for Occupational Health and Safety (NIOSH)</a:t>
            </a:r>
          </a:p>
          <a:p>
            <a:pPr>
              <a:buNone/>
            </a:pPr>
            <a:r>
              <a:rPr lang="en-US" dirty="0">
                <a:latin typeface="+mn-lt"/>
              </a:rPr>
              <a:t>Project partners: Farmworker Association of Florida, Emory University, Farmworker Health and Safety Institute.</a:t>
            </a:r>
          </a:p>
          <a:p>
            <a:pPr>
              <a:buNone/>
            </a:pPr>
            <a:endParaRPr lang="en-US" i="1" dirty="0">
              <a:latin typeface="+mn-lt"/>
              <a:cs typeface="Calibri" pitchFamily="34" charset="0"/>
            </a:endParaRPr>
          </a:p>
          <a:p>
            <a:pPr>
              <a:buNone/>
            </a:pPr>
            <a:r>
              <a:rPr lang="en-US" i="1" dirty="0">
                <a:latin typeface="+mn-lt"/>
                <a:cs typeface="Calibri" pitchFamily="34" charset="0"/>
              </a:rPr>
              <a:t>Goal:</a:t>
            </a:r>
            <a:r>
              <a:rPr lang="en-US" dirty="0">
                <a:latin typeface="+mn-lt"/>
                <a:cs typeface="Calibri" pitchFamily="34" charset="0"/>
              </a:rPr>
              <a:t>  To examine perceptions of work hazards and pregnancy health among female farmworkers; assess heat, ergonomic, and chemical exposures that may impact pregnancy; and develop culturally-appropriate health promotion materials. </a:t>
            </a:r>
          </a:p>
          <a:p>
            <a:pPr algn="ctr">
              <a:buNone/>
            </a:pPr>
            <a:endParaRPr lang="en-US" dirty="0">
              <a:latin typeface="+mn-lt"/>
            </a:endParaRPr>
          </a:p>
        </p:txBody>
      </p:sp>
      <p:pic>
        <p:nvPicPr>
          <p:cNvPr id="6" name="Picture 5" descr="FWAF.jpg"/>
          <p:cNvPicPr>
            <a:picLocks noChangeAspect="1"/>
          </p:cNvPicPr>
          <p:nvPr/>
        </p:nvPicPr>
        <p:blipFill>
          <a:blip r:embed="rId3" cstate="print"/>
          <a:stretch>
            <a:fillRect/>
          </a:stretch>
        </p:blipFill>
        <p:spPr>
          <a:xfrm>
            <a:off x="11004171" y="2754650"/>
            <a:ext cx="1114710" cy="1095153"/>
          </a:xfrm>
          <a:prstGeom prst="rect">
            <a:avLst/>
          </a:prstGeom>
        </p:spPr>
      </p:pic>
      <p:pic>
        <p:nvPicPr>
          <p:cNvPr id="7" name="Content Placeholder 3" descr="Emory Logo.ashx.jpg"/>
          <p:cNvPicPr>
            <a:picLocks noChangeAspect="1"/>
          </p:cNvPicPr>
          <p:nvPr/>
        </p:nvPicPr>
        <p:blipFill>
          <a:blip r:embed="rId4" cstate="print"/>
          <a:stretch>
            <a:fillRect/>
          </a:stretch>
        </p:blipFill>
        <p:spPr bwMode="auto">
          <a:xfrm>
            <a:off x="11004171" y="3997609"/>
            <a:ext cx="777528" cy="1197418"/>
          </a:xfrm>
          <a:prstGeom prst="rect">
            <a:avLst/>
          </a:prstGeom>
          <a:noFill/>
          <a:ln w="9525">
            <a:noFill/>
            <a:miter lim="800000"/>
            <a:headEnd/>
            <a:tailEnd/>
          </a:ln>
          <a:effectLst/>
        </p:spPr>
      </p:pic>
      <p:pic>
        <p:nvPicPr>
          <p:cNvPr id="8" name="Picture 7" descr="FSHI.jpg"/>
          <p:cNvPicPr>
            <a:picLocks noChangeAspect="1"/>
          </p:cNvPicPr>
          <p:nvPr/>
        </p:nvPicPr>
        <p:blipFill>
          <a:blip r:embed="rId5" cstate="print"/>
          <a:stretch>
            <a:fillRect/>
          </a:stretch>
        </p:blipFill>
        <p:spPr>
          <a:xfrm>
            <a:off x="11004171" y="5342833"/>
            <a:ext cx="798278" cy="1197418"/>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1985</Words>
  <Application>Microsoft Office PowerPoint</Application>
  <PresentationFormat>Widescreen</PresentationFormat>
  <Paragraphs>271</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Adabi extra light</vt:lpstr>
      <vt:lpstr>Arial</vt:lpstr>
      <vt:lpstr>Calibri</vt:lpstr>
      <vt:lpstr>Cambria</vt:lpstr>
      <vt:lpstr>Century Gothic</vt:lpstr>
      <vt:lpstr>Times New Roman</vt:lpstr>
      <vt:lpstr>Wingdings</vt:lpstr>
      <vt:lpstr>Office Theme</vt:lpstr>
      <vt:lpstr>Occupational Pesticide Exposure and Pregnancy Health in Vulnerable Workers</vt:lpstr>
      <vt:lpstr>Collaborative Farmworker Safety and Health Projects, 1997-2013</vt:lpstr>
      <vt:lpstr> Collaborative Farmworker Safety and Health Projects, 2014-present</vt:lpstr>
      <vt:lpstr>Farmworker Demographics</vt:lpstr>
      <vt:lpstr>Factors Contributing to Farmworker Health Outcomes</vt:lpstr>
      <vt:lpstr>Farmworker Pesticide Exposure</vt:lpstr>
      <vt:lpstr>Case Study: Birth Defects among Infants born to Florida Tomato Workers, 2004-2005.</vt:lpstr>
      <vt:lpstr>Case study cont’d</vt:lpstr>
      <vt:lpstr>Pregnancy Health Among Florida Farmworkers (2009-2013)</vt:lpstr>
      <vt:lpstr>Female Nursery and Fernery Workers in Central Florida</vt:lpstr>
      <vt:lpstr>Project Plan</vt:lpstr>
      <vt:lpstr>Health Care Provider Interviews</vt:lpstr>
      <vt:lpstr>HCP Interview Results Highlights</vt:lpstr>
      <vt:lpstr>Quote from HCP</vt:lpstr>
      <vt:lpstr>Worker Focus Groups  </vt:lpstr>
      <vt:lpstr>Pesticide-related Focus Groups Results</vt:lpstr>
      <vt:lpstr>Quote from Worker</vt:lpstr>
      <vt:lpstr>Worker Survey and Urine Test</vt:lpstr>
      <vt:lpstr>Worker Survey - Demographics from Community Survey</vt:lpstr>
      <vt:lpstr>Survey Results – Workplace Hygiene</vt:lpstr>
      <vt:lpstr>Did you work during your last pregnancy?</vt:lpstr>
      <vt:lpstr>Did you tell your supervisor you were pregnant?</vt:lpstr>
      <vt:lpstr>Did your doctor ask about the type of work you were doing during your pregnancy?</vt:lpstr>
      <vt:lpstr>During your pregnancy, did a healthcare provider ask you to change anything about the work you were doing?</vt:lpstr>
      <vt:lpstr>Symptoms frequently or sometimes experienced while working</vt:lpstr>
      <vt:lpstr>Organophosphate Metabolites</vt:lpstr>
      <vt:lpstr>Education Materials Outcomes</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Pesticide Exposure and Pregnancy Health in Vulnerable Workers</dc:title>
  <dc:creator>Flocks,Joan D</dc:creator>
  <cp:lastModifiedBy>Flocks,Joan D</cp:lastModifiedBy>
  <cp:revision>43</cp:revision>
  <dcterms:created xsi:type="dcterms:W3CDTF">2019-11-25T22:48:27Z</dcterms:created>
  <dcterms:modified xsi:type="dcterms:W3CDTF">2020-10-16T01:47:51Z</dcterms:modified>
</cp:coreProperties>
</file>