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9" r:id="rId1"/>
  </p:sldMasterIdLst>
  <p:notesMasterIdLst>
    <p:notesMasterId r:id="rId38"/>
  </p:notesMasterIdLst>
  <p:sldIdLst>
    <p:sldId id="451" r:id="rId2"/>
    <p:sldId id="288" r:id="rId3"/>
    <p:sldId id="289" r:id="rId4"/>
    <p:sldId id="313" r:id="rId5"/>
    <p:sldId id="290" r:id="rId6"/>
    <p:sldId id="291" r:id="rId7"/>
    <p:sldId id="292" r:id="rId8"/>
    <p:sldId id="284" r:id="rId9"/>
    <p:sldId id="259" r:id="rId10"/>
    <p:sldId id="262" r:id="rId11"/>
    <p:sldId id="293" r:id="rId12"/>
    <p:sldId id="294" r:id="rId13"/>
    <p:sldId id="265" r:id="rId14"/>
    <p:sldId id="260" r:id="rId15"/>
    <p:sldId id="300" r:id="rId16"/>
    <p:sldId id="301" r:id="rId17"/>
    <p:sldId id="302" r:id="rId18"/>
    <p:sldId id="303" r:id="rId19"/>
    <p:sldId id="308" r:id="rId20"/>
    <p:sldId id="309" r:id="rId21"/>
    <p:sldId id="415" r:id="rId22"/>
    <p:sldId id="416" r:id="rId23"/>
    <p:sldId id="286" r:id="rId24"/>
    <p:sldId id="261" r:id="rId25"/>
    <p:sldId id="295" r:id="rId26"/>
    <p:sldId id="296" r:id="rId27"/>
    <p:sldId id="306" r:id="rId28"/>
    <p:sldId id="297" r:id="rId29"/>
    <p:sldId id="285" r:id="rId30"/>
    <p:sldId id="307" r:id="rId31"/>
    <p:sldId id="310" r:id="rId32"/>
    <p:sldId id="311" r:id="rId33"/>
    <p:sldId id="417" r:id="rId34"/>
    <p:sldId id="312" r:id="rId35"/>
    <p:sldId id="299" r:id="rId36"/>
    <p:sldId id="450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Encode Sans ExtraLight" panose="020B0604020202020204" charset="0"/>
      <p:regular r:id="rId43"/>
      <p:bold r:id="rId44"/>
    </p:embeddedFont>
    <p:embeddedFont>
      <p:font typeface="Franklin Gothic Medium Cond" panose="020B0606030402020204" pitchFamily="34" charset="0"/>
      <p:regular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5C990-BC2C-44E6-880E-433A1DEC7EA7}">
  <a:tblStyle styleId="{F955C990-BC2C-44E6-880E-433A1DEC7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29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D4708E-DABB-4A18-B591-DF12B41BB99E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95AA46-C3E7-4BA5-9848-2BF9DF351FDB}">
      <dgm:prSet custT="1"/>
      <dgm:spPr/>
      <dgm:t>
        <a:bodyPr/>
        <a:lstStyle/>
        <a:p>
          <a:r>
            <a:rPr lang="en-US" sz="1800"/>
            <a:t>1950s</a:t>
          </a:r>
        </a:p>
      </dgm:t>
    </dgm:pt>
    <dgm:pt modelId="{D93AA46B-7689-4FAA-98AE-E7FCE02293BC}" type="parTrans" cxnId="{D36F5DB7-8807-4EA3-A584-35221203DE87}">
      <dgm:prSet/>
      <dgm:spPr/>
      <dgm:t>
        <a:bodyPr/>
        <a:lstStyle/>
        <a:p>
          <a:endParaRPr lang="en-US" sz="2800"/>
        </a:p>
      </dgm:t>
    </dgm:pt>
    <dgm:pt modelId="{55D95427-7407-4B25-BD7D-3F18458625F3}" type="sibTrans" cxnId="{D36F5DB7-8807-4EA3-A584-35221203DE87}">
      <dgm:prSet/>
      <dgm:spPr/>
      <dgm:t>
        <a:bodyPr/>
        <a:lstStyle/>
        <a:p>
          <a:endParaRPr lang="en-US" sz="2800"/>
        </a:p>
      </dgm:t>
    </dgm:pt>
    <dgm:pt modelId="{94A785E5-5ADC-48D0-A3F0-AFA0299FE40A}">
      <dgm:prSet custT="1"/>
      <dgm:spPr/>
      <dgm:t>
        <a:bodyPr/>
        <a:lstStyle/>
        <a:p>
          <a:r>
            <a:rPr lang="en-US" sz="1800"/>
            <a:t>loss prevention concepts</a:t>
          </a:r>
        </a:p>
      </dgm:t>
    </dgm:pt>
    <dgm:pt modelId="{7937ABBC-CBDA-4084-AD61-609AE328E133}" type="parTrans" cxnId="{E7A3E536-6A0A-4FCD-ABD8-C1AD7898AEF6}">
      <dgm:prSet/>
      <dgm:spPr/>
      <dgm:t>
        <a:bodyPr/>
        <a:lstStyle/>
        <a:p>
          <a:endParaRPr lang="en-US" sz="2800"/>
        </a:p>
      </dgm:t>
    </dgm:pt>
    <dgm:pt modelId="{CA6DB1F7-0182-469E-9077-A88A518B2FAC}" type="sibTrans" cxnId="{E7A3E536-6A0A-4FCD-ABD8-C1AD7898AEF6}">
      <dgm:prSet/>
      <dgm:spPr/>
      <dgm:t>
        <a:bodyPr/>
        <a:lstStyle/>
        <a:p>
          <a:endParaRPr lang="en-US" sz="2800"/>
        </a:p>
      </dgm:t>
    </dgm:pt>
    <dgm:pt modelId="{6F94F118-0A56-4518-9E4A-4D223D31C7F3}">
      <dgm:prSet custT="1"/>
      <dgm:spPr/>
      <dgm:t>
        <a:bodyPr/>
        <a:lstStyle/>
        <a:p>
          <a:r>
            <a:rPr lang="en-US" sz="1800"/>
            <a:t>1960s</a:t>
          </a:r>
        </a:p>
      </dgm:t>
    </dgm:pt>
    <dgm:pt modelId="{9C832255-9295-47C4-8BF5-9D07AF4F15C1}" type="parTrans" cxnId="{41911A0D-A399-4638-9A60-E5B9AFBB6598}">
      <dgm:prSet/>
      <dgm:spPr/>
      <dgm:t>
        <a:bodyPr/>
        <a:lstStyle/>
        <a:p>
          <a:endParaRPr lang="en-US" sz="2800"/>
        </a:p>
      </dgm:t>
    </dgm:pt>
    <dgm:pt modelId="{50BAC4A2-B100-4AE7-858A-E1DA230D50CB}" type="sibTrans" cxnId="{41911A0D-A399-4638-9A60-E5B9AFBB6598}">
      <dgm:prSet/>
      <dgm:spPr/>
      <dgm:t>
        <a:bodyPr/>
        <a:lstStyle/>
        <a:p>
          <a:endParaRPr lang="en-US" sz="2800"/>
        </a:p>
      </dgm:t>
    </dgm:pt>
    <dgm:pt modelId="{4D1910E8-32FD-4AF1-B400-00D95FF3D458}">
      <dgm:prSet custT="1"/>
      <dgm:spPr/>
      <dgm:t>
        <a:bodyPr/>
        <a:lstStyle/>
        <a:p>
          <a:r>
            <a:rPr lang="en-US" sz="1800"/>
            <a:t>basic process safety management principles developed</a:t>
          </a:r>
        </a:p>
      </dgm:t>
    </dgm:pt>
    <dgm:pt modelId="{E075D486-AC87-47F0-9D4F-F04A766A6470}" type="parTrans" cxnId="{47C448AD-4AAB-46A5-883D-78EFA4B239A4}">
      <dgm:prSet/>
      <dgm:spPr/>
      <dgm:t>
        <a:bodyPr/>
        <a:lstStyle/>
        <a:p>
          <a:endParaRPr lang="en-US" sz="2800"/>
        </a:p>
      </dgm:t>
    </dgm:pt>
    <dgm:pt modelId="{2A312824-B500-4293-B38C-FDE587D73795}" type="sibTrans" cxnId="{47C448AD-4AAB-46A5-883D-78EFA4B239A4}">
      <dgm:prSet/>
      <dgm:spPr/>
      <dgm:t>
        <a:bodyPr/>
        <a:lstStyle/>
        <a:p>
          <a:endParaRPr lang="en-US" sz="2800"/>
        </a:p>
      </dgm:t>
    </dgm:pt>
    <dgm:pt modelId="{568CC8CF-92A9-432F-BCD6-94AAF469A88F}">
      <dgm:prSet custT="1"/>
      <dgm:spPr/>
      <dgm:t>
        <a:bodyPr/>
        <a:lstStyle/>
        <a:p>
          <a:r>
            <a:rPr lang="en-US" sz="1800"/>
            <a:t>1970s</a:t>
          </a:r>
        </a:p>
      </dgm:t>
    </dgm:pt>
    <dgm:pt modelId="{6BD6FC68-8CB6-4B8A-966A-23C37F96F65B}" type="parTrans" cxnId="{6E89F3D4-7661-4B89-B610-E22913EFD5E7}">
      <dgm:prSet/>
      <dgm:spPr/>
      <dgm:t>
        <a:bodyPr/>
        <a:lstStyle/>
        <a:p>
          <a:endParaRPr lang="en-US" sz="2800"/>
        </a:p>
      </dgm:t>
    </dgm:pt>
    <dgm:pt modelId="{43944DC9-F453-4611-B2C3-0EC0242283A0}" type="sibTrans" cxnId="{6E89F3D4-7661-4B89-B610-E22913EFD5E7}">
      <dgm:prSet/>
      <dgm:spPr/>
      <dgm:t>
        <a:bodyPr/>
        <a:lstStyle/>
        <a:p>
          <a:endParaRPr lang="en-US" sz="2800"/>
        </a:p>
      </dgm:t>
    </dgm:pt>
    <dgm:pt modelId="{C7AAFFC2-C6A4-473D-9D6F-069D42BB3619}">
      <dgm:prSet custT="1"/>
      <dgm:spPr/>
      <dgm:t>
        <a:bodyPr/>
        <a:lstStyle/>
        <a:p>
          <a:r>
            <a:rPr lang="en-US" sz="1800"/>
            <a:t>importance of human factors introduced</a:t>
          </a:r>
        </a:p>
      </dgm:t>
    </dgm:pt>
    <dgm:pt modelId="{4F4265E9-31B8-47E5-9358-AB88090DC777}" type="parTrans" cxnId="{4FD49B04-FBAE-4E93-9481-AA47C9352A8A}">
      <dgm:prSet/>
      <dgm:spPr/>
      <dgm:t>
        <a:bodyPr/>
        <a:lstStyle/>
        <a:p>
          <a:endParaRPr lang="en-US" sz="2800"/>
        </a:p>
      </dgm:t>
    </dgm:pt>
    <dgm:pt modelId="{571602F7-AB7E-418E-9D77-6D4C0FFF450E}" type="sibTrans" cxnId="{4FD49B04-FBAE-4E93-9481-AA47C9352A8A}">
      <dgm:prSet/>
      <dgm:spPr/>
      <dgm:t>
        <a:bodyPr/>
        <a:lstStyle/>
        <a:p>
          <a:endParaRPr lang="en-US" sz="2800"/>
        </a:p>
      </dgm:t>
    </dgm:pt>
    <dgm:pt modelId="{3346FF82-B50A-4E6F-8B3A-F30C599629F6}">
      <dgm:prSet custT="1"/>
      <dgm:spPr/>
      <dgm:t>
        <a:bodyPr/>
        <a:lstStyle/>
        <a:p>
          <a:r>
            <a:rPr lang="en-US" sz="1800"/>
            <a:t>1980s</a:t>
          </a:r>
        </a:p>
      </dgm:t>
    </dgm:pt>
    <dgm:pt modelId="{60923F57-244A-436F-B256-720F9CA830F8}" type="parTrans" cxnId="{8B3991C6-20B2-462A-932D-E9B8FF42104D}">
      <dgm:prSet/>
      <dgm:spPr/>
      <dgm:t>
        <a:bodyPr/>
        <a:lstStyle/>
        <a:p>
          <a:endParaRPr lang="en-US" sz="2800"/>
        </a:p>
      </dgm:t>
    </dgm:pt>
    <dgm:pt modelId="{20C664F8-BFE8-4AE7-890A-A1AD026910F2}" type="sibTrans" cxnId="{8B3991C6-20B2-462A-932D-E9B8FF42104D}">
      <dgm:prSet/>
      <dgm:spPr/>
      <dgm:t>
        <a:bodyPr/>
        <a:lstStyle/>
        <a:p>
          <a:endParaRPr lang="en-US" sz="2800"/>
        </a:p>
      </dgm:t>
    </dgm:pt>
    <dgm:pt modelId="{A7556D89-92DF-46D8-BBD5-39F2B8051EC1}">
      <dgm:prSet custT="1"/>
      <dgm:spPr/>
      <dgm:t>
        <a:bodyPr/>
        <a:lstStyle/>
        <a:p>
          <a:r>
            <a:rPr lang="en-US" sz="1800"/>
            <a:t>first industry consensus PSM standard</a:t>
          </a:r>
        </a:p>
      </dgm:t>
    </dgm:pt>
    <dgm:pt modelId="{FB978B5F-E463-436F-AE0E-F2002F460637}" type="parTrans" cxnId="{EFA8F0E1-BC82-4513-9EB2-D7734D3BF654}">
      <dgm:prSet/>
      <dgm:spPr/>
      <dgm:t>
        <a:bodyPr/>
        <a:lstStyle/>
        <a:p>
          <a:endParaRPr lang="en-US" sz="2800"/>
        </a:p>
      </dgm:t>
    </dgm:pt>
    <dgm:pt modelId="{2908CF7E-723E-4336-9C0E-50244DD91810}" type="sibTrans" cxnId="{EFA8F0E1-BC82-4513-9EB2-D7734D3BF654}">
      <dgm:prSet/>
      <dgm:spPr/>
      <dgm:t>
        <a:bodyPr/>
        <a:lstStyle/>
        <a:p>
          <a:endParaRPr lang="en-US" sz="2800"/>
        </a:p>
      </dgm:t>
    </dgm:pt>
    <dgm:pt modelId="{E1F83F41-E9ED-4C5A-85F0-88B06C66EFC0}" type="pres">
      <dgm:prSet presAssocID="{08D4708E-DABB-4A18-B591-DF12B41BB99E}" presName="Name0" presStyleCnt="0">
        <dgm:presLayoutVars>
          <dgm:animLvl val="lvl"/>
          <dgm:resizeHandles val="exact"/>
        </dgm:presLayoutVars>
      </dgm:prSet>
      <dgm:spPr/>
    </dgm:pt>
    <dgm:pt modelId="{0773F5C6-D238-4689-9B3A-5922EC82B5A1}" type="pres">
      <dgm:prSet presAssocID="{9595AA46-C3E7-4BA5-9848-2BF9DF351FDB}" presName="composite" presStyleCnt="0"/>
      <dgm:spPr/>
    </dgm:pt>
    <dgm:pt modelId="{1B1600F9-4614-44AF-8D37-AB5ACA60EBDD}" type="pres">
      <dgm:prSet presAssocID="{9595AA46-C3E7-4BA5-9848-2BF9DF351FDB}" presName="L" presStyleLbl="solidFgAcc1" presStyleIdx="0" presStyleCnt="4">
        <dgm:presLayoutVars>
          <dgm:chMax val="0"/>
          <dgm:chPref val="0"/>
        </dgm:presLayoutVars>
      </dgm:prSet>
      <dgm:spPr/>
    </dgm:pt>
    <dgm:pt modelId="{ED09FB07-048A-47CB-BAF5-7CD7E24E0CB2}" type="pres">
      <dgm:prSet presAssocID="{9595AA46-C3E7-4BA5-9848-2BF9DF351FD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3E55B73-C85A-4762-A4CF-535EFB177D0E}" type="pres">
      <dgm:prSet presAssocID="{9595AA46-C3E7-4BA5-9848-2BF9DF351FDB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90E043B-B7BD-43CB-9EA1-72D2314BBBD5}" type="pres">
      <dgm:prSet presAssocID="{9595AA46-C3E7-4BA5-9848-2BF9DF351FDB}" presName="EmptyPlaceHolder" presStyleCnt="0"/>
      <dgm:spPr/>
    </dgm:pt>
    <dgm:pt modelId="{AB36855A-E519-4ADA-AB52-6E040CBC875A}" type="pres">
      <dgm:prSet presAssocID="{55D95427-7407-4B25-BD7D-3F18458625F3}" presName="space" presStyleCnt="0"/>
      <dgm:spPr/>
    </dgm:pt>
    <dgm:pt modelId="{29C8066D-2F0E-4E4D-86A6-016301EB0EA9}" type="pres">
      <dgm:prSet presAssocID="{6F94F118-0A56-4518-9E4A-4D223D31C7F3}" presName="composite" presStyleCnt="0"/>
      <dgm:spPr/>
    </dgm:pt>
    <dgm:pt modelId="{F5B5364B-A651-4BF4-A11B-439198C0A34B}" type="pres">
      <dgm:prSet presAssocID="{6F94F118-0A56-4518-9E4A-4D223D31C7F3}" presName="L" presStyleLbl="solidFgAcc1" presStyleIdx="1" presStyleCnt="4">
        <dgm:presLayoutVars>
          <dgm:chMax val="0"/>
          <dgm:chPref val="0"/>
        </dgm:presLayoutVars>
      </dgm:prSet>
      <dgm:spPr/>
    </dgm:pt>
    <dgm:pt modelId="{839A319B-B34D-43C4-98A0-27A84C7F20E6}" type="pres">
      <dgm:prSet presAssocID="{6F94F118-0A56-4518-9E4A-4D223D31C7F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F461D5C-8225-400E-AD85-B53AF075C316}" type="pres">
      <dgm:prSet presAssocID="{6F94F118-0A56-4518-9E4A-4D223D31C7F3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A3F5807-71DA-4904-9691-F760A93D7A42}" type="pres">
      <dgm:prSet presAssocID="{6F94F118-0A56-4518-9E4A-4D223D31C7F3}" presName="EmptyPlaceHolder" presStyleCnt="0"/>
      <dgm:spPr/>
    </dgm:pt>
    <dgm:pt modelId="{93354C44-85BF-4ECD-A658-FF4DD2D74D16}" type="pres">
      <dgm:prSet presAssocID="{50BAC4A2-B100-4AE7-858A-E1DA230D50CB}" presName="space" presStyleCnt="0"/>
      <dgm:spPr/>
    </dgm:pt>
    <dgm:pt modelId="{7CFFF0A1-B89F-4859-8320-872D400A1F10}" type="pres">
      <dgm:prSet presAssocID="{568CC8CF-92A9-432F-BCD6-94AAF469A88F}" presName="composite" presStyleCnt="0"/>
      <dgm:spPr/>
    </dgm:pt>
    <dgm:pt modelId="{1774F69A-FC28-4FDD-A8B1-86D27A7EE792}" type="pres">
      <dgm:prSet presAssocID="{568CC8CF-92A9-432F-BCD6-94AAF469A88F}" presName="L" presStyleLbl="solidFgAcc1" presStyleIdx="2" presStyleCnt="4">
        <dgm:presLayoutVars>
          <dgm:chMax val="0"/>
          <dgm:chPref val="0"/>
        </dgm:presLayoutVars>
      </dgm:prSet>
      <dgm:spPr/>
    </dgm:pt>
    <dgm:pt modelId="{17513907-E4B0-4CF7-8C31-CA897E5400CB}" type="pres">
      <dgm:prSet presAssocID="{568CC8CF-92A9-432F-BCD6-94AAF469A88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37433CF-2AEE-44D6-9B90-FA7B0BEC31B3}" type="pres">
      <dgm:prSet presAssocID="{568CC8CF-92A9-432F-BCD6-94AAF469A88F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8A04E17-5583-457C-8840-77DB711C4240}" type="pres">
      <dgm:prSet presAssocID="{568CC8CF-92A9-432F-BCD6-94AAF469A88F}" presName="EmptyPlaceHolder" presStyleCnt="0"/>
      <dgm:spPr/>
    </dgm:pt>
    <dgm:pt modelId="{82D99CC9-94C0-4341-B95B-ACEE8B7C4E4F}" type="pres">
      <dgm:prSet presAssocID="{43944DC9-F453-4611-B2C3-0EC0242283A0}" presName="space" presStyleCnt="0"/>
      <dgm:spPr/>
    </dgm:pt>
    <dgm:pt modelId="{7C895F05-A273-4314-B5FC-7D086991B99A}" type="pres">
      <dgm:prSet presAssocID="{3346FF82-B50A-4E6F-8B3A-F30C599629F6}" presName="composite" presStyleCnt="0"/>
      <dgm:spPr/>
    </dgm:pt>
    <dgm:pt modelId="{EC1349BD-FE7E-4445-BF5A-743CE4E22886}" type="pres">
      <dgm:prSet presAssocID="{3346FF82-B50A-4E6F-8B3A-F30C599629F6}" presName="L" presStyleLbl="solidFgAcc1" presStyleIdx="3" presStyleCnt="4">
        <dgm:presLayoutVars>
          <dgm:chMax val="0"/>
          <dgm:chPref val="0"/>
        </dgm:presLayoutVars>
      </dgm:prSet>
      <dgm:spPr/>
    </dgm:pt>
    <dgm:pt modelId="{89826F09-E402-4649-BD4F-1A9A573A7460}" type="pres">
      <dgm:prSet presAssocID="{3346FF82-B50A-4E6F-8B3A-F30C599629F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9172E51-C6BF-489A-9FB9-D0D1697F914C}" type="pres">
      <dgm:prSet presAssocID="{3346FF82-B50A-4E6F-8B3A-F30C599629F6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C7E6A85-DFFA-4566-8D1C-5EFE7C7AD586}" type="pres">
      <dgm:prSet presAssocID="{3346FF82-B50A-4E6F-8B3A-F30C599629F6}" presName="EmptyPlaceHolder" presStyleCnt="0"/>
      <dgm:spPr/>
    </dgm:pt>
  </dgm:ptLst>
  <dgm:cxnLst>
    <dgm:cxn modelId="{4FD49B04-FBAE-4E93-9481-AA47C9352A8A}" srcId="{568CC8CF-92A9-432F-BCD6-94AAF469A88F}" destId="{C7AAFFC2-C6A4-473D-9D6F-069D42BB3619}" srcOrd="0" destOrd="0" parTransId="{4F4265E9-31B8-47E5-9358-AB88090DC777}" sibTransId="{571602F7-AB7E-418E-9D77-6D4C0FFF450E}"/>
    <dgm:cxn modelId="{41911A0D-A399-4638-9A60-E5B9AFBB6598}" srcId="{08D4708E-DABB-4A18-B591-DF12B41BB99E}" destId="{6F94F118-0A56-4518-9E4A-4D223D31C7F3}" srcOrd="1" destOrd="0" parTransId="{9C832255-9295-47C4-8BF5-9D07AF4F15C1}" sibTransId="{50BAC4A2-B100-4AE7-858A-E1DA230D50CB}"/>
    <dgm:cxn modelId="{6F323D15-0C04-4D5C-ACCF-5AB81C751326}" type="presOf" srcId="{08D4708E-DABB-4A18-B591-DF12B41BB99E}" destId="{E1F83F41-E9ED-4C5A-85F0-88B06C66EFC0}" srcOrd="0" destOrd="0" presId="urn:microsoft.com/office/officeart/2016/7/layout/AccentHomeChevronProcess"/>
    <dgm:cxn modelId="{9B0D6425-792F-4095-9985-01B1F3BAF1EE}" type="presOf" srcId="{C7AAFFC2-C6A4-473D-9D6F-069D42BB3619}" destId="{A37433CF-2AEE-44D6-9B90-FA7B0BEC31B3}" srcOrd="0" destOrd="0" presId="urn:microsoft.com/office/officeart/2016/7/layout/AccentHomeChevronProcess"/>
    <dgm:cxn modelId="{E7A3E536-6A0A-4FCD-ABD8-C1AD7898AEF6}" srcId="{9595AA46-C3E7-4BA5-9848-2BF9DF351FDB}" destId="{94A785E5-5ADC-48D0-A3F0-AFA0299FE40A}" srcOrd="0" destOrd="0" parTransId="{7937ABBC-CBDA-4084-AD61-609AE328E133}" sibTransId="{CA6DB1F7-0182-469E-9077-A88A518B2FAC}"/>
    <dgm:cxn modelId="{631D2F3B-C729-44F6-9AC0-9BFD7D97AB70}" type="presOf" srcId="{568CC8CF-92A9-432F-BCD6-94AAF469A88F}" destId="{17513907-E4B0-4CF7-8C31-CA897E5400CB}" srcOrd="0" destOrd="0" presId="urn:microsoft.com/office/officeart/2016/7/layout/AccentHomeChevronProcess"/>
    <dgm:cxn modelId="{0358D46B-1262-4B58-9C20-E1337FB9105B}" type="presOf" srcId="{3346FF82-B50A-4E6F-8B3A-F30C599629F6}" destId="{89826F09-E402-4649-BD4F-1A9A573A7460}" srcOrd="0" destOrd="0" presId="urn:microsoft.com/office/officeart/2016/7/layout/AccentHomeChevronProcess"/>
    <dgm:cxn modelId="{8204B270-6B63-4007-884C-790D882C82B2}" type="presOf" srcId="{9595AA46-C3E7-4BA5-9848-2BF9DF351FDB}" destId="{ED09FB07-048A-47CB-BAF5-7CD7E24E0CB2}" srcOrd="0" destOrd="0" presId="urn:microsoft.com/office/officeart/2016/7/layout/AccentHomeChevronProcess"/>
    <dgm:cxn modelId="{28C3FC97-C836-40FE-9E2B-C41BD805412F}" type="presOf" srcId="{A7556D89-92DF-46D8-BBD5-39F2B8051EC1}" destId="{E9172E51-C6BF-489A-9FB9-D0D1697F914C}" srcOrd="0" destOrd="0" presId="urn:microsoft.com/office/officeart/2016/7/layout/AccentHomeChevronProcess"/>
    <dgm:cxn modelId="{8DF2EA9F-826A-4CB9-A7F6-BCA69CD6EF0D}" type="presOf" srcId="{94A785E5-5ADC-48D0-A3F0-AFA0299FE40A}" destId="{13E55B73-C85A-4762-A4CF-535EFB177D0E}" srcOrd="0" destOrd="0" presId="urn:microsoft.com/office/officeart/2016/7/layout/AccentHomeChevronProcess"/>
    <dgm:cxn modelId="{6DE5EEA2-7FFB-4C29-8BD3-7FC805BAD0D4}" type="presOf" srcId="{4D1910E8-32FD-4AF1-B400-00D95FF3D458}" destId="{1F461D5C-8225-400E-AD85-B53AF075C316}" srcOrd="0" destOrd="0" presId="urn:microsoft.com/office/officeart/2016/7/layout/AccentHomeChevronProcess"/>
    <dgm:cxn modelId="{47C448AD-4AAB-46A5-883D-78EFA4B239A4}" srcId="{6F94F118-0A56-4518-9E4A-4D223D31C7F3}" destId="{4D1910E8-32FD-4AF1-B400-00D95FF3D458}" srcOrd="0" destOrd="0" parTransId="{E075D486-AC87-47F0-9D4F-F04A766A6470}" sibTransId="{2A312824-B500-4293-B38C-FDE587D73795}"/>
    <dgm:cxn modelId="{D36F5DB7-8807-4EA3-A584-35221203DE87}" srcId="{08D4708E-DABB-4A18-B591-DF12B41BB99E}" destId="{9595AA46-C3E7-4BA5-9848-2BF9DF351FDB}" srcOrd="0" destOrd="0" parTransId="{D93AA46B-7689-4FAA-98AE-E7FCE02293BC}" sibTransId="{55D95427-7407-4B25-BD7D-3F18458625F3}"/>
    <dgm:cxn modelId="{8B3991C6-20B2-462A-932D-E9B8FF42104D}" srcId="{08D4708E-DABB-4A18-B591-DF12B41BB99E}" destId="{3346FF82-B50A-4E6F-8B3A-F30C599629F6}" srcOrd="3" destOrd="0" parTransId="{60923F57-244A-436F-B256-720F9CA830F8}" sibTransId="{20C664F8-BFE8-4AE7-890A-A1AD026910F2}"/>
    <dgm:cxn modelId="{6E89F3D4-7661-4B89-B610-E22913EFD5E7}" srcId="{08D4708E-DABB-4A18-B591-DF12B41BB99E}" destId="{568CC8CF-92A9-432F-BCD6-94AAF469A88F}" srcOrd="2" destOrd="0" parTransId="{6BD6FC68-8CB6-4B8A-966A-23C37F96F65B}" sibTransId="{43944DC9-F453-4611-B2C3-0EC0242283A0}"/>
    <dgm:cxn modelId="{EFA8F0E1-BC82-4513-9EB2-D7734D3BF654}" srcId="{3346FF82-B50A-4E6F-8B3A-F30C599629F6}" destId="{A7556D89-92DF-46D8-BBD5-39F2B8051EC1}" srcOrd="0" destOrd="0" parTransId="{FB978B5F-E463-436F-AE0E-F2002F460637}" sibTransId="{2908CF7E-723E-4336-9C0E-50244DD91810}"/>
    <dgm:cxn modelId="{56BDBAFB-4966-47BB-8ACD-058D15C67E65}" type="presOf" srcId="{6F94F118-0A56-4518-9E4A-4D223D31C7F3}" destId="{839A319B-B34D-43C4-98A0-27A84C7F20E6}" srcOrd="0" destOrd="0" presId="urn:microsoft.com/office/officeart/2016/7/layout/AccentHomeChevronProcess"/>
    <dgm:cxn modelId="{357A2EE4-5D79-4EDC-AD3B-F4E4F82DBC5C}" type="presParOf" srcId="{E1F83F41-E9ED-4C5A-85F0-88B06C66EFC0}" destId="{0773F5C6-D238-4689-9B3A-5922EC82B5A1}" srcOrd="0" destOrd="0" presId="urn:microsoft.com/office/officeart/2016/7/layout/AccentHomeChevronProcess"/>
    <dgm:cxn modelId="{642391C7-1D44-4A30-B984-53C2B3F7C024}" type="presParOf" srcId="{0773F5C6-D238-4689-9B3A-5922EC82B5A1}" destId="{1B1600F9-4614-44AF-8D37-AB5ACA60EBDD}" srcOrd="0" destOrd="0" presId="urn:microsoft.com/office/officeart/2016/7/layout/AccentHomeChevronProcess"/>
    <dgm:cxn modelId="{47D69533-8CB4-4C47-8EAD-D029E8BF50DB}" type="presParOf" srcId="{0773F5C6-D238-4689-9B3A-5922EC82B5A1}" destId="{ED09FB07-048A-47CB-BAF5-7CD7E24E0CB2}" srcOrd="1" destOrd="0" presId="urn:microsoft.com/office/officeart/2016/7/layout/AccentHomeChevronProcess"/>
    <dgm:cxn modelId="{CF1B1F05-6DE4-4A32-BAD9-8209F2BB9CF6}" type="presParOf" srcId="{0773F5C6-D238-4689-9B3A-5922EC82B5A1}" destId="{13E55B73-C85A-4762-A4CF-535EFB177D0E}" srcOrd="2" destOrd="0" presId="urn:microsoft.com/office/officeart/2016/7/layout/AccentHomeChevronProcess"/>
    <dgm:cxn modelId="{8F4F904A-0FA0-42BE-9604-CF955CA4E6D6}" type="presParOf" srcId="{0773F5C6-D238-4689-9B3A-5922EC82B5A1}" destId="{790E043B-B7BD-43CB-9EA1-72D2314BBBD5}" srcOrd="3" destOrd="0" presId="urn:microsoft.com/office/officeart/2016/7/layout/AccentHomeChevronProcess"/>
    <dgm:cxn modelId="{4BEFD844-E741-44C8-BAC3-CAFA93D43A2F}" type="presParOf" srcId="{E1F83F41-E9ED-4C5A-85F0-88B06C66EFC0}" destId="{AB36855A-E519-4ADA-AB52-6E040CBC875A}" srcOrd="1" destOrd="0" presId="urn:microsoft.com/office/officeart/2016/7/layout/AccentHomeChevronProcess"/>
    <dgm:cxn modelId="{24FA86D0-8039-450C-9F7D-C624B85A01D2}" type="presParOf" srcId="{E1F83F41-E9ED-4C5A-85F0-88B06C66EFC0}" destId="{29C8066D-2F0E-4E4D-86A6-016301EB0EA9}" srcOrd="2" destOrd="0" presId="urn:microsoft.com/office/officeart/2016/7/layout/AccentHomeChevronProcess"/>
    <dgm:cxn modelId="{94EA41DE-1E9C-4544-9ACF-D77B02BC8E81}" type="presParOf" srcId="{29C8066D-2F0E-4E4D-86A6-016301EB0EA9}" destId="{F5B5364B-A651-4BF4-A11B-439198C0A34B}" srcOrd="0" destOrd="0" presId="urn:microsoft.com/office/officeart/2016/7/layout/AccentHomeChevronProcess"/>
    <dgm:cxn modelId="{985D66F4-40D5-436B-8ABB-20A159807F00}" type="presParOf" srcId="{29C8066D-2F0E-4E4D-86A6-016301EB0EA9}" destId="{839A319B-B34D-43C4-98A0-27A84C7F20E6}" srcOrd="1" destOrd="0" presId="urn:microsoft.com/office/officeart/2016/7/layout/AccentHomeChevronProcess"/>
    <dgm:cxn modelId="{C0029E1C-79F0-4902-B493-1D0EA397D9FE}" type="presParOf" srcId="{29C8066D-2F0E-4E4D-86A6-016301EB0EA9}" destId="{1F461D5C-8225-400E-AD85-B53AF075C316}" srcOrd="2" destOrd="0" presId="urn:microsoft.com/office/officeart/2016/7/layout/AccentHomeChevronProcess"/>
    <dgm:cxn modelId="{1B842309-88BD-4EBB-8279-944A4166C3AA}" type="presParOf" srcId="{29C8066D-2F0E-4E4D-86A6-016301EB0EA9}" destId="{BA3F5807-71DA-4904-9691-F760A93D7A42}" srcOrd="3" destOrd="0" presId="urn:microsoft.com/office/officeart/2016/7/layout/AccentHomeChevronProcess"/>
    <dgm:cxn modelId="{D003BA34-FDDC-48A8-AA97-D441B17CE441}" type="presParOf" srcId="{E1F83F41-E9ED-4C5A-85F0-88B06C66EFC0}" destId="{93354C44-85BF-4ECD-A658-FF4DD2D74D16}" srcOrd="3" destOrd="0" presId="urn:microsoft.com/office/officeart/2016/7/layout/AccentHomeChevronProcess"/>
    <dgm:cxn modelId="{F1646E70-8B91-4152-A780-EC2B66874DBE}" type="presParOf" srcId="{E1F83F41-E9ED-4C5A-85F0-88B06C66EFC0}" destId="{7CFFF0A1-B89F-4859-8320-872D400A1F10}" srcOrd="4" destOrd="0" presId="urn:microsoft.com/office/officeart/2016/7/layout/AccentHomeChevronProcess"/>
    <dgm:cxn modelId="{F078FFA7-A3F2-4DFB-8465-3C7F020EE5CF}" type="presParOf" srcId="{7CFFF0A1-B89F-4859-8320-872D400A1F10}" destId="{1774F69A-FC28-4FDD-A8B1-86D27A7EE792}" srcOrd="0" destOrd="0" presId="urn:microsoft.com/office/officeart/2016/7/layout/AccentHomeChevronProcess"/>
    <dgm:cxn modelId="{22CBE654-8EDF-46B1-ABF5-551DCD1C34C0}" type="presParOf" srcId="{7CFFF0A1-B89F-4859-8320-872D400A1F10}" destId="{17513907-E4B0-4CF7-8C31-CA897E5400CB}" srcOrd="1" destOrd="0" presId="urn:microsoft.com/office/officeart/2016/7/layout/AccentHomeChevronProcess"/>
    <dgm:cxn modelId="{08ABB837-421F-4D9C-9B0B-537652C5B9BE}" type="presParOf" srcId="{7CFFF0A1-B89F-4859-8320-872D400A1F10}" destId="{A37433CF-2AEE-44D6-9B90-FA7B0BEC31B3}" srcOrd="2" destOrd="0" presId="urn:microsoft.com/office/officeart/2016/7/layout/AccentHomeChevronProcess"/>
    <dgm:cxn modelId="{94B37FCF-96C9-468E-89D3-B5702F2C804A}" type="presParOf" srcId="{7CFFF0A1-B89F-4859-8320-872D400A1F10}" destId="{78A04E17-5583-457C-8840-77DB711C4240}" srcOrd="3" destOrd="0" presId="urn:microsoft.com/office/officeart/2016/7/layout/AccentHomeChevronProcess"/>
    <dgm:cxn modelId="{7EA323A3-6720-42FF-9A21-7BE1965F1634}" type="presParOf" srcId="{E1F83F41-E9ED-4C5A-85F0-88B06C66EFC0}" destId="{82D99CC9-94C0-4341-B95B-ACEE8B7C4E4F}" srcOrd="5" destOrd="0" presId="urn:microsoft.com/office/officeart/2016/7/layout/AccentHomeChevronProcess"/>
    <dgm:cxn modelId="{6DA341ED-62B7-4D97-B386-A983AC5A7AC5}" type="presParOf" srcId="{E1F83F41-E9ED-4C5A-85F0-88B06C66EFC0}" destId="{7C895F05-A273-4314-B5FC-7D086991B99A}" srcOrd="6" destOrd="0" presId="urn:microsoft.com/office/officeart/2016/7/layout/AccentHomeChevronProcess"/>
    <dgm:cxn modelId="{F25A3D6C-8040-4BDA-B806-EFD848FCC6AB}" type="presParOf" srcId="{7C895F05-A273-4314-B5FC-7D086991B99A}" destId="{EC1349BD-FE7E-4445-BF5A-743CE4E22886}" srcOrd="0" destOrd="0" presId="urn:microsoft.com/office/officeart/2016/7/layout/AccentHomeChevronProcess"/>
    <dgm:cxn modelId="{D581EA59-77DE-4E60-9C59-EBA456D05850}" type="presParOf" srcId="{7C895F05-A273-4314-B5FC-7D086991B99A}" destId="{89826F09-E402-4649-BD4F-1A9A573A7460}" srcOrd="1" destOrd="0" presId="urn:microsoft.com/office/officeart/2016/7/layout/AccentHomeChevronProcess"/>
    <dgm:cxn modelId="{B5829B32-F6C3-43A2-8479-8069DA892F24}" type="presParOf" srcId="{7C895F05-A273-4314-B5FC-7D086991B99A}" destId="{E9172E51-C6BF-489A-9FB9-D0D1697F914C}" srcOrd="2" destOrd="0" presId="urn:microsoft.com/office/officeart/2016/7/layout/AccentHomeChevronProcess"/>
    <dgm:cxn modelId="{4831683A-2D8F-44F3-AA21-BF4307FFF7D5}" type="presParOf" srcId="{7C895F05-A273-4314-B5FC-7D086991B99A}" destId="{EC7E6A85-DFFA-4566-8D1C-5EFE7C7AD586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600F9-4614-44AF-8D37-AB5ACA60EBDD}">
      <dsp:nvSpPr>
        <dsp:cNvPr id="0" name=""/>
        <dsp:cNvSpPr/>
      </dsp:nvSpPr>
      <dsp:spPr>
        <a:xfrm rot="5400000">
          <a:off x="-719564" y="1443119"/>
          <a:ext cx="1613961" cy="162355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9FB07-048A-47CB-BAF5-7CD7E24E0CB2}">
      <dsp:nvSpPr>
        <dsp:cNvPr id="0" name=""/>
        <dsp:cNvSpPr/>
      </dsp:nvSpPr>
      <dsp:spPr>
        <a:xfrm>
          <a:off x="6238" y="2331277"/>
          <a:ext cx="2029438" cy="537987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1950s</a:t>
          </a:r>
        </a:p>
      </dsp:txBody>
      <dsp:txXfrm>
        <a:off x="6238" y="2331277"/>
        <a:ext cx="1962190" cy="537987"/>
      </dsp:txXfrm>
    </dsp:sp>
    <dsp:sp modelId="{13E55B73-C85A-4762-A4CF-535EFB177D0E}">
      <dsp:nvSpPr>
        <dsp:cNvPr id="0" name=""/>
        <dsp:cNvSpPr/>
      </dsp:nvSpPr>
      <dsp:spPr>
        <a:xfrm>
          <a:off x="168593" y="814729"/>
          <a:ext cx="1647904" cy="1137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loss prevention concepts</a:t>
          </a:r>
        </a:p>
      </dsp:txBody>
      <dsp:txXfrm>
        <a:off x="168593" y="814729"/>
        <a:ext cx="1647904" cy="1137986"/>
      </dsp:txXfrm>
    </dsp:sp>
    <dsp:sp modelId="{F5B5364B-A651-4BF4-A11B-439198C0A34B}">
      <dsp:nvSpPr>
        <dsp:cNvPr id="0" name=""/>
        <dsp:cNvSpPr/>
      </dsp:nvSpPr>
      <dsp:spPr>
        <a:xfrm rot="5400000">
          <a:off x="1228696" y="1443119"/>
          <a:ext cx="1613961" cy="162355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9295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A319B-B34D-43C4-98A0-27A84C7F20E6}">
      <dsp:nvSpPr>
        <dsp:cNvPr id="0" name=""/>
        <dsp:cNvSpPr/>
      </dsp:nvSpPr>
      <dsp:spPr>
        <a:xfrm>
          <a:off x="1954499" y="2331277"/>
          <a:ext cx="2029438" cy="537987"/>
        </a:xfrm>
        <a:prstGeom prst="chevron">
          <a:avLst>
            <a:gd name="adj" fmla="val 25000"/>
          </a:avLst>
        </a:prstGeom>
        <a:solidFill>
          <a:schemeClr val="accent2">
            <a:hueOff val="-59295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9295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1960s</a:t>
          </a:r>
        </a:p>
      </dsp:txBody>
      <dsp:txXfrm>
        <a:off x="2088996" y="2331277"/>
        <a:ext cx="1760444" cy="537987"/>
      </dsp:txXfrm>
    </dsp:sp>
    <dsp:sp modelId="{1F461D5C-8225-400E-AD85-B53AF075C316}">
      <dsp:nvSpPr>
        <dsp:cNvPr id="0" name=""/>
        <dsp:cNvSpPr/>
      </dsp:nvSpPr>
      <dsp:spPr>
        <a:xfrm>
          <a:off x="2116854" y="814729"/>
          <a:ext cx="1647904" cy="1137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basic process safety management principles developed</a:t>
          </a:r>
        </a:p>
      </dsp:txBody>
      <dsp:txXfrm>
        <a:off x="2116854" y="814729"/>
        <a:ext cx="1647904" cy="1137986"/>
      </dsp:txXfrm>
    </dsp:sp>
    <dsp:sp modelId="{1774F69A-FC28-4FDD-A8B1-86D27A7EE792}">
      <dsp:nvSpPr>
        <dsp:cNvPr id="0" name=""/>
        <dsp:cNvSpPr/>
      </dsp:nvSpPr>
      <dsp:spPr>
        <a:xfrm rot="5400000">
          <a:off x="3176958" y="1443119"/>
          <a:ext cx="1613961" cy="162355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85914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13907-E4B0-4CF7-8C31-CA897E5400CB}">
      <dsp:nvSpPr>
        <dsp:cNvPr id="0" name=""/>
        <dsp:cNvSpPr/>
      </dsp:nvSpPr>
      <dsp:spPr>
        <a:xfrm>
          <a:off x="3902761" y="2331277"/>
          <a:ext cx="2029438" cy="537987"/>
        </a:xfrm>
        <a:prstGeom prst="chevron">
          <a:avLst>
            <a:gd name="adj" fmla="val 25000"/>
          </a:avLst>
        </a:prstGeom>
        <a:solidFill>
          <a:schemeClr val="accent2">
            <a:hueOff val="-1185914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85914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1970s</a:t>
          </a:r>
        </a:p>
      </dsp:txBody>
      <dsp:txXfrm>
        <a:off x="4037258" y="2331277"/>
        <a:ext cx="1760444" cy="537987"/>
      </dsp:txXfrm>
    </dsp:sp>
    <dsp:sp modelId="{A37433CF-2AEE-44D6-9B90-FA7B0BEC31B3}">
      <dsp:nvSpPr>
        <dsp:cNvPr id="0" name=""/>
        <dsp:cNvSpPr/>
      </dsp:nvSpPr>
      <dsp:spPr>
        <a:xfrm>
          <a:off x="4065116" y="814729"/>
          <a:ext cx="1647904" cy="1137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importance of human factors introduced</a:t>
          </a:r>
        </a:p>
      </dsp:txBody>
      <dsp:txXfrm>
        <a:off x="4065116" y="814729"/>
        <a:ext cx="1647904" cy="1137986"/>
      </dsp:txXfrm>
    </dsp:sp>
    <dsp:sp modelId="{EC1349BD-FE7E-4445-BF5A-743CE4E22886}">
      <dsp:nvSpPr>
        <dsp:cNvPr id="0" name=""/>
        <dsp:cNvSpPr/>
      </dsp:nvSpPr>
      <dsp:spPr>
        <a:xfrm rot="5400000">
          <a:off x="5125219" y="1443119"/>
          <a:ext cx="1613961" cy="162355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78871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26F09-E402-4649-BD4F-1A9A573A7460}">
      <dsp:nvSpPr>
        <dsp:cNvPr id="0" name=""/>
        <dsp:cNvSpPr/>
      </dsp:nvSpPr>
      <dsp:spPr>
        <a:xfrm>
          <a:off x="5851022" y="2331277"/>
          <a:ext cx="2029438" cy="537987"/>
        </a:xfrm>
        <a:prstGeom prst="chevron">
          <a:avLst>
            <a:gd name="adj" fmla="val 25000"/>
          </a:avLst>
        </a:prstGeom>
        <a:solidFill>
          <a:schemeClr val="accent2">
            <a:hueOff val="-1778871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78871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1980s</a:t>
          </a:r>
        </a:p>
      </dsp:txBody>
      <dsp:txXfrm>
        <a:off x="5985519" y="2331277"/>
        <a:ext cx="1760444" cy="537987"/>
      </dsp:txXfrm>
    </dsp:sp>
    <dsp:sp modelId="{E9172E51-C6BF-489A-9FB9-D0D1697F914C}">
      <dsp:nvSpPr>
        <dsp:cNvPr id="0" name=""/>
        <dsp:cNvSpPr/>
      </dsp:nvSpPr>
      <dsp:spPr>
        <a:xfrm>
          <a:off x="6013377" y="814729"/>
          <a:ext cx="1647904" cy="1137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industry consensus PSM standard</a:t>
          </a:r>
        </a:p>
      </dsp:txBody>
      <dsp:txXfrm>
        <a:off x="6013377" y="814729"/>
        <a:ext cx="1647904" cy="1137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0276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6119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589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97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070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374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247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433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795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088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734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596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251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045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077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59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527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171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995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483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799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006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98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500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162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603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165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59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15E10-F06E-4E3B-86B0-6F941C5DCD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9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07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45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143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284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968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26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8B33-4A46-46B1-B6A3-6EEB6556F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679969-BE51-4CE1-96A0-69F7552F1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8095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60555-B39C-4C23-8247-FCBCD2CC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7E375-1932-42C2-A44C-89FBBAFA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B682-BE3C-40BD-AC3E-6262BB1A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D1D5959-FB83-4737-A90E-82A83A992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605916-14D4-4F8F-8548-9BB1A4FB1E9D}"/>
              </a:ext>
            </a:extLst>
          </p:cNvPr>
          <p:cNvSpPr/>
          <p:nvPr userDrawn="1"/>
        </p:nvSpPr>
        <p:spPr>
          <a:xfrm>
            <a:off x="-10340" y="0"/>
            <a:ext cx="9154340" cy="2171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B1E990-0DD5-4BA4-BB7D-BD32630ACB99}"/>
              </a:ext>
            </a:extLst>
          </p:cNvPr>
          <p:cNvSpPr/>
          <p:nvPr userDrawn="1"/>
        </p:nvSpPr>
        <p:spPr>
          <a:xfrm>
            <a:off x="-10340" y="4743450"/>
            <a:ext cx="9154340" cy="40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79D64-A63F-4595-BD60-3B468718C16B}"/>
              </a:ext>
            </a:extLst>
          </p:cNvPr>
          <p:cNvSpPr txBox="1"/>
          <p:nvPr userDrawn="1"/>
        </p:nvSpPr>
        <p:spPr>
          <a:xfrm>
            <a:off x="4016412" y="2676851"/>
            <a:ext cx="10166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Presented by: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65520318-7E15-46FE-95DC-61E47D68E9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9027" y="3673516"/>
            <a:ext cx="2022011" cy="3612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effectLst/>
                <a:latin typeface="Tahoma" panose="020B0604030504040204" pitchFamily="34" charset="0"/>
                <a:ea typeface="MS Mincho" panose="02020609040205080304" pitchFamily="49" charset="-128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4457700" algn="r"/>
              </a:tabLst>
            </a:pPr>
            <a:r>
              <a:rPr lang="en-US" sz="825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creative thinking.  </a:t>
            </a:r>
            <a:r>
              <a:rPr lang="en-US" sz="825" b="1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custom solutions.</a:t>
            </a:r>
            <a:r>
              <a:rPr lang="en-US" sz="825" i="0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5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®</a:t>
            </a:r>
            <a:endParaRPr lang="en-US" sz="825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0A1804-E667-415A-AE8A-DAB54ACBB96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002" y="3239398"/>
            <a:ext cx="1737444" cy="4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0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A856-E4D3-4BA3-9A93-7DDA2F6D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D33DE-321A-4CFC-ADFE-2411BDB89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076F4-1D26-49E7-9EA3-4A62AEC7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FD9B9-C1E8-455B-BEA3-553E28F3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C2C14-88FF-40F4-AF34-E39BD8B7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7326199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8B832E-D586-46D2-95F2-AB28B5B41E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D08B1-8F8C-47D2-B073-140CBC0F1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B9AC5-21AF-4DF2-A7A0-9B67436B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9117-C701-4C89-9A08-947EC975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FD48-C4CF-498A-8865-2904BE93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242473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49600" y="299451"/>
            <a:ext cx="74970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2400"/>
              <a:buChar char="▪"/>
              <a:defRPr>
                <a:latin typeface="+mn-l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1132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735925" y="2665541"/>
            <a:ext cx="5672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618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ed">
  <p:cSld name="Blank colore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80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hort + 1 column + image">
  <p:cSld name="Title short + 1 column + imag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549600" y="286426"/>
            <a:ext cx="3740400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549600" y="1200150"/>
            <a:ext cx="3740400" cy="2946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2400"/>
              <a:buFont typeface="Encode Sans ExtraLight"/>
              <a:buChar char="▪"/>
              <a:defRPr sz="2400" b="0" i="0" u="none" strike="noStrike" cap="none" dirty="0">
                <a:solidFill>
                  <a:srgbClr val="FFFFFF"/>
                </a:solidFill>
                <a:latin typeface="+mn-lt"/>
                <a:ea typeface="Encode Sans ExtraLight"/>
                <a:cs typeface="Encode Sans ExtraLight"/>
                <a:sym typeface="Encode Sans Extra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094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404225" y="1194150"/>
            <a:ext cx="6335400" cy="30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3000"/>
              <a:buChar char="▪"/>
              <a:defRPr sz="3000" i="1">
                <a:latin typeface="+mj-l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sz="3000" i="1"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25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0340" y="0"/>
            <a:ext cx="9154340" cy="2171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 userDrawn="1"/>
        </p:nvSpPr>
        <p:spPr>
          <a:xfrm>
            <a:off x="-10340" y="4743450"/>
            <a:ext cx="9154340" cy="40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09" y="4800601"/>
            <a:ext cx="9140992" cy="32881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 here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009" y="36741"/>
            <a:ext cx="9140992" cy="1220560"/>
          </a:xfrm>
        </p:spPr>
        <p:txBody>
          <a:bodyPr anchor="b"/>
          <a:lstStyle>
            <a:lvl1pPr algn="ctr">
              <a:defRPr sz="4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30A58-1B4E-40C7-864E-FD799E1C1A8D}"/>
              </a:ext>
            </a:extLst>
          </p:cNvPr>
          <p:cNvSpPr txBox="1"/>
          <p:nvPr userDrawn="1"/>
        </p:nvSpPr>
        <p:spPr>
          <a:xfrm>
            <a:off x="4016412" y="2676851"/>
            <a:ext cx="10166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Presented by: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79390672-D945-48B7-A85A-D1829123BEF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9027" y="3673516"/>
            <a:ext cx="2022011" cy="3612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effectLst/>
                <a:latin typeface="Tahoma" panose="020B0604030504040204" pitchFamily="34" charset="0"/>
                <a:ea typeface="MS Mincho" panose="02020609040205080304" pitchFamily="49" charset="-128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4457700" algn="r"/>
              </a:tabLst>
            </a:pPr>
            <a:r>
              <a:rPr lang="en-US" sz="825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creative thinking.  </a:t>
            </a:r>
            <a:r>
              <a:rPr lang="en-US" sz="825" b="1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custom solutions.</a:t>
            </a:r>
            <a:r>
              <a:rPr lang="en-US" sz="825" i="0" baseline="300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5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®</a:t>
            </a:r>
            <a:endParaRPr lang="en-US" sz="825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4A16B2-5CEC-470C-8190-43E2A249E2C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069" y="3178419"/>
            <a:ext cx="1872653" cy="599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11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CD73-6F65-4DA9-8D4C-13F7611D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76E4C-864D-4102-BDCA-AD12BE038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FFCE9-80DB-443D-BA78-DF10BB84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9AF92-031A-44E3-A0CF-1100D1E0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8DC2-8055-4F1E-BE45-179FD2CB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44813278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0B4D1-D655-4A65-9C0C-8D3A7EED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6D201-4614-414D-A9AF-636FD7F0A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8E9F5-B0C0-4B7A-BCB0-7318CF74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06D4A-89DC-4626-B92E-3924349F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29D01-572B-432B-ADAC-8C707667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7132244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4BD3-13AE-48B2-A025-23D8AECD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B4C90-9333-4A81-9624-13FE825D3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E0007-B875-4440-BB04-7FF6C311A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921DC-3443-4F65-9F51-EEBCD0DC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F4A5-29E0-44D7-8A6E-B2F7ADCB8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B8B1B-E134-45E6-8F77-4C7D5C89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9753142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5E11-06C6-47F0-8E76-28C30CE9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C9AD1-6388-408C-95EC-3A0A04830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C746E-E6D8-4B23-AD12-09DB1C23C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C1BCE-9225-450B-A01C-0D74610E6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EC428-8DFC-44AA-B5C1-5D80BE805E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A363D-D167-41DE-8C36-FBBD20A5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5423F-82DB-4BA8-95CD-98A2659D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3E0C7-9161-49CF-A2D2-0096FFFE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1144579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053B-5D4A-441C-9446-30270B09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FAD22-FE24-4933-8CDB-E0E3BA32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749BD-7A8B-4069-89D7-39E16BE3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958A9-872E-4EBC-989C-D58534EB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746414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5E2A38-F9B2-40D9-89F7-B3A6EECA6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9234F-EFE4-4BE1-BC1F-5AC8F117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1847E-1428-4DD0-8A8E-E6723D94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834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D51CD-5318-408E-B20E-5D4201F40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0DDE0-E552-4995-A05D-639425B1A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951093-B5F2-401E-A7C8-DA67CAF16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00217-A8DF-4D33-943B-ABF50486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F6D6F-C442-4FB7-9077-04EC4ACB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DECE4-C878-4E98-88AE-4011757B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5266831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8D38-3081-45B0-9D6B-A7481C60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A96E0-52DF-41E0-B1A7-32FD0A761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A2710-1462-4858-B78E-39BE0CF06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CCA39-2085-4C88-A493-E49105F4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9727E2-0B97-4416-BE42-8D2395CF496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647A-BCEA-401A-8559-F2BB1751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C0FDB-2AA7-4877-80EA-062DD689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259514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7C026-43D1-4DBB-AA73-C846DAE28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5075B-F5BC-448A-9829-E20FD551B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61" r:id="rId17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youtube.com/watch?v=Tflm9mttAA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process-improvement-institute.com/author/wbridges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53ABB6C-F259-4E57-B5CB-AA0399975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70"/>
            <a:ext cx="9143751" cy="51435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FCD0EA84-3D53-47C5-BBA7-6EED31C3E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683337"/>
            <a:ext cx="515815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C380CD2-A016-4D1F-BEAA-32C3B41B4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027826"/>
            <a:ext cx="395419" cy="3938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CE25307-C33A-4FE5-9B48-F681EA2B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482600"/>
            <a:ext cx="307028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9BBFCD-EBDA-43FF-942A-8A482D49C561}"/>
              </a:ext>
            </a:extLst>
          </p:cNvPr>
          <p:cNvSpPr/>
          <p:nvPr/>
        </p:nvSpPr>
        <p:spPr>
          <a:xfrm>
            <a:off x="600122" y="482600"/>
            <a:ext cx="6229555" cy="3939421"/>
          </a:xfrm>
          <a:prstGeom prst="rect">
            <a:avLst/>
          </a:prstGeom>
          <a:gradFill>
            <a:gsLst>
              <a:gs pos="36000">
                <a:schemeClr val="accent1">
                  <a:alpha val="80000"/>
                </a:schemeClr>
              </a:gs>
              <a:gs pos="0">
                <a:schemeClr val="tx2">
                  <a:alpha val="6500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8DD3B9-46CD-4B09-A2FC-E30D94BA251B}"/>
              </a:ext>
            </a:extLst>
          </p:cNvPr>
          <p:cNvSpPr txBox="1"/>
          <p:nvPr/>
        </p:nvSpPr>
        <p:spPr>
          <a:xfrm>
            <a:off x="7226518" y="3265742"/>
            <a:ext cx="10166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Presented by: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2E37F8B-97B6-4986-A463-E32BEB361251}"/>
              </a:ext>
            </a:extLst>
          </p:cNvPr>
          <p:cNvSpPr txBox="1">
            <a:spLocks/>
          </p:cNvSpPr>
          <p:nvPr/>
        </p:nvSpPr>
        <p:spPr>
          <a:xfrm>
            <a:off x="786257" y="669810"/>
            <a:ext cx="5842002" cy="3041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3600" dirty="0">
                <a:solidFill>
                  <a:srgbClr val="FFFFFF"/>
                </a:solidFill>
              </a:rPr>
              <a:t>Chemical Process Safety </a:t>
            </a:r>
          </a:p>
          <a:p>
            <a:pPr defTabSz="914400">
              <a:lnSpc>
                <a:spcPct val="70000"/>
              </a:lnSpc>
            </a:pP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PSM – Value Beyond Regulatory Compliance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D5781ADF-FAFA-4581-B98B-9C826FDB77CD}"/>
              </a:ext>
            </a:extLst>
          </p:cNvPr>
          <p:cNvSpPr txBox="1">
            <a:spLocks/>
          </p:cNvSpPr>
          <p:nvPr/>
        </p:nvSpPr>
        <p:spPr>
          <a:xfrm>
            <a:off x="812191" y="683337"/>
            <a:ext cx="4881006" cy="334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500" dirty="0">
                <a:solidFill>
                  <a:srgbClr val="FEFFFF"/>
                </a:solidFill>
              </a:rPr>
              <a:t>FL AIHA October 2020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35C311-3988-40E7-A3E9-A68A9BE4F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58" y="3602424"/>
            <a:ext cx="1849550" cy="61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8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3477753" cy="51435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4" name="Shape 144"/>
          <p:cNvSpPr txBox="1">
            <a:spLocks noGrp="1"/>
          </p:cNvSpPr>
          <p:nvPr>
            <p:ph type="ctrTitle" idx="4294967295"/>
          </p:nvPr>
        </p:nvSpPr>
        <p:spPr>
          <a:xfrm>
            <a:off x="296440" y="635093"/>
            <a:ext cx="3180170" cy="174370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</a:rPr>
              <a:t>Comprehensive System</a:t>
            </a:r>
          </a:p>
        </p:txBody>
      </p:sp>
      <p:sp>
        <p:nvSpPr>
          <p:cNvPr id="90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9208" y="718980"/>
            <a:ext cx="4702194" cy="3708933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03" r="13365" b="-1"/>
          <a:stretch/>
        </p:blipFill>
        <p:spPr>
          <a:xfrm>
            <a:off x="4013476" y="836481"/>
            <a:ext cx="4576942" cy="3514739"/>
          </a:xfrm>
          <a:prstGeom prst="rect">
            <a:avLst/>
          </a:prstGeom>
        </p:spPr>
      </p:pic>
      <p:sp>
        <p:nvSpPr>
          <p:cNvPr id="145" name="Shape 145"/>
          <p:cNvSpPr txBox="1">
            <a:spLocks noGrp="1"/>
          </p:cNvSpPr>
          <p:nvPr>
            <p:ph type="subTitle" idx="4294967295"/>
          </p:nvPr>
        </p:nvSpPr>
        <p:spPr>
          <a:xfrm>
            <a:off x="370703" y="2497138"/>
            <a:ext cx="2668132" cy="1743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Provides rich framework for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r</a:t>
            </a:r>
            <a:r>
              <a:rPr lang="en" dirty="0">
                <a:latin typeface="+mn-lt"/>
              </a:rPr>
              <a:t>isk management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30DFF7-02E5-4F3A-84ED-3B6B3F2F05F3}"/>
              </a:ext>
            </a:extLst>
          </p:cNvPr>
          <p:cNvSpPr/>
          <p:nvPr/>
        </p:nvSpPr>
        <p:spPr>
          <a:xfrm>
            <a:off x="839491" y="1632877"/>
            <a:ext cx="7577834" cy="31763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766762"/>
            <a:ext cx="532209" cy="1571626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628308"/>
            <a:ext cx="302419" cy="1279073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480670"/>
            <a:ext cx="126206" cy="1284896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476787"/>
            <a:ext cx="246459" cy="130677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476786"/>
            <a:ext cx="8180897" cy="11560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Shape 144"/>
          <p:cNvSpPr txBox="1">
            <a:spLocks noGrp="1"/>
          </p:cNvSpPr>
          <p:nvPr>
            <p:ph type="ctrTitle" idx="4294967295"/>
          </p:nvPr>
        </p:nvSpPr>
        <p:spPr>
          <a:xfrm>
            <a:off x="718879" y="600294"/>
            <a:ext cx="7698523" cy="90907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OSHA’s Process Safety Management Elements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ubTitle" idx="4294967295"/>
          </p:nvPr>
        </p:nvSpPr>
        <p:spPr>
          <a:xfrm>
            <a:off x="1025718" y="1987187"/>
            <a:ext cx="3457313" cy="255601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Employee Participation</a:t>
            </a:r>
          </a:p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Process Safety Information</a:t>
            </a:r>
          </a:p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Process Hazard Analysis</a:t>
            </a:r>
          </a:p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Operating Procedures</a:t>
            </a:r>
          </a:p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Training</a:t>
            </a:r>
          </a:p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Contractors</a:t>
            </a:r>
          </a:p>
          <a:p>
            <a:pPr marL="342900" lvl="1" indent="-228600" defTabSz="914400">
              <a:buClr>
                <a:schemeClr val="accent1"/>
              </a:buClr>
              <a:buSzPct val="103000"/>
            </a:pPr>
            <a:r>
              <a:rPr lang="en-US" dirty="0"/>
              <a:t>Pre-Startup Safety Review</a:t>
            </a:r>
          </a:p>
          <a:p>
            <a:pPr indent="-228600" defTabSz="914400">
              <a:spcBef>
                <a:spcPts val="600"/>
              </a:spcBef>
              <a:buClr>
                <a:schemeClr val="accent1"/>
              </a:buClr>
              <a:buSzPct val="103000"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E9A6DE-2CD5-44F8-A177-5E8A2A36EBC9}"/>
              </a:ext>
            </a:extLst>
          </p:cNvPr>
          <p:cNvSpPr/>
          <p:nvPr/>
        </p:nvSpPr>
        <p:spPr>
          <a:xfrm>
            <a:off x="4822960" y="1987187"/>
            <a:ext cx="3594442" cy="235744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Mechanical Integrity</a:t>
            </a:r>
          </a:p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Hot Work</a:t>
            </a:r>
          </a:p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Management of Change</a:t>
            </a:r>
          </a:p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Incident Investigation</a:t>
            </a:r>
          </a:p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Emergency Planning and Response</a:t>
            </a:r>
          </a:p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Compliance Audits</a:t>
            </a:r>
          </a:p>
          <a:p>
            <a:pPr marL="342900" lvl="1" indent="-2286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3000"/>
              <a:buFont typeface="Arial" panose="020B0604020202020204" pitchFamily="34" charset="0"/>
              <a:buChar char="•"/>
            </a:pPr>
            <a:r>
              <a:rPr lang="en-US" dirty="0"/>
              <a:t>Trade Secrets</a:t>
            </a:r>
          </a:p>
        </p:txBody>
      </p:sp>
    </p:spTree>
    <p:extLst>
      <p:ext uri="{BB962C8B-B14F-4D97-AF65-F5344CB8AC3E}">
        <p14:creationId xmlns:p14="http://schemas.microsoft.com/office/powerpoint/2010/main" val="48360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6AF4ABE2-381B-4B67-9C0F-27FFD64F7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8">
            <a:extLst>
              <a:ext uri="{FF2B5EF4-FFF2-40B4-BE49-F238E27FC236}">
                <a16:creationId xmlns:a16="http://schemas.microsoft.com/office/drawing/2014/main" id="{4AA509EC-4C56-4A74-A517-3ECD04C3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86552" y="1766839"/>
            <a:ext cx="5506249" cy="2648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Shape 144"/>
          <p:cNvSpPr txBox="1">
            <a:spLocks noGrp="1"/>
          </p:cNvSpPr>
          <p:nvPr>
            <p:ph type="ctrTitle" idx="4294967295"/>
          </p:nvPr>
        </p:nvSpPr>
        <p:spPr>
          <a:xfrm>
            <a:off x="3441490" y="2010572"/>
            <a:ext cx="4366758" cy="93563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 sz="28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Is there value in the PSM regulation beyond compliance?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ubTitle" idx="4294967295"/>
          </p:nvPr>
        </p:nvSpPr>
        <p:spPr>
          <a:xfrm>
            <a:off x="3540516" y="3677125"/>
            <a:ext cx="4528101" cy="56913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0" lvl="0" indent="0" algn="r" defTabSz="91440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Absolutely</a:t>
            </a:r>
            <a:r>
              <a:rPr lang="en-US" sz="2800" b="1" dirty="0">
                <a:solidFill>
                  <a:srgbClr val="FFFFFF"/>
                </a:solidFill>
              </a:rPr>
              <a:t>!!!</a:t>
            </a:r>
          </a:p>
        </p:txBody>
      </p:sp>
      <p:sp>
        <p:nvSpPr>
          <p:cNvPr id="104" name="Freeform 5">
            <a:extLst>
              <a:ext uri="{FF2B5EF4-FFF2-40B4-BE49-F238E27FC236}">
                <a16:creationId xmlns:a16="http://schemas.microsoft.com/office/drawing/2014/main" id="{6FBC94C7-2F0E-4FBA-B442-0E0296AAA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86552" y="1240626"/>
            <a:ext cx="616870" cy="3174519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6">
            <a:extLst>
              <a:ext uri="{FF2B5EF4-FFF2-40B4-BE49-F238E27FC236}">
                <a16:creationId xmlns:a16="http://schemas.microsoft.com/office/drawing/2014/main" id="{6CF43A2F-2E6F-44F4-A006-A10CF1DCB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87606" y="983352"/>
            <a:ext cx="515815" cy="286517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7">
            <a:extLst>
              <a:ext uri="{FF2B5EF4-FFF2-40B4-BE49-F238E27FC236}">
                <a16:creationId xmlns:a16="http://schemas.microsoft.com/office/drawing/2014/main" id="{F83DA5F0-0D4C-4E74-8A5C-F6CBD391F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87606" y="845052"/>
            <a:ext cx="260400" cy="277477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7798713-AB3F-41E3-8CE3-1C1FBCF7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646" y="840015"/>
            <a:ext cx="2451360" cy="263214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Help">
            <a:extLst>
              <a:ext uri="{FF2B5EF4-FFF2-40B4-BE49-F238E27FC236}">
                <a16:creationId xmlns:a16="http://schemas.microsoft.com/office/drawing/2014/main" id="{EE946855-83FC-48C2-B000-BCF90465C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296" y="1064180"/>
            <a:ext cx="2221021" cy="22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5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9" name="Rectangle 228">
            <a:extLst>
              <a:ext uri="{FF2B5EF4-FFF2-40B4-BE49-F238E27FC236}">
                <a16:creationId xmlns:a16="http://schemas.microsoft.com/office/drawing/2014/main" id="{32FD50D0-1315-48C4-BB87-7646B049A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CA83E95F-11F0-4EF3-B911-EC4A265F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476786"/>
            <a:ext cx="8356656" cy="1861602"/>
            <a:chOff x="409710" y="635715"/>
            <a:chExt cx="11142208" cy="2482136"/>
          </a:xfrm>
        </p:grpSpPr>
        <p:sp>
          <p:nvSpPr>
            <p:cNvPr id="232" name="Freeform 44">
              <a:extLst>
                <a:ext uri="{FF2B5EF4-FFF2-40B4-BE49-F238E27FC236}">
                  <a16:creationId xmlns:a16="http://schemas.microsoft.com/office/drawing/2014/main" id="{4A5621C8-F0D7-4928-9BC5-B15B318AF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45">
              <a:extLst>
                <a:ext uri="{FF2B5EF4-FFF2-40B4-BE49-F238E27FC236}">
                  <a16:creationId xmlns:a16="http://schemas.microsoft.com/office/drawing/2014/main" id="{3F55EE6D-8E4E-47F0-B7BC-D45AECE43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46">
              <a:extLst>
                <a:ext uri="{FF2B5EF4-FFF2-40B4-BE49-F238E27FC236}">
                  <a16:creationId xmlns:a16="http://schemas.microsoft.com/office/drawing/2014/main" id="{C2EC5D6B-2D05-4DDF-9E09-8814EA492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47">
              <a:extLst>
                <a:ext uri="{FF2B5EF4-FFF2-40B4-BE49-F238E27FC236}">
                  <a16:creationId xmlns:a16="http://schemas.microsoft.com/office/drawing/2014/main" id="{F7890FC4-3706-4665-B92A-D37982414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B29EAEC-4EE8-4823-BBB4-9012708C8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785460" y="569853"/>
            <a:ext cx="772989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</a:rPr>
              <a:t>MGP Ingredients Processing, Atchison, KS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950053" y="3776224"/>
            <a:ext cx="7467272" cy="61783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ea typeface="+mn-ea"/>
                <a:cs typeface="+mn-cs"/>
              </a:rPr>
              <a:t>A series of unfortunate events leads to a bad day.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88" y="1628298"/>
            <a:ext cx="3767297" cy="2021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029" y="1631092"/>
            <a:ext cx="3767296" cy="20116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7C04FB-003E-4755-801F-734DC8805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878D07-5278-4391-9D67-24E223A95E6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1400">
                <a:srgbClr val="4C5A69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262460" y="457687"/>
            <a:ext cx="6335400" cy="1518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None/>
            </a:pPr>
            <a:r>
              <a:rPr lang="en-US" sz="2400" i="0" dirty="0">
                <a:solidFill>
                  <a:schemeClr val="bg2"/>
                </a:solidFill>
              </a:rPr>
              <a:t>According to the National Association of Chemical Distributors (NACD), whose membership represents more than 85% of U.S. chemical distributors, </a:t>
            </a:r>
            <a:endParaRPr sz="2400" i="0" dirty="0">
              <a:solidFill>
                <a:schemeClr val="bg2"/>
              </a:solidFill>
            </a:endParaRPr>
          </a:p>
        </p:txBody>
      </p:sp>
      <p:sp>
        <p:nvSpPr>
          <p:cNvPr id="4" name="Shape 131">
            <a:extLst>
              <a:ext uri="{FF2B5EF4-FFF2-40B4-BE49-F238E27FC236}">
                <a16:creationId xmlns:a16="http://schemas.microsoft.com/office/drawing/2014/main" id="{125FCC8E-8394-48B6-B465-FCF7206EB466}"/>
              </a:ext>
            </a:extLst>
          </p:cNvPr>
          <p:cNvSpPr txBox="1">
            <a:spLocks/>
          </p:cNvSpPr>
          <p:nvPr/>
        </p:nvSpPr>
        <p:spPr>
          <a:xfrm>
            <a:off x="1308814" y="2434154"/>
            <a:ext cx="5455473" cy="126319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457200" lvl="0" indent="-41910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3000"/>
              <a:buFont typeface="Arial" panose="020B0604020202020204" pitchFamily="34" charset="0"/>
              <a:buChar char="▪"/>
              <a:defRPr sz="300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lvl="1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41910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▫"/>
              <a:defRPr sz="3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Arial" panose="020B0604020202020204" pitchFamily="34" charset="0"/>
              <a:buNone/>
            </a:pPr>
            <a:r>
              <a:rPr lang="en-US" sz="3200" i="0" dirty="0">
                <a:solidFill>
                  <a:schemeClr val="bg2"/>
                </a:solidFill>
              </a:rPr>
              <a:t>in 2016, more than </a:t>
            </a:r>
            <a:br>
              <a:rPr lang="en-US" sz="3200" i="0" dirty="0">
                <a:solidFill>
                  <a:schemeClr val="bg2"/>
                </a:solidFill>
              </a:rPr>
            </a:br>
            <a:r>
              <a:rPr lang="en-US" sz="3200" i="0" dirty="0">
                <a:solidFill>
                  <a:schemeClr val="bg2"/>
                </a:solidFill>
              </a:rPr>
              <a:t>39.9 million tons of product </a:t>
            </a:r>
            <a:br>
              <a:rPr lang="en-US" sz="3200" i="0" dirty="0">
                <a:solidFill>
                  <a:schemeClr val="bg2"/>
                </a:solidFill>
              </a:rPr>
            </a:br>
            <a:r>
              <a:rPr lang="en-US" sz="3200" i="0" dirty="0">
                <a:solidFill>
                  <a:schemeClr val="bg2"/>
                </a:solidFill>
              </a:rPr>
              <a:t>were delivered to customers </a:t>
            </a:r>
            <a:br>
              <a:rPr lang="en-US" sz="3200" i="0" dirty="0">
                <a:solidFill>
                  <a:schemeClr val="bg2"/>
                </a:solidFill>
              </a:rPr>
            </a:br>
            <a:r>
              <a:rPr lang="en-US" sz="3200" i="0" dirty="0">
                <a:solidFill>
                  <a:schemeClr val="bg2"/>
                </a:solidFill>
              </a:rPr>
              <a:t>every 8.4 seconds.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10883-61B4-4F13-8B04-D04162456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1743" y="0"/>
            <a:ext cx="9563745" cy="5143500"/>
          </a:xfrm>
          <a:prstGeom prst="rect">
            <a:avLst/>
          </a:prstGeom>
        </p:spPr>
      </p:pic>
      <p:sp>
        <p:nvSpPr>
          <p:cNvPr id="1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748631"/>
            <a:ext cx="4512879" cy="439486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08912" y="1073621"/>
            <a:ext cx="3514316" cy="139181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MGP Ingredients Processing, Atchison, KS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2502854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94137" y="2839754"/>
            <a:ext cx="3922285" cy="230374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228600" defTabSz="9144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+mn-ea"/>
                <a:cs typeface="+mn-cs"/>
              </a:rPr>
              <a:t>Site employs 140 personnel</a:t>
            </a:r>
          </a:p>
          <a:p>
            <a:pPr marL="342900" indent="-228600" defTabSz="9144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+mn-ea"/>
                <a:cs typeface="+mn-cs"/>
              </a:rPr>
              <a:t>Creates food–grade alcohol and corn oil products</a:t>
            </a:r>
          </a:p>
          <a:p>
            <a:pPr marL="342900" indent="-228600" defTabSz="9144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+mn-ea"/>
                <a:cs typeface="+mn-cs"/>
              </a:rPr>
              <a:t>Contract manufacturer of premium distilled spirits</a:t>
            </a:r>
          </a:p>
          <a:p>
            <a:pPr marL="0" lvl="0" indent="-228600" defTabSz="91440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5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241" y="654775"/>
            <a:ext cx="5886759" cy="3967983"/>
          </a:xfrm>
          <a:prstGeom prst="rect">
            <a:avLst/>
          </a:prstGeom>
        </p:spPr>
      </p:pic>
      <p:sp>
        <p:nvSpPr>
          <p:cNvPr id="125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683337"/>
            <a:ext cx="515815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0A42B5-01EC-45D9-AE83-7B1144A7E1CF}"/>
              </a:ext>
            </a:extLst>
          </p:cNvPr>
          <p:cNvSpPr/>
          <p:nvPr/>
        </p:nvSpPr>
        <p:spPr>
          <a:xfrm>
            <a:off x="906673" y="683337"/>
            <a:ext cx="2113318" cy="3939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027826"/>
            <a:ext cx="395419" cy="3938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482600"/>
            <a:ext cx="307028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60159" y="748501"/>
            <a:ext cx="2387205" cy="110396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MGP Ingredients Processing Atchison, 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0F8D-D6FB-4616-99BC-6687B8EE91BD}"/>
              </a:ext>
            </a:extLst>
          </p:cNvPr>
          <p:cNvSpPr/>
          <p:nvPr/>
        </p:nvSpPr>
        <p:spPr>
          <a:xfrm>
            <a:off x="3019991" y="683337"/>
            <a:ext cx="268453" cy="3939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786277" y="1909620"/>
            <a:ext cx="2455653" cy="268430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227013" indent="-112713" defTabSz="914400">
              <a:lnSpc>
                <a:spcPct val="9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EFFFF"/>
                </a:solidFill>
                <a:ea typeface="+mn-ea"/>
                <a:cs typeface="+mn-cs"/>
              </a:rPr>
              <a:t>OHSAS 18001 and ISO 14001 certified since 2009</a:t>
            </a:r>
          </a:p>
          <a:p>
            <a:pPr marL="227013" indent="-112713" defTabSz="914400">
              <a:lnSpc>
                <a:spcPct val="9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EFFFF"/>
                </a:solidFill>
                <a:ea typeface="+mn-ea"/>
                <a:cs typeface="+mn-cs"/>
              </a:rPr>
              <a:t>Public company since 1988</a:t>
            </a:r>
          </a:p>
          <a:p>
            <a:pPr marL="227013" indent="-112713" defTabSz="914400">
              <a:lnSpc>
                <a:spcPct val="9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EFFFF"/>
                </a:solidFill>
                <a:ea typeface="+mn-ea"/>
                <a:cs typeface="+mn-cs"/>
              </a:rPr>
              <a:t>Includes grain processing, distilling, warehouse, </a:t>
            </a:r>
            <a:r>
              <a:rPr lang="en-US" sz="1600" dirty="0" err="1">
                <a:solidFill>
                  <a:srgbClr val="FEFFFF"/>
                </a:solidFill>
                <a:ea typeface="+mn-ea"/>
                <a:cs typeface="+mn-cs"/>
              </a:rPr>
              <a:t>labora-tories</a:t>
            </a:r>
            <a:r>
              <a:rPr lang="en-US" sz="1600" dirty="0">
                <a:solidFill>
                  <a:srgbClr val="FEFFFF"/>
                </a:solidFill>
                <a:ea typeface="+mn-ea"/>
                <a:cs typeface="+mn-cs"/>
              </a:rPr>
              <a:t>, &amp; HQ office</a:t>
            </a:r>
          </a:p>
          <a:p>
            <a:pPr marL="0" lvl="0" indent="-228600" defTabSz="914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FE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1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3FDD5F-48F8-47BA-B43D-AAA459E76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53391"/>
            <a:ext cx="9144000" cy="3990109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accent1"/>
              </a:gs>
              <a:gs pos="35000">
                <a:schemeClr val="accent1">
                  <a:alpha val="78000"/>
                </a:schemeClr>
              </a:gs>
              <a:gs pos="19000">
                <a:schemeClr val="bg2">
                  <a:alpha val="38000"/>
                </a:schemeClr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8610" y="161842"/>
            <a:ext cx="6163109" cy="7932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tx1"/>
                </a:solidFill>
              </a:rPr>
              <a:t>2016 Incident Overview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278320" y="1351729"/>
            <a:ext cx="3992666" cy="389616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October 21, 2016 </a:t>
            </a: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7:35am </a:t>
            </a:r>
            <a:br>
              <a:rPr lang="en-US" b="1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Delivery of sulfuric acid</a:t>
            </a:r>
          </a:p>
          <a:p>
            <a:pPr marL="227013" lvl="1" indent="-168275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Routine delivery by </a:t>
            </a:r>
            <a:r>
              <a:rPr lang="en-US" dirty="0" err="1"/>
              <a:t>Harcos</a:t>
            </a:r>
            <a:r>
              <a:rPr lang="en-US" dirty="0"/>
              <a:t> Chemical</a:t>
            </a:r>
          </a:p>
          <a:p>
            <a:pPr marL="227013" lvl="1" indent="-168275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Harcos</a:t>
            </a:r>
            <a:r>
              <a:rPr lang="en-US" dirty="0"/>
              <a:t> also supplied NaOH and propylene oxide</a:t>
            </a:r>
          </a:p>
          <a:p>
            <a:pPr marL="227013" lvl="1" indent="-168275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Driver had made 6 previous sulfuric acid deliveries to site in 2016 </a:t>
            </a:r>
          </a:p>
          <a:p>
            <a:pPr marL="0" lvl="0" indent="-228600" defTabSz="9144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64CED-373A-4764-AE72-708ECF32012A}"/>
              </a:ext>
            </a:extLst>
          </p:cNvPr>
          <p:cNvCxnSpPr/>
          <p:nvPr/>
        </p:nvCxnSpPr>
        <p:spPr>
          <a:xfrm>
            <a:off x="364047" y="1153391"/>
            <a:ext cx="23232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67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FD0CF-D642-499E-8B74-C6549F548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851" y="10"/>
            <a:ext cx="6502149" cy="514349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accent1"/>
              </a:gs>
              <a:gs pos="35000">
                <a:schemeClr val="accent1">
                  <a:alpha val="78000"/>
                </a:schemeClr>
              </a:gs>
              <a:gs pos="19000">
                <a:schemeClr val="accent1">
                  <a:alpha val="38000"/>
                </a:schemeClr>
              </a:gs>
              <a:gs pos="0">
                <a:schemeClr val="bg2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278319" y="870966"/>
            <a:ext cx="3458793" cy="46805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2016 Incident Overview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108385" y="1705858"/>
            <a:ext cx="4066501" cy="328842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342900" indent="-228600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Cross connection of sulfuric acid to sodium hypochlorite tank - </a:t>
            </a:r>
            <a:r>
              <a:rPr lang="en-US" sz="1800" dirty="0"/>
              <a:t>connected truck hose to wrong fill port</a:t>
            </a:r>
          </a:p>
          <a:p>
            <a:pPr marL="342900" indent="-228600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Incompatible chemical reaction resulted in chlorine, chlorine dioxide, and hydrogen chloride gases releasing from tank vent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91AE98-E7B9-4FFB-B1C9-15F734037F15}"/>
              </a:ext>
            </a:extLst>
          </p:cNvPr>
          <p:cNvCxnSpPr/>
          <p:nvPr/>
        </p:nvCxnSpPr>
        <p:spPr>
          <a:xfrm>
            <a:off x="364047" y="1556641"/>
            <a:ext cx="23232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2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6" name="Rectangle 12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D852C-C0D6-4A2B-855D-B238E4CA9D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021" y="10"/>
            <a:ext cx="6711980" cy="51434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97" name="Freeform: Shape 12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8" name="Freeform: Shape 19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278319" y="646367"/>
            <a:ext cx="2778579" cy="106889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2016 Incident Consequences</a:t>
            </a:r>
          </a:p>
        </p:txBody>
      </p:sp>
      <p:sp>
        <p:nvSpPr>
          <p:cNvPr id="199" name="Rectangle 19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2610"/>
            <a:ext cx="250317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106386" y="1728978"/>
            <a:ext cx="2579180" cy="332460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L="342900" indent="-228600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ea"/>
                <a:cs typeface="+mn-cs"/>
              </a:rPr>
              <a:t>4 MGPI employees, </a:t>
            </a:r>
            <a:r>
              <a:rPr lang="en-US" sz="1600" dirty="0" err="1">
                <a:solidFill>
                  <a:schemeClr val="tx1"/>
                </a:solidFill>
                <a:ea typeface="+mn-ea"/>
                <a:cs typeface="+mn-cs"/>
              </a:rPr>
              <a:t>Harcos</a:t>
            </a:r>
            <a:r>
              <a:rPr lang="en-US" sz="1600" dirty="0">
                <a:solidFill>
                  <a:schemeClr val="tx1"/>
                </a:solidFill>
                <a:ea typeface="+mn-ea"/>
                <a:cs typeface="+mn-cs"/>
              </a:rPr>
              <a:t> driver and 140 community members sought medical attention</a:t>
            </a:r>
          </a:p>
          <a:p>
            <a:pPr marL="342900" indent="-228600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ea"/>
                <a:cs typeface="+mn-cs"/>
              </a:rPr>
              <a:t>11,000 Atchison residents advised to shelter-in-place</a:t>
            </a:r>
          </a:p>
          <a:p>
            <a:pPr marL="342900" indent="-228600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ea typeface="+mn-ea"/>
                <a:cs typeface="+mn-cs"/>
              </a:rPr>
              <a:t>800 middle and high school students evacuated upwind </a:t>
            </a:r>
          </a:p>
        </p:txBody>
      </p:sp>
    </p:spTree>
    <p:extLst>
      <p:ext uri="{BB962C8B-B14F-4D97-AF65-F5344CB8AC3E}">
        <p14:creationId xmlns:p14="http://schemas.microsoft.com/office/powerpoint/2010/main" val="256259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0"/>
            <a:ext cx="569713" cy="5143499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7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59739"/>
            <a:ext cx="361991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2F5F6-203A-45CA-ACC7-79FEAC9E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475992" cy="4605746"/>
          </a:xfrm>
          <a:prstGeom prst="rect">
            <a:avLst/>
          </a:prstGeom>
        </p:spPr>
      </p:pic>
      <p:sp>
        <p:nvSpPr>
          <p:cNvPr id="149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0"/>
            <a:ext cx="54653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164630" y="369310"/>
            <a:ext cx="4380578" cy="73929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</a:rPr>
              <a:t>Learning Objectives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164630" y="1011505"/>
            <a:ext cx="4380577" cy="381944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Chemical process safety concepts can be successfully applied apart from regulatory compliance.</a:t>
            </a:r>
          </a:p>
          <a:p>
            <a:pPr indent="-228600" defTabSz="9144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OSHA’s Process Safety Management (PSM) is not just for large, complex processes.</a:t>
            </a:r>
          </a:p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PSM concepts should be used as a risk management tool.</a:t>
            </a:r>
          </a:p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97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203149" y="83080"/>
            <a:ext cx="4953129" cy="5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2016 Incident Consequences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7180"/>
            <a:ext cx="9150330" cy="45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653F07-3EF5-4D5A-9D47-C360C408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407" y="86665"/>
            <a:ext cx="5731593" cy="4635218"/>
          </a:xfrm>
          <a:prstGeom prst="rect">
            <a:avLst/>
          </a:prstGeom>
        </p:spPr>
      </p:pic>
      <p:sp>
        <p:nvSpPr>
          <p:cNvPr id="19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683337"/>
            <a:ext cx="515815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027826"/>
            <a:ext cx="395419" cy="3938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482600"/>
            <a:ext cx="307028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483286"/>
            <a:ext cx="2892018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60159" y="748501"/>
            <a:ext cx="2387205" cy="110396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</a:rPr>
              <a:t>2016 Incident Investigation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854726" y="1909620"/>
            <a:ext cx="2303078" cy="223944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>
                <a:solidFill>
                  <a:srgbClr val="FEFFFF"/>
                </a:solidFill>
                <a:ea typeface="+mn-ea"/>
                <a:cs typeface="+mn-cs"/>
              </a:rPr>
              <a:t>Driver saw uncapped connection, not realizing that it was not the sulfuric acid port.</a:t>
            </a:r>
          </a:p>
        </p:txBody>
      </p:sp>
    </p:spTree>
    <p:extLst>
      <p:ext uri="{BB962C8B-B14F-4D97-AF65-F5344CB8AC3E}">
        <p14:creationId xmlns:p14="http://schemas.microsoft.com/office/powerpoint/2010/main" val="181431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683337"/>
            <a:ext cx="515815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027826"/>
            <a:ext cx="395419" cy="3938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482600"/>
            <a:ext cx="307028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483286"/>
            <a:ext cx="2892018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60159" y="748501"/>
            <a:ext cx="2387205" cy="110396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defTabSz="914400"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</a:rPr>
              <a:t>2016 Incident Investigation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hape 182">
            <a:extLst>
              <a:ext uri="{FF2B5EF4-FFF2-40B4-BE49-F238E27FC236}">
                <a16:creationId xmlns:a16="http://schemas.microsoft.com/office/drawing/2014/main" id="{0B12A817-06DC-4FD1-B7A9-8846370AA49E}"/>
              </a:ext>
            </a:extLst>
          </p:cNvPr>
          <p:cNvSpPr txBox="1">
            <a:spLocks/>
          </p:cNvSpPr>
          <p:nvPr/>
        </p:nvSpPr>
        <p:spPr>
          <a:xfrm>
            <a:off x="953719" y="2090281"/>
            <a:ext cx="2461088" cy="20939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marR="0" lvl="0" indent="-381000" algn="l" defTabSz="685800" rtl="0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2400"/>
              <a:buFont typeface="Encode Sans ExtraLight"/>
              <a:buChar char="▪"/>
              <a:defRPr sz="2400" b="0" i="0" u="none" strike="noStrike" kern="1200" cap="none" dirty="0">
                <a:solidFill>
                  <a:srgbClr val="FFFFFF"/>
                </a:solidFill>
                <a:latin typeface="+mn-lt"/>
                <a:ea typeface="Encode Sans ExtraLight"/>
                <a:cs typeface="Encode Sans ExtraLight"/>
                <a:sym typeface="Encode Sans ExtraLight"/>
              </a:defRPr>
            </a:lvl1pPr>
            <a:lvl2pPr marL="914400" lvl="1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2000" dirty="0">
                <a:solidFill>
                  <a:schemeClr val="bg1"/>
                </a:solidFill>
              </a:rPr>
              <a:t>Improperly lab</a:t>
            </a:r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lang="en" sz="2000" dirty="0">
                <a:solidFill>
                  <a:schemeClr val="bg1"/>
                </a:solidFill>
              </a:rPr>
              <a:t>led connections with close proximity to one another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9FA48-3538-42ED-8719-50469AE0B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"/>
          <a:stretch/>
        </p:blipFill>
        <p:spPr>
          <a:xfrm>
            <a:off x="3475885" y="363672"/>
            <a:ext cx="5668115" cy="405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94A4B8-080F-4DDA-BC11-963C39168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" y="0"/>
            <a:ext cx="9132918" cy="5143500"/>
          </a:xfrm>
          <a:prstGeom prst="rect">
            <a:avLst/>
          </a:prstGeom>
        </p:spPr>
      </p:pic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748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MGPI Processing Animation		 </a:t>
            </a:r>
            <a:r>
              <a:rPr lang="en-US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https://www.youtube.com/watch?v=Tflm9mttAAI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3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C3275-6FCE-4805-A6A3-FB35025B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5059" y="475214"/>
            <a:ext cx="3209537" cy="4121944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5755086" y="638461"/>
            <a:ext cx="2750058" cy="92663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PSM as a Risk Management Tool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053" y="87096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1182" y="1584960"/>
            <a:ext cx="2626614" cy="685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5372809" y="1528171"/>
            <a:ext cx="3341787" cy="305660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514350" indent="-285750" defTabSz="914400">
              <a:lnSpc>
                <a:spcPct val="100000"/>
              </a:lnSpc>
              <a:spcBef>
                <a:spcPts val="1800"/>
              </a:spcBef>
            </a:pPr>
            <a:r>
              <a:rPr lang="en-US" sz="1400" dirty="0"/>
              <a:t>Identify hazards (Process Safety Information)</a:t>
            </a:r>
          </a:p>
          <a:p>
            <a:pPr marL="514350" indent="-285750" defTabSz="914400">
              <a:lnSpc>
                <a:spcPct val="100000"/>
              </a:lnSpc>
              <a:spcBef>
                <a:spcPts val="1800"/>
              </a:spcBef>
            </a:pPr>
            <a:r>
              <a:rPr lang="en-US" sz="1400" dirty="0"/>
              <a:t>Prioritize risk (Process Hazard Analysis)</a:t>
            </a:r>
          </a:p>
          <a:p>
            <a:pPr marL="514350" indent="-285750" defTabSz="914400">
              <a:lnSpc>
                <a:spcPct val="100000"/>
              </a:lnSpc>
              <a:spcBef>
                <a:spcPts val="1800"/>
              </a:spcBef>
            </a:pPr>
            <a:r>
              <a:rPr lang="en-US" sz="1400" dirty="0"/>
              <a:t>Layers of Protection Analysis (LOPA)</a:t>
            </a:r>
          </a:p>
          <a:p>
            <a:pPr marL="514350" indent="-285750" defTabSz="914400">
              <a:lnSpc>
                <a:spcPct val="100000"/>
              </a:lnSpc>
              <a:spcBef>
                <a:spcPts val="1800"/>
              </a:spcBef>
            </a:pPr>
            <a:r>
              <a:rPr lang="en-US" sz="1400" dirty="0"/>
              <a:t>Develop Prioritized Risk Management Plan </a:t>
            </a:r>
          </a:p>
          <a:p>
            <a:pPr marL="514350" indent="-285750" defTabSz="914400">
              <a:lnSpc>
                <a:spcPct val="100000"/>
              </a:lnSpc>
              <a:spcBef>
                <a:spcPts val="1800"/>
              </a:spcBef>
            </a:pPr>
            <a:r>
              <a:rPr lang="en-US" sz="1400" dirty="0"/>
              <a:t>Implement the RMP</a:t>
            </a:r>
          </a:p>
          <a:p>
            <a:pPr marL="514350" indent="-285750" defTabSz="914400">
              <a:lnSpc>
                <a:spcPct val="100000"/>
              </a:lnSpc>
              <a:spcBef>
                <a:spcPts val="1800"/>
              </a:spcBef>
            </a:pPr>
            <a:endParaRPr lang="en-US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3B5A8C-CE72-437A-9099-F8832BAEE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5059" y="475214"/>
            <a:ext cx="3209537" cy="4121944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5755086" y="546342"/>
            <a:ext cx="2959510" cy="101875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</a:rPr>
              <a:t>Process Safety Information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053" y="87096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1182" y="1584960"/>
            <a:ext cx="2626614" cy="685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5295607" y="1501000"/>
            <a:ext cx="3418989" cy="316025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lvl="0" indent="-228600" defTabSz="914400"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What chemicals/processes are on site?</a:t>
            </a:r>
          </a:p>
          <a:p>
            <a:pPr marL="687388" lvl="1" indent="-171450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SDS</a:t>
            </a:r>
          </a:p>
          <a:p>
            <a:pPr marL="687388" lvl="1" indent="-171450" defTabSz="9144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Hazardous Waste/Radiation/Storage</a:t>
            </a:r>
          </a:p>
          <a:p>
            <a:pPr marL="457200" lvl="0" indent="-228600" defTabSz="914400"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Chemical and Physical Properties</a:t>
            </a:r>
          </a:p>
          <a:p>
            <a:pPr marL="457200" lvl="0" indent="-228600" defTabSz="914400"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Incompatibles/</a:t>
            </a:r>
            <a:r>
              <a:rPr lang="en-US" sz="1800" dirty="0" err="1"/>
              <a:t>Reactives</a:t>
            </a:r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0071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D74FA4BF-7A78-4956-B1B2-4C8520019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5C80D7D-3FEE-4AFE-9372-F990B9EFB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476786"/>
            <a:ext cx="8356656" cy="1861602"/>
            <a:chOff x="409710" y="635715"/>
            <a:chExt cx="11142208" cy="2482136"/>
          </a:xfrm>
        </p:grpSpPr>
        <p:sp>
          <p:nvSpPr>
            <p:cNvPr id="146" name="Freeform 44">
              <a:extLst>
                <a:ext uri="{FF2B5EF4-FFF2-40B4-BE49-F238E27FC236}">
                  <a16:creationId xmlns:a16="http://schemas.microsoft.com/office/drawing/2014/main" id="{C0CCC9BA-07AE-4355-BDFA-A6678B5C0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5">
              <a:extLst>
                <a:ext uri="{FF2B5EF4-FFF2-40B4-BE49-F238E27FC236}">
                  <a16:creationId xmlns:a16="http://schemas.microsoft.com/office/drawing/2014/main" id="{F128583E-016A-4C6A-A4FA-1CAA41F35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6">
              <a:extLst>
                <a:ext uri="{FF2B5EF4-FFF2-40B4-BE49-F238E27FC236}">
                  <a16:creationId xmlns:a16="http://schemas.microsoft.com/office/drawing/2014/main" id="{9F6FD147-485A-4039-94BB-088929014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7">
              <a:extLst>
                <a:ext uri="{FF2B5EF4-FFF2-40B4-BE49-F238E27FC236}">
                  <a16:creationId xmlns:a16="http://schemas.microsoft.com/office/drawing/2014/main" id="{33C7396B-87B3-4BDD-B8A1-C5D02BD29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0E7ADB2E-380E-4FE7-B463-1AF50BC40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85460" y="569853"/>
            <a:ext cx="772989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>
                <a:solidFill>
                  <a:srgbClr val="FFFFFF"/>
                </a:solidFill>
              </a:rPr>
              <a:t>Process Hazard Analysis</a:t>
            </a:r>
          </a:p>
        </p:txBody>
      </p:sp>
      <p:pic>
        <p:nvPicPr>
          <p:cNvPr id="6" name="Picture 2" descr="http://www.osha.gov/OshStd_gif/Proces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94459" y="1755507"/>
            <a:ext cx="3376398" cy="32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79769" y="344251"/>
            <a:ext cx="2683557" cy="207304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5097637" y="2761549"/>
            <a:ext cx="3566224" cy="217019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lvl="0" indent="-228600" defTabSz="914400"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Interdisciplinary effort</a:t>
            </a:r>
          </a:p>
          <a:p>
            <a:pPr marL="457200" lvl="0" indent="-228600" defTabSz="914400"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Select Methodology - </a:t>
            </a:r>
            <a:r>
              <a:rPr lang="en-US" sz="1800" dirty="0" err="1"/>
              <a:t>HazOp</a:t>
            </a:r>
            <a:r>
              <a:rPr lang="en-US" sz="1800" dirty="0"/>
              <a:t>/FMEA/What-if?</a:t>
            </a:r>
          </a:p>
          <a:p>
            <a:pPr indent="-228600" defTabSz="914400"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Analyze the Process</a:t>
            </a:r>
          </a:p>
        </p:txBody>
      </p:sp>
    </p:spTree>
    <p:extLst>
      <p:ext uri="{BB962C8B-B14F-4D97-AF65-F5344CB8AC3E}">
        <p14:creationId xmlns:p14="http://schemas.microsoft.com/office/powerpoint/2010/main" val="2649225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D401E8E-4A93-4548-ACA5-89C2DB1B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56BEBC6-FD86-4AE0-9F81-AE62D157E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170"/>
            <a:ext cx="9141714" cy="34139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6">
            <a:extLst>
              <a:ext uri="{FF2B5EF4-FFF2-40B4-BE49-F238E27FC236}">
                <a16:creationId xmlns:a16="http://schemas.microsoft.com/office/drawing/2014/main" id="{BF74AC2C-CACD-4E1A-8041-3F7043EEA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3156110"/>
            <a:ext cx="254344" cy="14538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7">
            <a:extLst>
              <a:ext uri="{FF2B5EF4-FFF2-40B4-BE49-F238E27FC236}">
                <a16:creationId xmlns:a16="http://schemas.microsoft.com/office/drawing/2014/main" id="{CDB61CBA-11D3-4E24-8DB3-38A5EFA9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3073749"/>
            <a:ext cx="151393" cy="140589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">
            <a:extLst>
              <a:ext uri="{FF2B5EF4-FFF2-40B4-BE49-F238E27FC236}">
                <a16:creationId xmlns:a16="http://schemas.microsoft.com/office/drawing/2014/main" id="{09F092C7-BD3D-4C76-A8B7-D0C6049E7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3073750"/>
            <a:ext cx="6699764" cy="1330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18879" y="3231928"/>
            <a:ext cx="5591504" cy="90907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Hazard Analysis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206886" y="362997"/>
            <a:ext cx="6615489" cy="220870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rgbClr val="FFFFFF"/>
                </a:solidFill>
              </a:rPr>
              <a:t>Risk Assessment (</a:t>
            </a:r>
            <a:r>
              <a:rPr lang="en-US" sz="2400" b="1" dirty="0" err="1">
                <a:solidFill>
                  <a:srgbClr val="FFFFFF"/>
                </a:solidFill>
              </a:rPr>
              <a:t>HazOp</a:t>
            </a:r>
            <a:r>
              <a:rPr lang="en-US" sz="2400" b="1" dirty="0">
                <a:solidFill>
                  <a:srgbClr val="FFFFFF"/>
                </a:solidFill>
              </a:rPr>
              <a:t>, What-if?, FMEA)</a:t>
            </a:r>
          </a:p>
          <a:p>
            <a:pPr lvl="1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severity</a:t>
            </a:r>
          </a:p>
          <a:p>
            <a:pPr lvl="1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likelihood</a:t>
            </a:r>
          </a:p>
          <a:p>
            <a:pPr lvl="1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current controls (LOPA)</a:t>
            </a:r>
          </a:p>
        </p:txBody>
      </p:sp>
      <p:sp>
        <p:nvSpPr>
          <p:cNvPr id="89" name="Rectangle 8">
            <a:extLst>
              <a:ext uri="{FF2B5EF4-FFF2-40B4-BE49-F238E27FC236}">
                <a16:creationId xmlns:a16="http://schemas.microsoft.com/office/drawing/2014/main" id="{93D3D714-C49E-476F-B7F2-000D74BA1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154" y="3282950"/>
            <a:ext cx="2341560" cy="1330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hape 137">
            <a:extLst>
              <a:ext uri="{FF2B5EF4-FFF2-40B4-BE49-F238E27FC236}">
                <a16:creationId xmlns:a16="http://schemas.microsoft.com/office/drawing/2014/main" id="{862A4C12-7DC5-49D9-A3E3-0D06A998C572}"/>
              </a:ext>
            </a:extLst>
          </p:cNvPr>
          <p:cNvSpPr txBox="1">
            <a:spLocks/>
          </p:cNvSpPr>
          <p:nvPr/>
        </p:nvSpPr>
        <p:spPr>
          <a:xfrm>
            <a:off x="4258562" y="856659"/>
            <a:ext cx="5083183" cy="32941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3900" dirty="0"/>
              <a:t>PHA</a:t>
            </a:r>
          </a:p>
        </p:txBody>
      </p:sp>
    </p:spTree>
    <p:extLst>
      <p:ext uri="{BB962C8B-B14F-4D97-AF65-F5344CB8AC3E}">
        <p14:creationId xmlns:p14="http://schemas.microsoft.com/office/powerpoint/2010/main" val="996329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D401E8E-4A93-4548-ACA5-89C2DB1B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56BEBC6-FD86-4AE0-9F81-AE62D157E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170"/>
            <a:ext cx="9141714" cy="34139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6">
            <a:extLst>
              <a:ext uri="{FF2B5EF4-FFF2-40B4-BE49-F238E27FC236}">
                <a16:creationId xmlns:a16="http://schemas.microsoft.com/office/drawing/2014/main" id="{BF74AC2C-CACD-4E1A-8041-3F7043EEA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3156110"/>
            <a:ext cx="254344" cy="145389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7">
            <a:extLst>
              <a:ext uri="{FF2B5EF4-FFF2-40B4-BE49-F238E27FC236}">
                <a16:creationId xmlns:a16="http://schemas.microsoft.com/office/drawing/2014/main" id="{CDB61CBA-11D3-4E24-8DB3-38A5EFA9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3073749"/>
            <a:ext cx="151393" cy="140589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">
            <a:extLst>
              <a:ext uri="{FF2B5EF4-FFF2-40B4-BE49-F238E27FC236}">
                <a16:creationId xmlns:a16="http://schemas.microsoft.com/office/drawing/2014/main" id="{09F092C7-BD3D-4C76-A8B7-D0C6049E7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3073750"/>
            <a:ext cx="6699764" cy="1330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18879" y="3231928"/>
            <a:ext cx="5591504" cy="90907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Layers of Protection Analysis (LOPA)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235140" y="223539"/>
            <a:ext cx="3279491" cy="25256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Engineering Controls vs. Work Practices</a:t>
            </a:r>
          </a:p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Redundancy</a:t>
            </a:r>
          </a:p>
          <a:p>
            <a:pPr indent="-228600" defTabSz="9144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Single points of failure</a:t>
            </a:r>
          </a:p>
        </p:txBody>
      </p:sp>
      <p:sp>
        <p:nvSpPr>
          <p:cNvPr id="89" name="Rectangle 8">
            <a:extLst>
              <a:ext uri="{FF2B5EF4-FFF2-40B4-BE49-F238E27FC236}">
                <a16:creationId xmlns:a16="http://schemas.microsoft.com/office/drawing/2014/main" id="{93D3D714-C49E-476F-B7F2-000D74BA1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154" y="3282950"/>
            <a:ext cx="2341560" cy="1330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Shape 137">
            <a:extLst>
              <a:ext uri="{FF2B5EF4-FFF2-40B4-BE49-F238E27FC236}">
                <a16:creationId xmlns:a16="http://schemas.microsoft.com/office/drawing/2014/main" id="{6F5AF1B3-4AA0-4806-9BA2-8B3E2B089F51}"/>
              </a:ext>
            </a:extLst>
          </p:cNvPr>
          <p:cNvSpPr txBox="1">
            <a:spLocks/>
          </p:cNvSpPr>
          <p:nvPr/>
        </p:nvSpPr>
        <p:spPr>
          <a:xfrm>
            <a:off x="3886505" y="48083"/>
            <a:ext cx="5083183" cy="32941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9900" dirty="0"/>
              <a:t>LOPA</a:t>
            </a:r>
          </a:p>
        </p:txBody>
      </p:sp>
    </p:spTree>
    <p:extLst>
      <p:ext uri="{BB962C8B-B14F-4D97-AF65-F5344CB8AC3E}">
        <p14:creationId xmlns:p14="http://schemas.microsoft.com/office/powerpoint/2010/main" val="1685431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rkplace Hazards and the Hierarchy of Controls - Tap into Safety">
            <a:extLst>
              <a:ext uri="{FF2B5EF4-FFF2-40B4-BE49-F238E27FC236}">
                <a16:creationId xmlns:a16="http://schemas.microsoft.com/office/drawing/2014/main" id="{BD4B91EE-466C-475A-8754-9229A798C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757" y="-3285"/>
            <a:ext cx="8897243" cy="51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38">
            <a:extLst>
              <a:ext uri="{FF2B5EF4-FFF2-40B4-BE49-F238E27FC236}">
                <a16:creationId xmlns:a16="http://schemas.microsoft.com/office/drawing/2014/main" id="{E1EAA72F-FAFF-4E9C-96D7-8E897CBC483A}"/>
              </a:ext>
            </a:extLst>
          </p:cNvPr>
          <p:cNvSpPr txBox="1">
            <a:spLocks/>
          </p:cNvSpPr>
          <p:nvPr/>
        </p:nvSpPr>
        <p:spPr>
          <a:xfrm>
            <a:off x="4163212" y="4723565"/>
            <a:ext cx="4925441" cy="290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r">
              <a:spcBef>
                <a:spcPts val="600"/>
              </a:spcBef>
              <a:buSzPts val="2400"/>
              <a:buNone/>
            </a:pPr>
            <a:r>
              <a:rPr lang="en-US" sz="1100" dirty="0">
                <a:solidFill>
                  <a:schemeClr val="bg1"/>
                </a:solidFill>
              </a:rPr>
              <a:t>Credit: National Institute for Occupational Safety &amp; Health</a:t>
            </a:r>
          </a:p>
        </p:txBody>
      </p:sp>
    </p:spTree>
    <p:extLst>
      <p:ext uri="{BB962C8B-B14F-4D97-AF65-F5344CB8AC3E}">
        <p14:creationId xmlns:p14="http://schemas.microsoft.com/office/powerpoint/2010/main" val="191150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79">
            <a:extLst>
              <a:ext uri="{FF2B5EF4-FFF2-40B4-BE49-F238E27FC236}">
                <a16:creationId xmlns:a16="http://schemas.microsoft.com/office/drawing/2014/main" id="{BC76A9D0-BC10-422D-B470-AB97D0905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: Shape 81">
            <a:extLst>
              <a:ext uri="{FF2B5EF4-FFF2-40B4-BE49-F238E27FC236}">
                <a16:creationId xmlns:a16="http://schemas.microsoft.com/office/drawing/2014/main" id="{D0446FEB-8296-4C58-A416-FE66BF93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0"/>
            <a:ext cx="569713" cy="5143499"/>
          </a:xfrm>
          <a:custGeom>
            <a:avLst/>
            <a:gdLst>
              <a:gd name="connsiteX0" fmla="*/ 666 w 759618"/>
              <a:gd name="connsiteY0" fmla="*/ 0 h 6858000"/>
              <a:gd name="connsiteX1" fmla="*/ 759618 w 759618"/>
              <a:gd name="connsiteY1" fmla="*/ 0 h 6858000"/>
              <a:gd name="connsiteX2" fmla="*/ 759618 w 759618"/>
              <a:gd name="connsiteY2" fmla="*/ 1613808 h 6858000"/>
              <a:gd name="connsiteX3" fmla="*/ 759618 w 759618"/>
              <a:gd name="connsiteY3" fmla="*/ 2003729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666 w 759618"/>
              <a:gd name="connsiteY7" fmla="*/ 11474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666" y="0"/>
                </a:moveTo>
                <a:lnTo>
                  <a:pt x="759618" y="0"/>
                </a:lnTo>
                <a:lnTo>
                  <a:pt x="759618" y="1613808"/>
                </a:lnTo>
                <a:lnTo>
                  <a:pt x="759618" y="2003729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666" y="11474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Freeform 7">
            <a:extLst>
              <a:ext uri="{FF2B5EF4-FFF2-40B4-BE49-F238E27FC236}">
                <a16:creationId xmlns:a16="http://schemas.microsoft.com/office/drawing/2014/main" id="{46967A53-5258-4D52-BF7A-67912198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59739"/>
            <a:ext cx="361991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44" name="Freeform: Shape 85">
            <a:extLst>
              <a:ext uri="{FF2B5EF4-FFF2-40B4-BE49-F238E27FC236}">
                <a16:creationId xmlns:a16="http://schemas.microsoft.com/office/drawing/2014/main" id="{1ABC2BC2-F576-4967-9EDA-93DBDDD8D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6012" cy="4605756"/>
          </a:xfrm>
          <a:custGeom>
            <a:avLst/>
            <a:gdLst>
              <a:gd name="connsiteX0" fmla="*/ 0 w 4634682"/>
              <a:gd name="connsiteY0" fmla="*/ 0 h 6141008"/>
              <a:gd name="connsiteX1" fmla="*/ 4634682 w 4634682"/>
              <a:gd name="connsiteY1" fmla="*/ 0 h 6141008"/>
              <a:gd name="connsiteX2" fmla="*/ 4634682 w 4634682"/>
              <a:gd name="connsiteY2" fmla="*/ 6141008 h 6141008"/>
              <a:gd name="connsiteX3" fmla="*/ 0 w 4634682"/>
              <a:gd name="connsiteY3" fmla="*/ 6141008 h 614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6141008">
                <a:moveTo>
                  <a:pt x="0" y="0"/>
                </a:moveTo>
                <a:lnTo>
                  <a:pt x="4634682" y="0"/>
                </a:lnTo>
                <a:lnTo>
                  <a:pt x="4634682" y="6141008"/>
                </a:lnTo>
                <a:lnTo>
                  <a:pt x="0" y="6141008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410281" cy="200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677" y="2063461"/>
            <a:ext cx="3425957" cy="24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Rectangle 8">
            <a:extLst>
              <a:ext uri="{FF2B5EF4-FFF2-40B4-BE49-F238E27FC236}">
                <a16:creationId xmlns:a16="http://schemas.microsoft.com/office/drawing/2014/main" id="{D40BC585-0C70-4BA9-B20C-C4CC686EE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0"/>
            <a:ext cx="54653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018412" y="24649"/>
            <a:ext cx="4380578" cy="127017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</a:rPr>
              <a:t>Why Chemical Process Safety Management?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164630" y="1294829"/>
            <a:ext cx="4773379" cy="373208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EFFFF"/>
                </a:solidFill>
              </a:rPr>
              <a:t>Methyl Isocyanate Release</a:t>
            </a:r>
            <a:br>
              <a:rPr lang="en-US" sz="2000" b="1" dirty="0">
                <a:solidFill>
                  <a:srgbClr val="FEFFFF"/>
                </a:solidFill>
              </a:rPr>
            </a:br>
            <a:r>
              <a:rPr lang="en-US" sz="2000" b="1" dirty="0">
                <a:solidFill>
                  <a:srgbClr val="FEFFFF"/>
                </a:solidFill>
              </a:rPr>
              <a:t>Bhopal, India – Dec. 2-3, 1984</a:t>
            </a:r>
          </a:p>
          <a:p>
            <a:pPr marL="228600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EFFFF"/>
                </a:solidFill>
              </a:rPr>
              <a:t>Causes:</a:t>
            </a:r>
          </a:p>
          <a:p>
            <a:pPr marL="461963" lvl="5" indent="-2286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EFFFF"/>
                </a:solidFill>
              </a:rPr>
              <a:t>Poor safety management practices</a:t>
            </a:r>
          </a:p>
          <a:p>
            <a:pPr marL="461963" lvl="5" indent="-2286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EFFFF"/>
                </a:solidFill>
              </a:rPr>
              <a:t>Numerous failures of control systems</a:t>
            </a:r>
          </a:p>
          <a:p>
            <a:pPr marL="461963" lvl="5" indent="-2286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EFFFF"/>
                </a:solidFill>
              </a:rPr>
              <a:t>Poor early warning systems</a:t>
            </a:r>
          </a:p>
          <a:p>
            <a:pPr marL="461963" lvl="5" indent="-2286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EFFFF"/>
                </a:solidFill>
              </a:rPr>
              <a:t>Lack of community preparedness</a:t>
            </a:r>
          </a:p>
          <a:p>
            <a:pPr marL="228600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EFFFF"/>
                </a:solidFill>
              </a:rPr>
              <a:t>2,800 people dead (other estimates put immediate death toll as high as 8,000)</a:t>
            </a:r>
          </a:p>
          <a:p>
            <a:pPr marL="457200" lvl="0" indent="-228600" defTabSz="91440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37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" name="Rectangle 210">
            <a:extLst>
              <a:ext uri="{FF2B5EF4-FFF2-40B4-BE49-F238E27FC236}">
                <a16:creationId xmlns:a16="http://schemas.microsoft.com/office/drawing/2014/main" id="{B1A4CC90-E81A-4B03-8C94-6821E5FDE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FC0C9-ACAB-44B7-982B-70C36F9899E5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70"/>
            <a:ext cx="9143751" cy="5143500"/>
          </a:xfrm>
          <a:prstGeom prst="rect">
            <a:avLst/>
          </a:prstGeom>
        </p:spPr>
      </p:pic>
      <p:sp>
        <p:nvSpPr>
          <p:cNvPr id="213" name="Freeform 6">
            <a:extLst>
              <a:ext uri="{FF2B5EF4-FFF2-40B4-BE49-F238E27FC236}">
                <a16:creationId xmlns:a16="http://schemas.microsoft.com/office/drawing/2014/main" id="{38CD23D4-26BA-4E59-A55A-81578AFAA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683337"/>
            <a:ext cx="515815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Rectangle 8">
            <a:extLst>
              <a:ext uri="{FF2B5EF4-FFF2-40B4-BE49-F238E27FC236}">
                <a16:creationId xmlns:a16="http://schemas.microsoft.com/office/drawing/2014/main" id="{6F059731-63E0-422B-B3AA-680FC080E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027826"/>
            <a:ext cx="395419" cy="3938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7">
            <a:extLst>
              <a:ext uri="{FF2B5EF4-FFF2-40B4-BE49-F238E27FC236}">
                <a16:creationId xmlns:a16="http://schemas.microsoft.com/office/drawing/2014/main" id="{D1A706C7-360D-4E89-98E4-289C5332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482600"/>
            <a:ext cx="307028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Rectangle 8">
            <a:extLst>
              <a:ext uri="{FF2B5EF4-FFF2-40B4-BE49-F238E27FC236}">
                <a16:creationId xmlns:a16="http://schemas.microsoft.com/office/drawing/2014/main" id="{6BA198B2-A78E-4D9C-A9E4-B0ED42B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483286"/>
            <a:ext cx="2892018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ADFA2-B1BF-463F-9AC3-526B5E5E4B7C}"/>
              </a:ext>
            </a:extLst>
          </p:cNvPr>
          <p:cNvSpPr/>
          <p:nvPr/>
        </p:nvSpPr>
        <p:spPr>
          <a:xfrm>
            <a:off x="3370599" y="482600"/>
            <a:ext cx="3283830" cy="3939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860159" y="748501"/>
            <a:ext cx="5023806" cy="110396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</a:rPr>
              <a:t>Layers of Protection Analysis - MGP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854726" y="1664094"/>
            <a:ext cx="5381368" cy="248497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Reliance on administrative controls</a:t>
            </a:r>
          </a:p>
          <a:p>
            <a:pPr marL="457200" lvl="0" indent="-228600" defTabSz="9144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Work practices allowed to deteriorate</a:t>
            </a:r>
          </a:p>
          <a:p>
            <a:pPr indent="-228600" defTabSz="914400">
              <a:lnSpc>
                <a:spcPct val="10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Single points of failure allowed to develop - labeling and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493271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DD3505-D816-4666-AAAA-42EC992FA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5" b="3165"/>
          <a:stretch/>
        </p:blipFill>
        <p:spPr>
          <a:xfrm>
            <a:off x="4368018" y="13235"/>
            <a:ext cx="4773696" cy="3257194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B4269A41-C387-4555-A18D-F1B4E366C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3156110"/>
            <a:ext cx="254344" cy="159137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11C1882-1ABB-473F-836B-DE0066AB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3073749"/>
            <a:ext cx="151393" cy="154185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336533B6-75CC-4F87-B044-A8241FBF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3073750"/>
            <a:ext cx="6699764" cy="1470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36A60D-8B27-450C-A48E-8D92A4B3F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6" y="3200873"/>
            <a:ext cx="5978177" cy="8036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</a:rPr>
              <a:t>Layers of Protection Analysis - MGP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7EAB586-FBDB-4496-82AC-22F18563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850" y="3282950"/>
            <a:ext cx="2340864" cy="146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hape 137">
            <a:extLst>
              <a:ext uri="{FF2B5EF4-FFF2-40B4-BE49-F238E27FC236}">
                <a16:creationId xmlns:a16="http://schemas.microsoft.com/office/drawing/2014/main" id="{FDA70B87-3978-487F-9BCE-ED321D9533D9}"/>
              </a:ext>
            </a:extLst>
          </p:cNvPr>
          <p:cNvSpPr txBox="1">
            <a:spLocks/>
          </p:cNvSpPr>
          <p:nvPr/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4EEA2D-96C7-4C3C-8C90-3C56B4858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27" y="51926"/>
            <a:ext cx="3749389" cy="2977351"/>
          </a:xfrm>
          <a:prstGeom prst="rect">
            <a:avLst/>
          </a:prstGeom>
        </p:spPr>
      </p:pic>
      <p:sp>
        <p:nvSpPr>
          <p:cNvPr id="6" name="L-Shape 5">
            <a:extLst>
              <a:ext uri="{FF2B5EF4-FFF2-40B4-BE49-F238E27FC236}">
                <a16:creationId xmlns:a16="http://schemas.microsoft.com/office/drawing/2014/main" id="{76DFB86B-9874-4AA5-B9BF-5A4448154765}"/>
              </a:ext>
            </a:extLst>
          </p:cNvPr>
          <p:cNvSpPr/>
          <p:nvPr/>
        </p:nvSpPr>
        <p:spPr>
          <a:xfrm rot="10800000">
            <a:off x="6158830" y="3004420"/>
            <a:ext cx="596903" cy="251884"/>
          </a:xfrm>
          <a:custGeom>
            <a:avLst/>
            <a:gdLst>
              <a:gd name="connsiteX0" fmla="*/ 0 w 437322"/>
              <a:gd name="connsiteY0" fmla="*/ 0 h 215083"/>
              <a:gd name="connsiteX1" fmla="*/ 62110 w 437322"/>
              <a:gd name="connsiteY1" fmla="*/ 0 h 215083"/>
              <a:gd name="connsiteX2" fmla="*/ 62110 w 437322"/>
              <a:gd name="connsiteY2" fmla="*/ 150180 h 215083"/>
              <a:gd name="connsiteX3" fmla="*/ 437322 w 437322"/>
              <a:gd name="connsiteY3" fmla="*/ 150180 h 215083"/>
              <a:gd name="connsiteX4" fmla="*/ 437322 w 437322"/>
              <a:gd name="connsiteY4" fmla="*/ 215083 h 215083"/>
              <a:gd name="connsiteX5" fmla="*/ 0 w 437322"/>
              <a:gd name="connsiteY5" fmla="*/ 215083 h 215083"/>
              <a:gd name="connsiteX6" fmla="*/ 0 w 437322"/>
              <a:gd name="connsiteY6" fmla="*/ 0 h 215083"/>
              <a:gd name="connsiteX0" fmla="*/ 0 w 442932"/>
              <a:gd name="connsiteY0" fmla="*/ 0 h 248742"/>
              <a:gd name="connsiteX1" fmla="*/ 67720 w 442932"/>
              <a:gd name="connsiteY1" fmla="*/ 33659 h 248742"/>
              <a:gd name="connsiteX2" fmla="*/ 67720 w 442932"/>
              <a:gd name="connsiteY2" fmla="*/ 183839 h 248742"/>
              <a:gd name="connsiteX3" fmla="*/ 442932 w 442932"/>
              <a:gd name="connsiteY3" fmla="*/ 183839 h 248742"/>
              <a:gd name="connsiteX4" fmla="*/ 442932 w 442932"/>
              <a:gd name="connsiteY4" fmla="*/ 248742 h 248742"/>
              <a:gd name="connsiteX5" fmla="*/ 5610 w 442932"/>
              <a:gd name="connsiteY5" fmla="*/ 248742 h 248742"/>
              <a:gd name="connsiteX6" fmla="*/ 0 w 442932"/>
              <a:gd name="connsiteY6" fmla="*/ 0 h 248742"/>
              <a:gd name="connsiteX0" fmla="*/ 0 w 600045"/>
              <a:gd name="connsiteY0" fmla="*/ 0 h 251884"/>
              <a:gd name="connsiteX1" fmla="*/ 67720 w 600045"/>
              <a:gd name="connsiteY1" fmla="*/ 33659 h 251884"/>
              <a:gd name="connsiteX2" fmla="*/ 67720 w 600045"/>
              <a:gd name="connsiteY2" fmla="*/ 183839 h 251884"/>
              <a:gd name="connsiteX3" fmla="*/ 442932 w 600045"/>
              <a:gd name="connsiteY3" fmla="*/ 183839 h 251884"/>
              <a:gd name="connsiteX4" fmla="*/ 600045 w 600045"/>
              <a:gd name="connsiteY4" fmla="*/ 251884 h 251884"/>
              <a:gd name="connsiteX5" fmla="*/ 5610 w 600045"/>
              <a:gd name="connsiteY5" fmla="*/ 248742 h 251884"/>
              <a:gd name="connsiteX6" fmla="*/ 0 w 600045"/>
              <a:gd name="connsiteY6" fmla="*/ 0 h 251884"/>
              <a:gd name="connsiteX0" fmla="*/ 0 w 600045"/>
              <a:gd name="connsiteY0" fmla="*/ 0 h 251884"/>
              <a:gd name="connsiteX1" fmla="*/ 67720 w 600045"/>
              <a:gd name="connsiteY1" fmla="*/ 33659 h 251884"/>
              <a:gd name="connsiteX2" fmla="*/ 67720 w 600045"/>
              <a:gd name="connsiteY2" fmla="*/ 183839 h 251884"/>
              <a:gd name="connsiteX3" fmla="*/ 596903 w 600045"/>
              <a:gd name="connsiteY3" fmla="*/ 186982 h 251884"/>
              <a:gd name="connsiteX4" fmla="*/ 600045 w 600045"/>
              <a:gd name="connsiteY4" fmla="*/ 251884 h 251884"/>
              <a:gd name="connsiteX5" fmla="*/ 5610 w 600045"/>
              <a:gd name="connsiteY5" fmla="*/ 248742 h 251884"/>
              <a:gd name="connsiteX6" fmla="*/ 0 w 600045"/>
              <a:gd name="connsiteY6" fmla="*/ 0 h 251884"/>
              <a:gd name="connsiteX0" fmla="*/ 0 w 596903"/>
              <a:gd name="connsiteY0" fmla="*/ 0 h 251884"/>
              <a:gd name="connsiteX1" fmla="*/ 64578 w 596903"/>
              <a:gd name="connsiteY1" fmla="*/ 33659 h 251884"/>
              <a:gd name="connsiteX2" fmla="*/ 64578 w 596903"/>
              <a:gd name="connsiteY2" fmla="*/ 183839 h 251884"/>
              <a:gd name="connsiteX3" fmla="*/ 593761 w 596903"/>
              <a:gd name="connsiteY3" fmla="*/ 186982 h 251884"/>
              <a:gd name="connsiteX4" fmla="*/ 596903 w 596903"/>
              <a:gd name="connsiteY4" fmla="*/ 251884 h 251884"/>
              <a:gd name="connsiteX5" fmla="*/ 2468 w 596903"/>
              <a:gd name="connsiteY5" fmla="*/ 248742 h 251884"/>
              <a:gd name="connsiteX6" fmla="*/ 0 w 596903"/>
              <a:gd name="connsiteY6" fmla="*/ 0 h 25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903" h="251884">
                <a:moveTo>
                  <a:pt x="0" y="0"/>
                </a:moveTo>
                <a:lnTo>
                  <a:pt x="64578" y="33659"/>
                </a:lnTo>
                <a:lnTo>
                  <a:pt x="64578" y="183839"/>
                </a:lnTo>
                <a:lnTo>
                  <a:pt x="593761" y="186982"/>
                </a:lnTo>
                <a:lnTo>
                  <a:pt x="596903" y="251884"/>
                </a:lnTo>
                <a:lnTo>
                  <a:pt x="2468" y="248742"/>
                </a:lnTo>
                <a:cubicBezTo>
                  <a:pt x="1645" y="165828"/>
                  <a:pt x="823" y="82914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7B47C-6F7B-4566-A73A-DC1B6757DFFC}"/>
              </a:ext>
            </a:extLst>
          </p:cNvPr>
          <p:cNvSpPr/>
          <p:nvPr/>
        </p:nvSpPr>
        <p:spPr>
          <a:xfrm rot="10800000">
            <a:off x="6726136" y="3223968"/>
            <a:ext cx="2415926" cy="61364"/>
          </a:xfrm>
          <a:custGeom>
            <a:avLst/>
            <a:gdLst>
              <a:gd name="connsiteX0" fmla="*/ 0 w 2388267"/>
              <a:gd name="connsiteY0" fmla="*/ 0 h 58983"/>
              <a:gd name="connsiteX1" fmla="*/ 2358776 w 2388267"/>
              <a:gd name="connsiteY1" fmla="*/ 0 h 58983"/>
              <a:gd name="connsiteX2" fmla="*/ 2388267 w 2388267"/>
              <a:gd name="connsiteY2" fmla="*/ 29492 h 58983"/>
              <a:gd name="connsiteX3" fmla="*/ 2358776 w 2388267"/>
              <a:gd name="connsiteY3" fmla="*/ 58983 h 58983"/>
              <a:gd name="connsiteX4" fmla="*/ 0 w 2388267"/>
              <a:gd name="connsiteY4" fmla="*/ 58983 h 58983"/>
              <a:gd name="connsiteX5" fmla="*/ 0 w 2388267"/>
              <a:gd name="connsiteY5" fmla="*/ 0 h 58983"/>
              <a:gd name="connsiteX0" fmla="*/ 0 w 2415926"/>
              <a:gd name="connsiteY0" fmla="*/ 0 h 58983"/>
              <a:gd name="connsiteX1" fmla="*/ 2358776 w 2415926"/>
              <a:gd name="connsiteY1" fmla="*/ 0 h 58983"/>
              <a:gd name="connsiteX2" fmla="*/ 2388267 w 2415926"/>
              <a:gd name="connsiteY2" fmla="*/ 29492 h 58983"/>
              <a:gd name="connsiteX3" fmla="*/ 2415926 w 2415926"/>
              <a:gd name="connsiteY3" fmla="*/ 58983 h 58983"/>
              <a:gd name="connsiteX4" fmla="*/ 0 w 2415926"/>
              <a:gd name="connsiteY4" fmla="*/ 58983 h 58983"/>
              <a:gd name="connsiteX5" fmla="*/ 0 w 2415926"/>
              <a:gd name="connsiteY5" fmla="*/ 0 h 58983"/>
              <a:gd name="connsiteX0" fmla="*/ 0 w 2415926"/>
              <a:gd name="connsiteY0" fmla="*/ 0 h 58983"/>
              <a:gd name="connsiteX1" fmla="*/ 2358776 w 2415926"/>
              <a:gd name="connsiteY1" fmla="*/ 0 h 58983"/>
              <a:gd name="connsiteX2" fmla="*/ 2412080 w 2415926"/>
              <a:gd name="connsiteY2" fmla="*/ 39017 h 58983"/>
              <a:gd name="connsiteX3" fmla="*/ 2415926 w 2415926"/>
              <a:gd name="connsiteY3" fmla="*/ 58983 h 58983"/>
              <a:gd name="connsiteX4" fmla="*/ 0 w 2415926"/>
              <a:gd name="connsiteY4" fmla="*/ 58983 h 58983"/>
              <a:gd name="connsiteX5" fmla="*/ 0 w 2415926"/>
              <a:gd name="connsiteY5" fmla="*/ 0 h 58983"/>
              <a:gd name="connsiteX0" fmla="*/ 0 w 2415926"/>
              <a:gd name="connsiteY0" fmla="*/ 2381 h 61364"/>
              <a:gd name="connsiteX1" fmla="*/ 2349251 w 2415926"/>
              <a:gd name="connsiteY1" fmla="*/ 0 h 61364"/>
              <a:gd name="connsiteX2" fmla="*/ 2412080 w 2415926"/>
              <a:gd name="connsiteY2" fmla="*/ 41398 h 61364"/>
              <a:gd name="connsiteX3" fmla="*/ 2415926 w 2415926"/>
              <a:gd name="connsiteY3" fmla="*/ 61364 h 61364"/>
              <a:gd name="connsiteX4" fmla="*/ 0 w 2415926"/>
              <a:gd name="connsiteY4" fmla="*/ 61364 h 61364"/>
              <a:gd name="connsiteX5" fmla="*/ 0 w 2415926"/>
              <a:gd name="connsiteY5" fmla="*/ 2381 h 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5926" h="61364">
                <a:moveTo>
                  <a:pt x="0" y="2381"/>
                </a:moveTo>
                <a:lnTo>
                  <a:pt x="2349251" y="0"/>
                </a:lnTo>
                <a:lnTo>
                  <a:pt x="2412080" y="41398"/>
                </a:lnTo>
                <a:lnTo>
                  <a:pt x="2415926" y="61364"/>
                </a:lnTo>
                <a:lnTo>
                  <a:pt x="0" y="61364"/>
                </a:lnTo>
                <a:lnTo>
                  <a:pt x="0" y="23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25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0ADD3505-D816-4666-AAAA-42EC992FA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2" r="5655"/>
          <a:stretch/>
        </p:blipFill>
        <p:spPr>
          <a:xfrm>
            <a:off x="5806" y="-7546"/>
            <a:ext cx="9141714" cy="5151046"/>
          </a:xfrm>
          <a:prstGeom prst="rect">
            <a:avLst/>
          </a:prstGeom>
        </p:spPr>
      </p:pic>
      <p:sp>
        <p:nvSpPr>
          <p:cNvPr id="80" name="Freeform 6">
            <a:extLst>
              <a:ext uri="{FF2B5EF4-FFF2-40B4-BE49-F238E27FC236}">
                <a16:creationId xmlns:a16="http://schemas.microsoft.com/office/drawing/2014/main" id="{B4269A41-C387-4555-A18D-F1B4E366C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3156110"/>
            <a:ext cx="254344" cy="159137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7">
            <a:extLst>
              <a:ext uri="{FF2B5EF4-FFF2-40B4-BE49-F238E27FC236}">
                <a16:creationId xmlns:a16="http://schemas.microsoft.com/office/drawing/2014/main" id="{911C1882-1ABB-473F-836B-DE0066AB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3073749"/>
            <a:ext cx="151393" cy="154185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">
            <a:extLst>
              <a:ext uri="{FF2B5EF4-FFF2-40B4-BE49-F238E27FC236}">
                <a16:creationId xmlns:a16="http://schemas.microsoft.com/office/drawing/2014/main" id="{336533B6-75CC-4F87-B044-A8241FBF7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3073750"/>
            <a:ext cx="6699764" cy="14705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596506" y="3200873"/>
            <a:ext cx="5978177" cy="80368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Layers of Protection Analysis - MGP</a:t>
            </a:r>
          </a:p>
        </p:txBody>
      </p:sp>
      <p:sp>
        <p:nvSpPr>
          <p:cNvPr id="86" name="Rectangle 8">
            <a:extLst>
              <a:ext uri="{FF2B5EF4-FFF2-40B4-BE49-F238E27FC236}">
                <a16:creationId xmlns:a16="http://schemas.microsoft.com/office/drawing/2014/main" id="{77EAB586-FBDB-4496-82AC-22F185637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850" y="3282950"/>
            <a:ext cx="2340864" cy="1464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1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0"/>
            <a:ext cx="569713" cy="5143499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59739"/>
            <a:ext cx="361991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2F5F6-203A-45CA-ACC7-79FEAC9E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475992" cy="4605746"/>
          </a:xfrm>
          <a:prstGeom prst="rect">
            <a:avLst/>
          </a:prstGeom>
        </p:spPr>
      </p:pic>
      <p:sp>
        <p:nvSpPr>
          <p:cNvPr id="85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0"/>
            <a:ext cx="54653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hape 137">
            <a:extLst>
              <a:ext uri="{FF2B5EF4-FFF2-40B4-BE49-F238E27FC236}">
                <a16:creationId xmlns:a16="http://schemas.microsoft.com/office/drawing/2014/main" id="{76541B21-5BB9-4742-9AAF-81F326F269B7}"/>
              </a:ext>
            </a:extLst>
          </p:cNvPr>
          <p:cNvSpPr txBox="1">
            <a:spLocks/>
          </p:cNvSpPr>
          <p:nvPr/>
        </p:nvSpPr>
        <p:spPr>
          <a:xfrm>
            <a:off x="4143040" y="830713"/>
            <a:ext cx="4006569" cy="54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Develop a Risk Management Plan</a:t>
            </a:r>
          </a:p>
        </p:txBody>
      </p:sp>
      <p:sp>
        <p:nvSpPr>
          <p:cNvPr id="14" name="Shape 138">
            <a:extLst>
              <a:ext uri="{FF2B5EF4-FFF2-40B4-BE49-F238E27FC236}">
                <a16:creationId xmlns:a16="http://schemas.microsoft.com/office/drawing/2014/main" id="{BBAA3021-4B42-4E20-8F50-105FC6D363EC}"/>
              </a:ext>
            </a:extLst>
          </p:cNvPr>
          <p:cNvSpPr txBox="1">
            <a:spLocks/>
          </p:cNvSpPr>
          <p:nvPr/>
        </p:nvSpPr>
        <p:spPr>
          <a:xfrm>
            <a:off x="3819861" y="1431087"/>
            <a:ext cx="5178328" cy="335819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81000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2400"/>
              <a:buFont typeface="Arial" panose="020B0604020202020204" pitchFamily="34" charset="0"/>
              <a:buChar char="▪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150813">
              <a:lnSpc>
                <a:spcPct val="10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bg1"/>
                </a:solidFill>
              </a:rPr>
              <a:t>Prioritize gaps from PHA</a:t>
            </a:r>
          </a:p>
          <a:p>
            <a:pPr marL="227013" indent="-150813">
              <a:lnSpc>
                <a:spcPct val="10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bg1"/>
                </a:solidFill>
              </a:rPr>
              <a:t>Focus on weak links in LOPA </a:t>
            </a:r>
          </a:p>
          <a:p>
            <a:pPr marL="227013" indent="-150813">
              <a:lnSpc>
                <a:spcPct val="10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bg1"/>
                </a:solidFill>
              </a:rPr>
              <a:t>Identify actions needed to build a safer process – short and long term</a:t>
            </a:r>
          </a:p>
          <a:p>
            <a:pPr marL="227013" indent="-150813">
              <a:lnSpc>
                <a:spcPct val="10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bg1"/>
                </a:solidFill>
              </a:rPr>
              <a:t>Use PHA and LOPA to justify changes to management</a:t>
            </a:r>
          </a:p>
        </p:txBody>
      </p:sp>
    </p:spTree>
    <p:extLst>
      <p:ext uri="{BB962C8B-B14F-4D97-AF65-F5344CB8AC3E}">
        <p14:creationId xmlns:p14="http://schemas.microsoft.com/office/powerpoint/2010/main" val="336977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1A4CC90-E81A-4B03-8C94-6821E5FDE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F50AF-AF83-45DF-B84F-F94C019EC4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" y="1"/>
            <a:ext cx="9141713" cy="5143500"/>
          </a:xfrm>
          <a:prstGeom prst="rect">
            <a:avLst/>
          </a:prstGeom>
        </p:spPr>
      </p:pic>
      <p:sp>
        <p:nvSpPr>
          <p:cNvPr id="81" name="Freeform 6">
            <a:extLst>
              <a:ext uri="{FF2B5EF4-FFF2-40B4-BE49-F238E27FC236}">
                <a16:creationId xmlns:a16="http://schemas.microsoft.com/office/drawing/2014/main" id="{38CD23D4-26BA-4E59-A55A-81578AFAA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683337"/>
            <a:ext cx="515815" cy="4283223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">
            <a:extLst>
              <a:ext uri="{FF2B5EF4-FFF2-40B4-BE49-F238E27FC236}">
                <a16:creationId xmlns:a16="http://schemas.microsoft.com/office/drawing/2014/main" id="{6F059731-63E0-422B-B3AA-680FC080E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027826"/>
            <a:ext cx="395419" cy="3938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7">
            <a:extLst>
              <a:ext uri="{FF2B5EF4-FFF2-40B4-BE49-F238E27FC236}">
                <a16:creationId xmlns:a16="http://schemas.microsoft.com/office/drawing/2014/main" id="{D1A706C7-360D-4E89-98E4-289C5332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482600"/>
            <a:ext cx="307028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">
            <a:extLst>
              <a:ext uri="{FF2B5EF4-FFF2-40B4-BE49-F238E27FC236}">
                <a16:creationId xmlns:a16="http://schemas.microsoft.com/office/drawing/2014/main" id="{6BA198B2-A78E-4D9C-A9E4-B0ED42B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483286"/>
            <a:ext cx="2892018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F7CAFB-FF59-4243-82C3-CC8F159998A6}"/>
              </a:ext>
            </a:extLst>
          </p:cNvPr>
          <p:cNvSpPr/>
          <p:nvPr/>
        </p:nvSpPr>
        <p:spPr>
          <a:xfrm>
            <a:off x="3370599" y="482600"/>
            <a:ext cx="3283830" cy="3939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823355" y="1366410"/>
            <a:ext cx="5799703" cy="312635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Human factors - interactions with employees and contractors</a:t>
            </a:r>
          </a:p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Fill line proximity </a:t>
            </a:r>
          </a:p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Identical connections and locks</a:t>
            </a:r>
          </a:p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Pipe and connection marking</a:t>
            </a:r>
          </a:p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SOPs not aligned with work practices</a:t>
            </a:r>
          </a:p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Training and active monitoring</a:t>
            </a:r>
          </a:p>
          <a:p>
            <a:pPr marL="227013" lvl="0" indent="-225425" defTabSz="914400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EFFFF"/>
                </a:solidFill>
              </a:rPr>
              <a:t>Automation and remote controls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854726" y="583773"/>
            <a:ext cx="4553413" cy="68487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FFFF"/>
                </a:solidFill>
              </a:rPr>
              <a:t>CSB Suggestions for MGP</a:t>
            </a:r>
          </a:p>
        </p:txBody>
      </p:sp>
    </p:spTree>
    <p:extLst>
      <p:ext uri="{BB962C8B-B14F-4D97-AF65-F5344CB8AC3E}">
        <p14:creationId xmlns:p14="http://schemas.microsoft.com/office/powerpoint/2010/main" val="353901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0"/>
            <a:ext cx="569713" cy="5143499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59739"/>
            <a:ext cx="361991" cy="414106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512681-3BD7-41A7-AD37-DE5445624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3475992" cy="46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0"/>
            <a:ext cx="54653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040031" y="57256"/>
            <a:ext cx="4380578" cy="133472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</a:rPr>
              <a:t>Implement the Plan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164630" y="1262359"/>
            <a:ext cx="4744701" cy="334339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lvl="0" indent="-228600" defTabSz="914400">
              <a:spcBef>
                <a:spcPts val="6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Management of Change Process</a:t>
            </a:r>
          </a:p>
          <a:p>
            <a:pPr lvl="1" indent="-2286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Physical changes</a:t>
            </a:r>
          </a:p>
          <a:p>
            <a:pPr lvl="1" indent="-2286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Process changes</a:t>
            </a:r>
          </a:p>
          <a:p>
            <a:pPr marL="457200" lvl="0" indent="-228600" defTabSz="914400">
              <a:spcBef>
                <a:spcPts val="6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Corrective Action Tracking Process</a:t>
            </a:r>
          </a:p>
          <a:p>
            <a:pPr marL="457200" lvl="0" indent="-228600" defTabSz="914400">
              <a:spcBef>
                <a:spcPts val="6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EFFFF"/>
                </a:solidFill>
              </a:rPr>
              <a:t>Collaborate with Other Departments</a:t>
            </a:r>
          </a:p>
          <a:p>
            <a:pPr marL="457200" lvl="0" indent="-228600" defTabSz="914400">
              <a:spcBef>
                <a:spcPts val="6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5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1676AE-17FE-4CFD-9311-36DE73124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F612BC87-F41D-484E-911F-D19B6E05AA74}"/>
              </a:ext>
            </a:extLst>
          </p:cNvPr>
          <p:cNvSpPr/>
          <p:nvPr/>
        </p:nvSpPr>
        <p:spPr>
          <a:xfrm rot="16200000">
            <a:off x="-404826" y="-550258"/>
            <a:ext cx="4240227" cy="4240227"/>
          </a:xfrm>
          <a:prstGeom prst="teardrop">
            <a:avLst/>
          </a:prstGeom>
          <a:solidFill>
            <a:schemeClr val="accent2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72781-9F66-477B-8B4F-E8602968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9" y="562789"/>
            <a:ext cx="3153102" cy="1007066"/>
          </a:xfr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US" sz="2700" dirty="0"/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57310-CE17-4845-BA90-DE298C8A98DA}"/>
              </a:ext>
            </a:extLst>
          </p:cNvPr>
          <p:cNvCxnSpPr/>
          <p:nvPr/>
        </p:nvCxnSpPr>
        <p:spPr>
          <a:xfrm>
            <a:off x="542166" y="1569855"/>
            <a:ext cx="253280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309">
            <a:extLst>
              <a:ext uri="{FF2B5EF4-FFF2-40B4-BE49-F238E27FC236}">
                <a16:creationId xmlns:a16="http://schemas.microsoft.com/office/drawing/2014/main" id="{95FF39A7-6CE9-4218-9569-E54571E3CAE6}"/>
              </a:ext>
            </a:extLst>
          </p:cNvPr>
          <p:cNvSpPr txBox="1">
            <a:spLocks/>
          </p:cNvSpPr>
          <p:nvPr/>
        </p:nvSpPr>
        <p:spPr>
          <a:xfrm>
            <a:off x="461246" y="1958277"/>
            <a:ext cx="3912317" cy="28327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SzPts val="2400"/>
              <a:buNone/>
            </a:pPr>
            <a:r>
              <a:rPr lang="en-US" sz="2400" dirty="0">
                <a:latin typeface="+mj-lt"/>
              </a:rPr>
              <a:t>Frank Rooney, CIH </a:t>
            </a:r>
          </a:p>
          <a:p>
            <a:pPr marL="76200" indent="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SzPts val="2400"/>
              <a:buNone/>
            </a:pPr>
            <a:r>
              <a:rPr lang="en-US" sz="2400" dirty="0">
                <a:latin typeface="+mj-lt"/>
              </a:rPr>
              <a:t>frooney@ensafe.com</a:t>
            </a:r>
          </a:p>
        </p:txBody>
      </p:sp>
    </p:spTree>
    <p:extLst>
      <p:ext uri="{BB962C8B-B14F-4D97-AF65-F5344CB8AC3E}">
        <p14:creationId xmlns:p14="http://schemas.microsoft.com/office/powerpoint/2010/main" val="374235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80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Chemical Process Safety Management?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6E71E9-F464-4E27-8986-DCE0DB0E7967}"/>
              </a:ext>
            </a:extLst>
          </p:cNvPr>
          <p:cNvSpPr/>
          <p:nvPr/>
        </p:nvSpPr>
        <p:spPr>
          <a:xfrm>
            <a:off x="5957637" y="4731157"/>
            <a:ext cx="3184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hlinkClick r:id="rId3" tooltip="Posts by Bill Bridges"/>
              </a:rPr>
              <a:t>Bill Bridges</a:t>
            </a:r>
            <a:r>
              <a:rPr lang="en-US" sz="1200" dirty="0"/>
              <a:t>, Process Improvement Institute </a:t>
            </a:r>
          </a:p>
        </p:txBody>
      </p:sp>
      <p:graphicFrame>
        <p:nvGraphicFramePr>
          <p:cNvPr id="145" name="Shape 138">
            <a:extLst>
              <a:ext uri="{FF2B5EF4-FFF2-40B4-BE49-F238E27FC236}">
                <a16:creationId xmlns:a16="http://schemas.microsoft.com/office/drawing/2014/main" id="{E1A5F2A8-7AB3-403B-AF9D-204901DB7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059126"/>
              </p:ext>
            </p:extLst>
          </p:nvPr>
        </p:nvGraphicFramePr>
        <p:xfrm>
          <a:off x="628650" y="1180681"/>
          <a:ext cx="7886700" cy="3586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572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" name="Rectangle 148">
            <a:extLst>
              <a:ext uri="{FF2B5EF4-FFF2-40B4-BE49-F238E27FC236}">
                <a16:creationId xmlns:a16="http://schemas.microsoft.com/office/drawing/2014/main" id="{FCF2430C-7E93-4E96-B299-10A70DF80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869" y="476786"/>
            <a:ext cx="2957774" cy="19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Freeform 44">
            <a:extLst>
              <a:ext uri="{FF2B5EF4-FFF2-40B4-BE49-F238E27FC236}">
                <a16:creationId xmlns:a16="http://schemas.microsoft.com/office/drawing/2014/main" id="{295243DF-455B-4029-BB02-420E8E62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476787"/>
            <a:ext cx="246459" cy="130677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C71773A-EA9D-495A-9212-9D483206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397" y="476786"/>
            <a:ext cx="4389541" cy="11560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0" y="603246"/>
            <a:ext cx="3975414" cy="90436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700">
                <a:solidFill>
                  <a:srgbClr val="FEFFFF"/>
                </a:solidFill>
              </a:rPr>
              <a:t>Regulatory 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88D48-A46C-4EFA-86F1-4B5FB2494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54" y="2692398"/>
            <a:ext cx="1977900" cy="1977900"/>
          </a:xfrm>
          <a:prstGeom prst="rect">
            <a:avLst/>
          </a:prstGeom>
        </p:spPr>
      </p:pic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147075" y="1833294"/>
            <a:ext cx="4644184" cy="3310206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OSHA proposes the standard in 1990</a:t>
            </a:r>
          </a:p>
          <a:p>
            <a:pPr marL="228600" indent="0" defTabSz="914400">
              <a:buNone/>
            </a:pPr>
            <a:endParaRPr lang="en-US" sz="11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Clean Air Act Amendments of 1990 </a:t>
            </a:r>
          </a:p>
          <a:p>
            <a:pPr marL="685800" lvl="1" indent="0" defTabSz="914400">
              <a:buNone/>
            </a:pPr>
            <a:endParaRPr lang="en-US" sz="1600" dirty="0"/>
          </a:p>
          <a:p>
            <a:pPr marL="685800" lvl="1" indent="0" defTabSz="914400">
              <a:buNone/>
            </a:pPr>
            <a:r>
              <a:rPr lang="en-US" sz="1600" dirty="0"/>
              <a:t>Sec. 304 required Sec. of Labor to work with EPA Administrator to promulgate a PSM regulation</a:t>
            </a:r>
          </a:p>
          <a:p>
            <a:pPr marL="685800" lvl="1" indent="0" defTabSz="914400">
              <a:buNone/>
            </a:pPr>
            <a:endParaRPr lang="en-US" sz="16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800" dirty="0"/>
              <a:t>Final PSM Regulation in 1992 </a:t>
            </a:r>
          </a:p>
          <a:p>
            <a:pPr marL="685800" lvl="1" indent="0" defTabSz="914400">
              <a:buNone/>
            </a:pPr>
            <a:endParaRPr lang="en-US" sz="1600" dirty="0"/>
          </a:p>
          <a:p>
            <a:pPr marL="685800" lvl="1" indent="0" defTabSz="914400">
              <a:buNone/>
            </a:pPr>
            <a:r>
              <a:rPr lang="en-US" sz="1600" dirty="0"/>
              <a:t>Coordinates with EPA Risk Management Plan (RMP)</a:t>
            </a:r>
          </a:p>
          <a:p>
            <a:pPr marL="457200" lvl="0" indent="-228600" defTabSz="91440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2375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4005453" cy="85963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Regulatory Background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1"/>
            <a:ext cx="4509896" cy="1133477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268016"/>
            <a:ext cx="6533402" cy="3875484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68730"/>
            <a:ext cx="4448591" cy="387477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71094" y="1466857"/>
            <a:ext cx="2702378" cy="307548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228600" lvl="1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OSHA Process Safety Management (PSM) Standard</a:t>
            </a:r>
          </a:p>
          <a:p>
            <a:pPr marL="228600" lvl="1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137 listed highly hazardous chemicals and </a:t>
            </a:r>
          </a:p>
          <a:p>
            <a:pPr marL="228600" lvl="1" indent="-228600" defTabSz="9144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Flammable liquids and gases &gt; 10,000 </a:t>
            </a:r>
            <a:r>
              <a:rPr lang="en-US" sz="1600" dirty="0" err="1">
                <a:solidFill>
                  <a:srgbClr val="FFFFFF"/>
                </a:solidFill>
              </a:rPr>
              <a:t>lbs</a:t>
            </a:r>
            <a:endParaRPr lang="en-US" sz="1600" dirty="0">
              <a:solidFill>
                <a:srgbClr val="FFFFFF"/>
              </a:solidFill>
            </a:endParaRPr>
          </a:p>
          <a:p>
            <a:pPr marL="457200" lvl="0" indent="-228600" defTabSz="91440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0D8AE-8C3B-46D1-9CF0-37CDADCD0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630" y="2357312"/>
            <a:ext cx="4828230" cy="1584263"/>
          </a:xfrm>
          <a:prstGeom prst="rect">
            <a:avLst/>
          </a:prstGeom>
        </p:spPr>
      </p:pic>
      <p:sp>
        <p:nvSpPr>
          <p:cNvPr id="13" name="Shape 138">
            <a:extLst>
              <a:ext uri="{FF2B5EF4-FFF2-40B4-BE49-F238E27FC236}">
                <a16:creationId xmlns:a16="http://schemas.microsoft.com/office/drawing/2014/main" id="{5E916022-E994-4C19-99E3-13FA8B94F382}"/>
              </a:ext>
            </a:extLst>
          </p:cNvPr>
          <p:cNvSpPr txBox="1">
            <a:spLocks/>
          </p:cNvSpPr>
          <p:nvPr/>
        </p:nvSpPr>
        <p:spPr>
          <a:xfrm>
            <a:off x="5250226" y="211228"/>
            <a:ext cx="3854232" cy="772371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marL="457200" lvl="0" indent="-381000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Pts val="2400"/>
              <a:buFont typeface="Arial" panose="020B0604020202020204" pitchFamily="34" charset="0"/>
              <a:buChar char="▪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81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▫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FFFFFF"/>
                </a:solidFill>
              </a:rPr>
              <a:t>Occupational Safety and Health Administration (OSHA)</a:t>
            </a:r>
          </a:p>
        </p:txBody>
      </p:sp>
    </p:spTree>
    <p:extLst>
      <p:ext uri="{BB962C8B-B14F-4D97-AF65-F5344CB8AC3E}">
        <p14:creationId xmlns:p14="http://schemas.microsoft.com/office/powerpoint/2010/main" val="89512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C3F95BB9-8ABF-4B75-9060-335DB3080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/>
          <a:stretch/>
        </p:blipFill>
        <p:spPr bwMode="auto">
          <a:xfrm>
            <a:off x="20" y="170"/>
            <a:ext cx="91437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Freeform 59">
            <a:extLst>
              <a:ext uri="{FF2B5EF4-FFF2-40B4-BE49-F238E27FC236}">
                <a16:creationId xmlns:a16="http://schemas.microsoft.com/office/drawing/2014/main" id="{AAA6DE1D-BE76-4FAA-8F4D-53C42F04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375297" y="1140222"/>
            <a:ext cx="826349" cy="4006850"/>
          </a:xfrm>
          <a:custGeom>
            <a:avLst/>
            <a:gdLst>
              <a:gd name="connsiteX0" fmla="*/ 1101799 w 1101799"/>
              <a:gd name="connsiteY0" fmla="*/ 0 h 5342467"/>
              <a:gd name="connsiteX1" fmla="*/ 0 w 1101799"/>
              <a:gd name="connsiteY1" fmla="*/ 1141661 h 5342467"/>
              <a:gd name="connsiteX2" fmla="*/ 0 w 1101799"/>
              <a:gd name="connsiteY2" fmla="*/ 5342467 h 5342467"/>
              <a:gd name="connsiteX3" fmla="*/ 1039862 w 1101799"/>
              <a:gd name="connsiteY3" fmla="*/ 5342467 h 5342467"/>
              <a:gd name="connsiteX4" fmla="*/ 1101799 w 1101799"/>
              <a:gd name="connsiteY4" fmla="*/ 5278421 h 534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799" h="5342467">
                <a:moveTo>
                  <a:pt x="1101799" y="0"/>
                </a:moveTo>
                <a:lnTo>
                  <a:pt x="0" y="1141661"/>
                </a:lnTo>
                <a:lnTo>
                  <a:pt x="0" y="5342467"/>
                </a:lnTo>
                <a:lnTo>
                  <a:pt x="1039862" y="5342467"/>
                </a:lnTo>
                <a:lnTo>
                  <a:pt x="1101799" y="527842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4" name="Freeform 6">
            <a:extLst>
              <a:ext uri="{FF2B5EF4-FFF2-40B4-BE49-F238E27FC236}">
                <a16:creationId xmlns:a16="http://schemas.microsoft.com/office/drawing/2014/main" id="{85726498-3594-43E2-BE57-E92C52BD1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374546" y="803126"/>
            <a:ext cx="571628" cy="428322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7">
            <a:extLst>
              <a:ext uri="{FF2B5EF4-FFF2-40B4-BE49-F238E27FC236}">
                <a16:creationId xmlns:a16="http://schemas.microsoft.com/office/drawing/2014/main" id="{EDBFE53F-2CD9-4FC3-BE30-D29DC95F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585841" y="602389"/>
            <a:ext cx="363905" cy="414106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8">
            <a:extLst>
              <a:ext uri="{FF2B5EF4-FFF2-40B4-BE49-F238E27FC236}">
                <a16:creationId xmlns:a16="http://schemas.microsoft.com/office/drawing/2014/main" id="{0C8829FF-0545-4A31-85D4-CE8685BE2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568506" y="603075"/>
            <a:ext cx="4575494" cy="3938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767793" y="819369"/>
            <a:ext cx="3614799" cy="61347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FF"/>
                </a:solidFill>
              </a:rPr>
              <a:t>Why PSM?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911575" y="1504819"/>
            <a:ext cx="4054488" cy="303560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 defTabSz="914400">
              <a:buNone/>
            </a:pPr>
            <a:r>
              <a:rPr lang="en-US" sz="1400" b="1" dirty="0">
                <a:solidFill>
                  <a:srgbClr val="FEFFFF"/>
                </a:solidFill>
              </a:rPr>
              <a:t>BP American Refinery Explosion </a:t>
            </a:r>
          </a:p>
          <a:p>
            <a:pPr marL="0" indent="0" defTabSz="914400">
              <a:buNone/>
            </a:pPr>
            <a:r>
              <a:rPr lang="en-US" sz="1400" b="1" dirty="0">
                <a:solidFill>
                  <a:srgbClr val="FEFFFF"/>
                </a:solidFill>
              </a:rPr>
              <a:t>Texas City, Texas – March 23, 2005</a:t>
            </a:r>
          </a:p>
          <a:p>
            <a:pPr marL="76200" indent="-228600" defTabSz="9144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EFFFF"/>
              </a:solidFill>
            </a:endParaRPr>
          </a:p>
          <a:p>
            <a:pPr marL="228600" indent="-228600" defTabSz="9144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EFFFF"/>
                </a:solidFill>
              </a:rPr>
              <a:t>15 workers killed and 180 others injured.</a:t>
            </a:r>
          </a:p>
          <a:p>
            <a:pPr marL="228600" indent="-228600" defTabSz="9144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EFFFF"/>
                </a:solidFill>
              </a:rPr>
              <a:t>Many of the victims were in or around nearby work trailers.</a:t>
            </a:r>
          </a:p>
          <a:p>
            <a:pPr marL="228600" indent="-228600" defTabSz="9144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EFFFF"/>
                </a:solidFill>
              </a:rPr>
              <a:t>Cause: Distillation tower flooded with hydrocarbons and was over pressurized, causing a geyser-like release from the vent stack. </a:t>
            </a:r>
          </a:p>
          <a:p>
            <a:pPr marL="228600" indent="-228600" defTabSz="91440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EFFFF"/>
              </a:solidFill>
            </a:endParaRPr>
          </a:p>
          <a:p>
            <a:pPr marL="457200" lvl="0" indent="-228600" defTabSz="91440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6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890D72-89A8-43ED-9570-78CA5BBDA6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09983" y="1414397"/>
            <a:ext cx="1943053" cy="2195217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613E9-A3EF-475E-A235-8A2B15DD2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994" y="1434348"/>
            <a:ext cx="1933372" cy="219521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A26D4F6-9953-48DA-AEC5-F21776DD53F2}"/>
              </a:ext>
            </a:extLst>
          </p:cNvPr>
          <p:cNvSpPr/>
          <p:nvPr/>
        </p:nvSpPr>
        <p:spPr>
          <a:xfrm>
            <a:off x="2164904" y="102394"/>
            <a:ext cx="4611541" cy="461154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C01E0-B06E-4033-8E2C-0E01B1F1E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8" t="-12912" b="-19351"/>
          <a:stretch/>
        </p:blipFill>
        <p:spPr>
          <a:xfrm>
            <a:off x="2173843" y="110064"/>
            <a:ext cx="4590445" cy="459044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82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Shape 119"/>
          <p:cNvSpPr txBox="1">
            <a:spLocks noGrp="1"/>
          </p:cNvSpPr>
          <p:nvPr>
            <p:ph type="ctrTitle"/>
          </p:nvPr>
        </p:nvSpPr>
        <p:spPr>
          <a:xfrm>
            <a:off x="291539" y="509798"/>
            <a:ext cx="3128996" cy="232237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9600" dirty="0">
                <a:solidFill>
                  <a:schemeClr val="tx1"/>
                </a:solidFill>
              </a:rPr>
              <a:t>PSM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subTitle" idx="1"/>
          </p:nvPr>
        </p:nvSpPr>
        <p:spPr>
          <a:xfrm>
            <a:off x="360737" y="3108665"/>
            <a:ext cx="3128996" cy="77683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20000"/>
          </a:bodyPr>
          <a:lstStyle/>
          <a:p>
            <a:pPr marL="0" lvl="0" indent="0" algn="l" defTabSz="914400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Well, maybe not all of the time!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0"/>
            <a:ext cx="1834788" cy="5777808"/>
            <a:chOff x="329184" y="1"/>
            <a:chExt cx="524256" cy="5777808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01993"/>
            <a:ext cx="4587584" cy="46565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429" y="418020"/>
            <a:ext cx="4206622" cy="4224528"/>
          </a:xfrm>
          <a:prstGeom prst="rect">
            <a:avLst/>
          </a:prstGeom>
        </p:spPr>
      </p:pic>
      <p:sp>
        <p:nvSpPr>
          <p:cNvPr id="25" name="Not Equal 24">
            <a:extLst>
              <a:ext uri="{FF2B5EF4-FFF2-40B4-BE49-F238E27FC236}">
                <a16:creationId xmlns:a16="http://schemas.microsoft.com/office/drawing/2014/main" id="{5AD0BC3C-EAFF-472D-BCAC-894895BD0F38}"/>
              </a:ext>
            </a:extLst>
          </p:cNvPr>
          <p:cNvSpPr/>
          <p:nvPr/>
        </p:nvSpPr>
        <p:spPr>
          <a:xfrm>
            <a:off x="2734406" y="1765401"/>
            <a:ext cx="1249136" cy="685800"/>
          </a:xfrm>
          <a:prstGeom prst="mathNotEqual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Safe Standard">
  <a:themeElements>
    <a:clrScheme name="EnSafe Standard">
      <a:dk1>
        <a:srgbClr val="3F3B40"/>
      </a:dk1>
      <a:lt1>
        <a:srgbClr val="FFFFFF"/>
      </a:lt1>
      <a:dk2>
        <a:srgbClr val="4C5A69"/>
      </a:dk2>
      <a:lt2>
        <a:srgbClr val="FFFFFF"/>
      </a:lt2>
      <a:accent1>
        <a:srgbClr val="4C5A69"/>
      </a:accent1>
      <a:accent2>
        <a:srgbClr val="416F96"/>
      </a:accent2>
      <a:accent3>
        <a:srgbClr val="419693"/>
      </a:accent3>
      <a:accent4>
        <a:srgbClr val="31536D"/>
      </a:accent4>
      <a:accent5>
        <a:srgbClr val="3F3B40"/>
      </a:accent5>
      <a:accent6>
        <a:srgbClr val="9FA08A"/>
      </a:accent6>
      <a:hlink>
        <a:srgbClr val="1F1D20"/>
      </a:hlink>
      <a:folHlink>
        <a:srgbClr val="1F1D20"/>
      </a:folHlink>
    </a:clrScheme>
    <a:fontScheme name="Custom 1">
      <a:majorFont>
        <a:latin typeface="Franklin Gothic Medium Con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>
          <a:noFill/>
        </a:ln>
      </a:spPr>
      <a:bodyPr rtlCol="0" anchor="ctr"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6350">
          <a:noFill/>
        </a:ln>
        <a:effectLst/>
      </a:spPr>
      <a:bodyPr wrap="square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899</Words>
  <Application>Microsoft Office PowerPoint</Application>
  <PresentationFormat>On-screen Show (16:9)</PresentationFormat>
  <Paragraphs>178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Franklin Gothic Medium Cond</vt:lpstr>
      <vt:lpstr>Segoe UI</vt:lpstr>
      <vt:lpstr>Encode Sans ExtraLight</vt:lpstr>
      <vt:lpstr>Arial</vt:lpstr>
      <vt:lpstr>Tahoma</vt:lpstr>
      <vt:lpstr>Calibri</vt:lpstr>
      <vt:lpstr>EnSafe Standard</vt:lpstr>
      <vt:lpstr>PowerPoint Presentation</vt:lpstr>
      <vt:lpstr>Learning Objectives</vt:lpstr>
      <vt:lpstr>Why Chemical Process Safety Management?</vt:lpstr>
      <vt:lpstr>Why Chemical Process Safety Management?</vt:lpstr>
      <vt:lpstr>Regulatory Background</vt:lpstr>
      <vt:lpstr>Regulatory Background</vt:lpstr>
      <vt:lpstr>Why PSM?</vt:lpstr>
      <vt:lpstr>PowerPoint Presentation</vt:lpstr>
      <vt:lpstr>PSM</vt:lpstr>
      <vt:lpstr>Comprehensive System</vt:lpstr>
      <vt:lpstr>OSHA’s Process Safety Management Elements</vt:lpstr>
      <vt:lpstr>Is there value in the PSM regulation beyond compliance?</vt:lpstr>
      <vt:lpstr>MGP Ingredients Processing, Atchison, KS</vt:lpstr>
      <vt:lpstr>PowerPoint Presentation</vt:lpstr>
      <vt:lpstr>MGP Ingredients Processing, Atchison, KS</vt:lpstr>
      <vt:lpstr>MGP Ingredients Processing Atchison, KS</vt:lpstr>
      <vt:lpstr>2016 Incident Overview</vt:lpstr>
      <vt:lpstr>2016 Incident Overview</vt:lpstr>
      <vt:lpstr>2016 Incident Consequences</vt:lpstr>
      <vt:lpstr>2016 Incident Consequences</vt:lpstr>
      <vt:lpstr>2016 Incident Investigation</vt:lpstr>
      <vt:lpstr>2016 Incident Investigation</vt:lpstr>
      <vt:lpstr>PowerPoint Presentation</vt:lpstr>
      <vt:lpstr>PSM as a Risk Management Tool</vt:lpstr>
      <vt:lpstr>Process Safety Information</vt:lpstr>
      <vt:lpstr>Process Hazard Analysis</vt:lpstr>
      <vt:lpstr>Process Hazard Analysis</vt:lpstr>
      <vt:lpstr>Layers of Protection Analysis (LOPA)</vt:lpstr>
      <vt:lpstr>PowerPoint Presentation</vt:lpstr>
      <vt:lpstr>Layers of Protection Analysis - MGP</vt:lpstr>
      <vt:lpstr>Layers of Protection Analysis - MGP</vt:lpstr>
      <vt:lpstr>Layers of Protection Analysis - MGP</vt:lpstr>
      <vt:lpstr>PowerPoint Presentation</vt:lpstr>
      <vt:lpstr>CSB Suggestions for MGP</vt:lpstr>
      <vt:lpstr>Implement the Plan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thinking. custom solutions.</dc:title>
  <dc:creator>Jenny Pruitt</dc:creator>
  <cp:lastModifiedBy>Frank Rooney</cp:lastModifiedBy>
  <cp:revision>8</cp:revision>
  <dcterms:created xsi:type="dcterms:W3CDTF">2020-06-30T02:52:31Z</dcterms:created>
  <dcterms:modified xsi:type="dcterms:W3CDTF">2020-10-15T20:51:14Z</dcterms:modified>
</cp:coreProperties>
</file>