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 id="2147483923" r:id="rId5"/>
    <p:sldMasterId id="2147483935" r:id="rId6"/>
    <p:sldMasterId id="2147483947" r:id="rId7"/>
    <p:sldMasterId id="2147483959" r:id="rId8"/>
  </p:sldMasterIdLst>
  <p:notesMasterIdLst>
    <p:notesMasterId r:id="rId57"/>
  </p:notesMasterIdLst>
  <p:handoutMasterIdLst>
    <p:handoutMasterId r:id="rId58"/>
  </p:handoutMasterIdLst>
  <p:sldIdLst>
    <p:sldId id="397" r:id="rId9"/>
    <p:sldId id="335" r:id="rId10"/>
    <p:sldId id="451" r:id="rId11"/>
    <p:sldId id="452" r:id="rId12"/>
    <p:sldId id="483" r:id="rId13"/>
    <p:sldId id="453" r:id="rId14"/>
    <p:sldId id="454" r:id="rId15"/>
    <p:sldId id="455" r:id="rId16"/>
    <p:sldId id="457" r:id="rId17"/>
    <p:sldId id="458" r:id="rId18"/>
    <p:sldId id="456" r:id="rId19"/>
    <p:sldId id="459" r:id="rId20"/>
    <p:sldId id="460" r:id="rId21"/>
    <p:sldId id="461" r:id="rId22"/>
    <p:sldId id="462" r:id="rId23"/>
    <p:sldId id="463" r:id="rId24"/>
    <p:sldId id="464" r:id="rId25"/>
    <p:sldId id="466" r:id="rId26"/>
    <p:sldId id="478" r:id="rId27"/>
    <p:sldId id="467" r:id="rId28"/>
    <p:sldId id="468" r:id="rId29"/>
    <p:sldId id="469" r:id="rId30"/>
    <p:sldId id="470" r:id="rId31"/>
    <p:sldId id="471" r:id="rId32"/>
    <p:sldId id="472" r:id="rId33"/>
    <p:sldId id="473" r:id="rId34"/>
    <p:sldId id="474" r:id="rId35"/>
    <p:sldId id="476" r:id="rId36"/>
    <p:sldId id="475" r:id="rId37"/>
    <p:sldId id="477" r:id="rId38"/>
    <p:sldId id="448" r:id="rId39"/>
    <p:sldId id="450" r:id="rId40"/>
    <p:sldId id="446" r:id="rId41"/>
    <p:sldId id="482" r:id="rId42"/>
    <p:sldId id="443" r:id="rId43"/>
    <p:sldId id="486" r:id="rId44"/>
    <p:sldId id="444" r:id="rId45"/>
    <p:sldId id="447" r:id="rId46"/>
    <p:sldId id="398" r:id="rId47"/>
    <p:sldId id="489" r:id="rId48"/>
    <p:sldId id="479" r:id="rId49"/>
    <p:sldId id="484" r:id="rId50"/>
    <p:sldId id="488" r:id="rId51"/>
    <p:sldId id="485" r:id="rId52"/>
    <p:sldId id="480" r:id="rId53"/>
    <p:sldId id="481" r:id="rId54"/>
    <p:sldId id="465" r:id="rId55"/>
    <p:sldId id="445" r:id="rId5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1170F4-F07D-42A9-AC54-E63F530A4991}">
          <p14:sldIdLst>
            <p14:sldId id="397"/>
            <p14:sldId id="335"/>
            <p14:sldId id="451"/>
            <p14:sldId id="452"/>
            <p14:sldId id="483"/>
          </p14:sldIdLst>
        </p14:section>
        <p14:section name="Untitled Section" id="{BBC5335E-6AC6-4C54-B01E-A34FBD6CB4A0}">
          <p14:sldIdLst>
            <p14:sldId id="453"/>
            <p14:sldId id="454"/>
            <p14:sldId id="455"/>
            <p14:sldId id="457"/>
            <p14:sldId id="458"/>
            <p14:sldId id="456"/>
            <p14:sldId id="459"/>
            <p14:sldId id="460"/>
            <p14:sldId id="461"/>
            <p14:sldId id="462"/>
            <p14:sldId id="463"/>
            <p14:sldId id="464"/>
            <p14:sldId id="466"/>
            <p14:sldId id="478"/>
            <p14:sldId id="467"/>
            <p14:sldId id="468"/>
            <p14:sldId id="469"/>
            <p14:sldId id="470"/>
            <p14:sldId id="471"/>
            <p14:sldId id="472"/>
            <p14:sldId id="473"/>
            <p14:sldId id="474"/>
            <p14:sldId id="476"/>
            <p14:sldId id="475"/>
            <p14:sldId id="477"/>
            <p14:sldId id="448"/>
            <p14:sldId id="450"/>
            <p14:sldId id="446"/>
            <p14:sldId id="482"/>
            <p14:sldId id="443"/>
            <p14:sldId id="486"/>
            <p14:sldId id="444"/>
            <p14:sldId id="447"/>
            <p14:sldId id="398"/>
            <p14:sldId id="489"/>
            <p14:sldId id="479"/>
          </p14:sldIdLst>
        </p14:section>
        <p14:section name="Untitled Section" id="{B5EA83CE-8C73-422A-8A0C-8A044E1F6E25}">
          <p14:sldIdLst>
            <p14:sldId id="484"/>
            <p14:sldId id="488"/>
            <p14:sldId id="485"/>
            <p14:sldId id="480"/>
            <p14:sldId id="481"/>
          </p14:sldIdLst>
        </p14:section>
        <p14:section name="Untitled Section" id="{BD5517F3-40D6-489C-A9B7-514F0B58B9A5}">
          <p14:sldIdLst/>
        </p14:section>
        <p14:section name="Untitled Section" id="{BF9B2E92-D052-4647-BF7B-53116999C2D8}">
          <p14:sldIdLst/>
        </p14:section>
        <p14:section name="Untitled Section" id="{DF83E71C-A549-4E1D-A2B9-DEB590070412}">
          <p14:sldIdLst>
            <p14:sldId id="465"/>
            <p14:sldId id="445"/>
          </p14:sldIdLst>
        </p14:section>
        <p14:section name="INTERNAL USE ONLY" id="{6D66C675-699E-4496-9862-E7619EF0AD7C}">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FFFFF"/>
    <a:srgbClr val="F87E1A"/>
    <a:srgbClr val="2E4D7E"/>
    <a:srgbClr val="BCBF22"/>
    <a:srgbClr val="86ADD6"/>
    <a:srgbClr val="7E8083"/>
    <a:srgbClr val="F8971D"/>
    <a:srgbClr val="58595B"/>
    <a:srgbClr val="C1C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varScale="1">
        <p:scale>
          <a:sx n="83" d="100"/>
          <a:sy n="83" d="100"/>
        </p:scale>
        <p:origin x="-504" y="-78"/>
      </p:cViewPr>
      <p:guideLst>
        <p:guide orient="horz" pos="1620"/>
        <p:guide pos="2880"/>
      </p:guideLst>
    </p:cSldViewPr>
  </p:slideViewPr>
  <p:notesTextViewPr>
    <p:cViewPr>
      <p:scale>
        <a:sx n="1" d="1"/>
        <a:sy n="1" d="1"/>
      </p:scale>
      <p:origin x="0" y="0"/>
    </p:cViewPr>
  </p:notesTextViewPr>
  <p:sorterViewPr>
    <p:cViewPr>
      <p:scale>
        <a:sx n="100" d="100"/>
        <a:sy n="100" d="100"/>
      </p:scale>
      <p:origin x="0" y="8412"/>
    </p:cViewPr>
  </p:sorterViewPr>
  <p:notesViewPr>
    <p:cSldViewPr snapToGrid="0" snapToObjects="1">
      <p:cViewPr varScale="1">
        <p:scale>
          <a:sx n="77" d="100"/>
          <a:sy n="77" d="100"/>
        </p:scale>
        <p:origin x="-286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17B15B7-489A-45BB-ACA7-E84FFBDC390B}" type="datetimeFigureOut">
              <a:rPr lang="en-US" smtClean="0"/>
              <a:t>10/17/2019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9DF8755-AB2C-40C1-84F3-47A4FDA74BAE}" type="slidenum">
              <a:rPr lang="en-US" smtClean="0"/>
              <a:t>‹#›</a:t>
            </a:fld>
            <a:endParaRPr lang="en-US"/>
          </a:p>
        </p:txBody>
      </p:sp>
    </p:spTree>
    <p:extLst>
      <p:ext uri="{BB962C8B-B14F-4D97-AF65-F5344CB8AC3E}">
        <p14:creationId xmlns:p14="http://schemas.microsoft.com/office/powerpoint/2010/main" val="1621249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E03CE5-6066-46DB-B518-55926CAD76E5}" type="datetimeFigureOut">
              <a:rPr lang="en-US" smtClean="0"/>
              <a:t>10/17/2019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C1F07A-E2E4-413C-8EF5-73EA4A1D56EC}" type="slidenum">
              <a:rPr lang="en-US" smtClean="0"/>
              <a:t>‹#›</a:t>
            </a:fld>
            <a:endParaRPr lang="en-US"/>
          </a:p>
        </p:txBody>
      </p:sp>
    </p:spTree>
    <p:extLst>
      <p:ext uri="{BB962C8B-B14F-4D97-AF65-F5344CB8AC3E}">
        <p14:creationId xmlns:p14="http://schemas.microsoft.com/office/powerpoint/2010/main" val="5956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Heat Exhaustion</a:t>
            </a:r>
          </a:p>
          <a:p>
            <a:r>
              <a:rPr lang="en-US" dirty="0" smtClean="0"/>
              <a:t>Heavy sweating.</a:t>
            </a:r>
          </a:p>
          <a:p>
            <a:r>
              <a:rPr lang="en-US" dirty="0" smtClean="0"/>
              <a:t>Muscle cramps.</a:t>
            </a:r>
          </a:p>
          <a:p>
            <a:r>
              <a:rPr lang="en-US" dirty="0" smtClean="0"/>
              <a:t>Cool, moist skin.</a:t>
            </a:r>
          </a:p>
          <a:p>
            <a:r>
              <a:rPr lang="en-US" dirty="0" smtClean="0"/>
              <a:t>Headache.</a:t>
            </a:r>
          </a:p>
          <a:p>
            <a:r>
              <a:rPr lang="en-US" dirty="0" smtClean="0"/>
              <a:t>Nausea.</a:t>
            </a:r>
          </a:p>
          <a:p>
            <a:r>
              <a:rPr lang="en-US" dirty="0" smtClean="0"/>
              <a:t>Dizziness.</a:t>
            </a:r>
          </a:p>
          <a:p>
            <a:r>
              <a:rPr lang="en-US" dirty="0" smtClean="0"/>
              <a:t>Fainting.</a:t>
            </a:r>
          </a:p>
          <a:p>
            <a:r>
              <a:rPr lang="en-US" dirty="0" smtClean="0"/>
              <a:t>Weakness.</a:t>
            </a:r>
          </a:p>
          <a:p>
            <a:r>
              <a:rPr lang="en-US" dirty="0" smtClean="0"/>
              <a:t>Irritability</a:t>
            </a:r>
          </a:p>
          <a:p>
            <a:r>
              <a:rPr lang="en-US" dirty="0" smtClean="0"/>
              <a:t>Pale skin color.</a:t>
            </a:r>
          </a:p>
          <a:p>
            <a:r>
              <a:rPr lang="en-US" dirty="0" smtClean="0"/>
              <a:t>Weak and quick pulse.</a:t>
            </a:r>
          </a:p>
          <a:p>
            <a:r>
              <a:rPr lang="en-US" dirty="0" smtClean="0"/>
              <a:t>Quick and shallow </a:t>
            </a:r>
          </a:p>
          <a:p>
            <a:r>
              <a:rPr lang="en-US" dirty="0" smtClean="0"/>
              <a:t>breathing.</a:t>
            </a:r>
          </a:p>
          <a:p>
            <a:r>
              <a:rPr lang="en-US" dirty="0" smtClean="0"/>
              <a:t>Thirst</a:t>
            </a:r>
          </a:p>
          <a:p>
            <a:r>
              <a:rPr lang="en-US" dirty="0" smtClean="0"/>
              <a:t>Heat Stroke</a:t>
            </a:r>
          </a:p>
          <a:p>
            <a:r>
              <a:rPr lang="en-US" dirty="0" smtClean="0"/>
              <a:t>Temperature of 103°F or higher.</a:t>
            </a:r>
          </a:p>
          <a:p>
            <a:r>
              <a:rPr lang="en-US" dirty="0" smtClean="0"/>
              <a:t>Throbbing headache.</a:t>
            </a:r>
          </a:p>
          <a:p>
            <a:r>
              <a:rPr lang="en-US" dirty="0" smtClean="0"/>
              <a:t>Nausea.</a:t>
            </a:r>
          </a:p>
          <a:p>
            <a:r>
              <a:rPr lang="en-US" dirty="0" smtClean="0"/>
              <a:t>Muscle twitching.</a:t>
            </a:r>
          </a:p>
          <a:p>
            <a:r>
              <a:rPr lang="en-US" dirty="0" smtClean="0"/>
              <a:t>Red, hot, dry skin.</a:t>
            </a:r>
          </a:p>
          <a:p>
            <a:r>
              <a:rPr lang="en-US" dirty="0" smtClean="0"/>
              <a:t>Confusion, altered mental state, slurred speech.</a:t>
            </a:r>
          </a:p>
          <a:p>
            <a:r>
              <a:rPr lang="en-US" dirty="0" smtClean="0"/>
              <a:t>Dizziness or fainting.</a:t>
            </a:r>
          </a:p>
          <a:p>
            <a:r>
              <a:rPr lang="en-US" dirty="0" smtClean="0"/>
              <a:t>Rapid pulse.</a:t>
            </a:r>
          </a:p>
          <a:p>
            <a:r>
              <a:rPr lang="en-US" dirty="0" smtClean="0"/>
              <a:t>Seizures.</a:t>
            </a:r>
          </a:p>
          <a:p>
            <a:r>
              <a:rPr lang="en-US" dirty="0" smtClean="0"/>
              <a:t>Lack of sweating.</a:t>
            </a:r>
          </a:p>
          <a:p>
            <a:r>
              <a:rPr lang="en-US" dirty="0" smtClean="0"/>
              <a:t>Hallucinations.</a:t>
            </a:r>
          </a:p>
          <a:p>
            <a:r>
              <a:rPr lang="en-US" dirty="0" smtClean="0"/>
              <a:t>Loss of consciousness</a:t>
            </a:r>
          </a:p>
          <a:p>
            <a:r>
              <a:rPr lang="en-US" dirty="0" smtClean="0"/>
              <a:t>Can cause permanent damage to heart, liver, kidneys, muscles, and nervous system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5759FAA-0896-4232-BA4B-638555BF8AE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449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diet 3-4 g per day</a:t>
            </a:r>
            <a:endParaRPr lang="en-US" dirty="0"/>
          </a:p>
        </p:txBody>
      </p:sp>
      <p:sp>
        <p:nvSpPr>
          <p:cNvPr id="4" name="Slide Number Placeholder 3"/>
          <p:cNvSpPr>
            <a:spLocks noGrp="1"/>
          </p:cNvSpPr>
          <p:nvPr>
            <p:ph type="sldNum" sz="quarter" idx="10"/>
          </p:nvPr>
        </p:nvSpPr>
        <p:spPr/>
        <p:txBody>
          <a:bodyPr/>
          <a:lstStyle/>
          <a:p>
            <a:fld id="{8DC1F07A-E2E4-413C-8EF5-73EA4A1D56EC}" type="slidenum">
              <a:rPr lang="en-US" smtClean="0"/>
              <a:t>34</a:t>
            </a:fld>
            <a:endParaRPr lang="en-US"/>
          </a:p>
        </p:txBody>
      </p:sp>
    </p:spTree>
    <p:extLst>
      <p:ext uri="{BB962C8B-B14F-4D97-AF65-F5344CB8AC3E}">
        <p14:creationId xmlns:p14="http://schemas.microsoft.com/office/powerpoint/2010/main" val="214108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1F07A-E2E4-413C-8EF5-73EA4A1D56EC}" type="slidenum">
              <a:rPr lang="en-US" smtClean="0"/>
              <a:t>39</a:t>
            </a:fld>
            <a:endParaRPr lang="en-US"/>
          </a:p>
        </p:txBody>
      </p:sp>
    </p:spTree>
    <p:extLst>
      <p:ext uri="{BB962C8B-B14F-4D97-AF65-F5344CB8AC3E}">
        <p14:creationId xmlns:p14="http://schemas.microsoft.com/office/powerpoint/2010/main" val="668695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305" y="2378481"/>
            <a:ext cx="1803663" cy="285013"/>
          </a:xfrm>
          <a:prstGeom prst="rect">
            <a:avLst/>
          </a:prstGeom>
        </p:spPr>
      </p:pic>
      <p:cxnSp>
        <p:nvCxnSpPr>
          <p:cNvPr id="13" name="Straight Connector 12"/>
          <p:cNvCxnSpPr/>
          <p:nvPr userDrawn="1"/>
        </p:nvCxnSpPr>
        <p:spPr>
          <a:xfrm>
            <a:off x="2760663" y="1886355"/>
            <a:ext cx="0" cy="128270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5"/>
          <p:cNvSpPr>
            <a:spLocks noGrp="1"/>
          </p:cNvSpPr>
          <p:nvPr>
            <p:ph type="body" sz="quarter" idx="13" hasCustomPrompt="1"/>
          </p:nvPr>
        </p:nvSpPr>
        <p:spPr>
          <a:xfrm>
            <a:off x="3103418" y="3262193"/>
            <a:ext cx="5541137" cy="237068"/>
          </a:xfrm>
        </p:spPr>
        <p:txBody>
          <a:bodyPr tIns="0" rIns="0" bIns="0" anchor="t" anchorCtr="0">
            <a:noAutofit/>
          </a:bodyPr>
          <a:lstStyle>
            <a:lvl1pPr marL="0" indent="0">
              <a:lnSpc>
                <a:spcPct val="100000"/>
              </a:lnSpc>
              <a:spcBef>
                <a:spcPts val="0"/>
              </a:spcBef>
              <a:buFontTx/>
              <a:buNone/>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Presented to Client</a:t>
            </a:r>
          </a:p>
        </p:txBody>
      </p:sp>
      <p:sp>
        <p:nvSpPr>
          <p:cNvPr id="15" name="Text Placeholder 15"/>
          <p:cNvSpPr>
            <a:spLocks noGrp="1"/>
          </p:cNvSpPr>
          <p:nvPr>
            <p:ph type="body" sz="quarter" idx="14" hasCustomPrompt="1"/>
          </p:nvPr>
        </p:nvSpPr>
        <p:spPr>
          <a:xfrm>
            <a:off x="3102890" y="3575463"/>
            <a:ext cx="5541137" cy="792163"/>
          </a:xfrm>
        </p:spPr>
        <p:txBody>
          <a:bodyPr tIns="0" rIns="0" bIns="0" anchor="t" anchorCtr="0">
            <a:noAutofit/>
          </a:bodyPr>
          <a:lstStyle>
            <a:lvl1pPr marL="0" indent="0">
              <a:lnSpc>
                <a:spcPct val="100000"/>
              </a:lnSpc>
              <a:spcBef>
                <a:spcPts val="0"/>
              </a:spcBef>
              <a:buFontTx/>
              <a:buNone/>
              <a:defRPr sz="105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Date goes here</a:t>
            </a:r>
          </a:p>
        </p:txBody>
      </p:sp>
      <p:sp>
        <p:nvSpPr>
          <p:cNvPr id="16" name="Title 1"/>
          <p:cNvSpPr>
            <a:spLocks noGrp="1"/>
          </p:cNvSpPr>
          <p:nvPr>
            <p:ph type="title" hasCustomPrompt="1"/>
          </p:nvPr>
        </p:nvSpPr>
        <p:spPr>
          <a:xfrm>
            <a:off x="3103418" y="1920873"/>
            <a:ext cx="5540609" cy="941316"/>
          </a:xfrm>
        </p:spPr>
        <p:txBody>
          <a:bodyPr lIns="0" tIns="0" rIns="0" bIns="0" anchor="t" anchorCtr="0">
            <a:noAutofit/>
          </a:bodyPr>
          <a:lstStyle>
            <a:lvl1pPr algn="l">
              <a:lnSpc>
                <a:spcPct val="100000"/>
              </a:lnSpc>
              <a:spcBef>
                <a:spcPts val="0"/>
              </a:spcBef>
              <a:defRPr lang="en-US" sz="4000" b="1" cap="none" baseline="0" dirty="0">
                <a:solidFill>
                  <a:schemeClr val="tx2"/>
                </a:solidFill>
              </a:defRPr>
            </a:lvl1pPr>
          </a:lstStyle>
          <a:p>
            <a:r>
              <a:rPr lang="en-US" dirty="0"/>
              <a:t>Name of deck goes here and here</a:t>
            </a:r>
          </a:p>
        </p:txBody>
      </p:sp>
    </p:spTree>
    <p:extLst>
      <p:ext uri="{BB962C8B-B14F-4D97-AF65-F5344CB8AC3E}">
        <p14:creationId xmlns:p14="http://schemas.microsoft.com/office/powerpoint/2010/main" val="192014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Body Slide-Text-Text">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7"/>
          </p:nvPr>
        </p:nvSpPr>
        <p:spPr>
          <a:xfrm>
            <a:off x="4813927" y="1239701"/>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39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Body Slide-Text-Text">
    <p:spTree>
      <p:nvGrpSpPr>
        <p:cNvPr id="1" name=""/>
        <p:cNvGrpSpPr/>
        <p:nvPr/>
      </p:nvGrpSpPr>
      <p:grpSpPr>
        <a:xfrm>
          <a:off x="0" y="0"/>
          <a:ext cx="0" cy="0"/>
          <a:chOff x="0" y="0"/>
          <a:chExt cx="0" cy="0"/>
        </a:xfrm>
      </p:grpSpPr>
      <p:sp>
        <p:nvSpPr>
          <p:cNvPr id="13" name="Picture Placeholder 17"/>
          <p:cNvSpPr>
            <a:spLocks noGrp="1"/>
          </p:cNvSpPr>
          <p:nvPr>
            <p:ph type="pic" sz="quarter" idx="15" hasCustomPrompt="1"/>
          </p:nvPr>
        </p:nvSpPr>
        <p:spPr>
          <a:xfrm>
            <a:off x="4813927" y="1238250"/>
            <a:ext cx="3538538" cy="3022997"/>
          </a:xfrm>
        </p:spPr>
        <p:txBody>
          <a:bodyPr tIns="0" rIns="0" bIns="0" anchor="ctr" anchorCtr="1"/>
          <a:lstStyle>
            <a:lvl1pPr marL="0" indent="0" algn="ctr">
              <a:spcBef>
                <a:spcPts val="0"/>
              </a:spcBef>
              <a:defRPr baseline="0">
                <a:solidFill>
                  <a:schemeClr val="tx1"/>
                </a:solidFill>
              </a:defRPr>
            </a:lvl1pPr>
          </a:lstStyle>
          <a:p>
            <a:r>
              <a:rPr lang="en-US" dirty="0"/>
              <a:t>Click to</a:t>
            </a:r>
            <a:br>
              <a:rPr lang="en-US" dirty="0"/>
            </a:br>
            <a:r>
              <a:rPr lang="en-US" dirty="0"/>
              <a:t>insert</a:t>
            </a:r>
            <a:br>
              <a:rPr lang="en-US" dirty="0"/>
            </a:br>
            <a:r>
              <a:rPr lang="en-US" dirty="0"/>
              <a:t>image</a:t>
            </a:r>
          </a:p>
        </p:txBody>
      </p:sp>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17263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0"/>
          <p:cNvSpPr>
            <a:spLocks noGrp="1"/>
          </p:cNvSpPr>
          <p:nvPr>
            <p:ph sz="quarter" idx="13"/>
          </p:nvPr>
        </p:nvSpPr>
        <p:spPr>
          <a:xfrm>
            <a:off x="623456" y="1238250"/>
            <a:ext cx="789348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54247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ody Slide-Text-Image">
    <p:spTree>
      <p:nvGrpSpPr>
        <p:cNvPr id="1" name=""/>
        <p:cNvGrpSpPr/>
        <p:nvPr/>
      </p:nvGrpSpPr>
      <p:grpSpPr>
        <a:xfrm>
          <a:off x="0" y="0"/>
          <a:ext cx="0" cy="0"/>
          <a:chOff x="0" y="0"/>
          <a:chExt cx="0" cy="0"/>
        </a:xfrm>
      </p:grpSpPr>
      <p:sp>
        <p:nvSpPr>
          <p:cNvPr id="10" name="Content Placeholder 10"/>
          <p:cNvSpPr>
            <a:spLocks noGrp="1"/>
          </p:cNvSpPr>
          <p:nvPr>
            <p:ph sz="quarter" idx="20"/>
          </p:nvPr>
        </p:nvSpPr>
        <p:spPr>
          <a:xfrm>
            <a:off x="623456" y="1238249"/>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hart Placeholder 18"/>
          <p:cNvSpPr>
            <a:spLocks noGrp="1"/>
          </p:cNvSpPr>
          <p:nvPr>
            <p:ph type="chart" sz="quarter" idx="16" hasCustomPrompt="1"/>
          </p:nvPr>
        </p:nvSpPr>
        <p:spPr>
          <a:xfrm>
            <a:off x="4402138" y="1237892"/>
            <a:ext cx="4114803" cy="3166232"/>
          </a:xfrm>
        </p:spPr>
        <p:txBody>
          <a:bodyPr tIns="0" rIns="0" bIns="0" anchor="ctr" anchorCtr="1"/>
          <a:lstStyle>
            <a:lvl1pPr marL="0" indent="0" algn="ctr">
              <a:spcBef>
                <a:spcPts val="0"/>
              </a:spcBef>
              <a:defRPr>
                <a:solidFill>
                  <a:schemeClr val="tx1"/>
                </a:solidFill>
              </a:defRPr>
            </a:lvl1pPr>
          </a:lstStyle>
          <a:p>
            <a:r>
              <a:rPr lang="en-US" dirty="0"/>
              <a:t>Click to create</a:t>
            </a:r>
            <a:br>
              <a:rPr lang="en-US" dirty="0"/>
            </a:br>
            <a:r>
              <a:rPr lang="en-US" dirty="0"/>
              <a:t>Chart or Graph</a:t>
            </a:r>
          </a:p>
        </p:txBody>
      </p:sp>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51668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3"/>
          <p:cNvSpPr>
            <a:spLocks noGrp="1"/>
          </p:cNvSpPr>
          <p:nvPr>
            <p:ph sz="quarter" idx="13" hasCustomPrompt="1"/>
          </p:nvPr>
        </p:nvSpPr>
        <p:spPr>
          <a:xfrm>
            <a:off x="654053" y="1895889"/>
            <a:ext cx="4225925" cy="574278"/>
          </a:xfrm>
        </p:spPr>
        <p:txBody>
          <a:bodyPr tIns="0" rIns="0" bIns="0" anchor="ctr" anchorCtr="1"/>
          <a:lstStyle>
            <a:lvl1pPr marL="0" indent="0" algn="ctr">
              <a:spcBef>
                <a:spcPts val="0"/>
              </a:spcBef>
              <a:defRPr sz="5000" b="1" i="0" cap="all">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a:t>
            </a:r>
          </a:p>
        </p:txBody>
      </p:sp>
      <p:sp>
        <p:nvSpPr>
          <p:cNvPr id="20" name="Content Placeholder 3"/>
          <p:cNvSpPr>
            <a:spLocks noGrp="1"/>
          </p:cNvSpPr>
          <p:nvPr>
            <p:ph sz="quarter" idx="15" hasCustomPrompt="1"/>
          </p:nvPr>
        </p:nvSpPr>
        <p:spPr>
          <a:xfrm>
            <a:off x="5427136" y="1403351"/>
            <a:ext cx="3089805" cy="1822467"/>
          </a:xfrm>
        </p:spPr>
        <p:txBody>
          <a:bodyPr tIns="0" rIns="0" bIns="0" anchor="ctr" anchorCtr="0"/>
          <a:lstStyle>
            <a:lvl1pPr marL="0" indent="0">
              <a:spcBef>
                <a:spcPts val="0"/>
              </a:spcBef>
              <a:defRPr sz="1400" b="0" i="0">
                <a:solidFill>
                  <a:schemeClr val="tx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Click to ad descriptor body copy</a:t>
            </a:r>
          </a:p>
        </p:txBody>
      </p:sp>
      <p:sp>
        <p:nvSpPr>
          <p:cNvPr id="21" name="Content Placeholder 3"/>
          <p:cNvSpPr>
            <a:spLocks noGrp="1"/>
          </p:cNvSpPr>
          <p:nvPr>
            <p:ph sz="quarter" idx="21" hasCustomPrompt="1"/>
          </p:nvPr>
        </p:nvSpPr>
        <p:spPr>
          <a:xfrm>
            <a:off x="654053" y="2470169"/>
            <a:ext cx="4225925" cy="755649"/>
          </a:xfrm>
        </p:spPr>
        <p:txBody>
          <a:bodyPr tIns="0" rIns="0" bIns="0" anchor="t" anchorCtr="1"/>
          <a:lstStyle>
            <a:lvl1pPr marL="0" indent="0" algn="ctr">
              <a:spcBef>
                <a:spcPts val="0"/>
              </a:spcBef>
              <a:defRPr sz="2300" b="0" i="0" cap="all" baseline="0">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 • COPY here</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226905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6"/>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6"/>
          </a:solidFill>
          <a:ln w="12700" cap="flat" cmpd="sng" algn="ctr">
            <a:solidFill>
              <a:schemeClr val="accent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96535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Divider Slide">
    <p:spTree>
      <p:nvGrpSpPr>
        <p:cNvPr id="1" name=""/>
        <p:cNvGrpSpPr/>
        <p:nvPr/>
      </p:nvGrpSpPr>
      <p:grpSpPr>
        <a:xfrm>
          <a:off x="0" y="0"/>
          <a:ext cx="0" cy="0"/>
          <a:chOff x="0" y="0"/>
          <a:chExt cx="0" cy="0"/>
        </a:xfrm>
      </p:grpSpPr>
      <p:cxnSp>
        <p:nvCxnSpPr>
          <p:cNvPr id="17" name="Straight Connector 16"/>
          <p:cNvCxnSpPr/>
          <p:nvPr userDrawn="1"/>
        </p:nvCxnSpPr>
        <p:spPr>
          <a:xfrm flipH="1" flipV="1">
            <a:off x="1741488" y="2344347"/>
            <a:ext cx="6978650" cy="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1741055" y="1109702"/>
            <a:ext cx="6979612" cy="1169557"/>
          </a:xfrm>
        </p:spPr>
        <p:txBody>
          <a:bodyPr lIns="0" tIns="0" rIns="0" bIns="0" anchor="ctr" anchorCtr="0">
            <a:noAutofit/>
          </a:bodyPr>
          <a:lstStyle>
            <a:lvl1pPr algn="l">
              <a:lnSpc>
                <a:spcPct val="100000"/>
              </a:lnSpc>
              <a:spcBef>
                <a:spcPts val="0"/>
              </a:spcBef>
              <a:defRPr lang="en-US" sz="4000" b="1" cap="none" dirty="0">
                <a:solidFill>
                  <a:schemeClr val="bg1"/>
                </a:solidFill>
              </a:defRPr>
            </a:lvl1pPr>
          </a:lstStyle>
          <a:p>
            <a:r>
              <a:rPr lang="en-US" dirty="0"/>
              <a:t>Section name</a:t>
            </a:r>
            <a:br>
              <a:rPr lang="en-US" dirty="0"/>
            </a:br>
            <a:r>
              <a:rPr lang="en-US" dirty="0"/>
              <a:t>goes here</a:t>
            </a:r>
          </a:p>
        </p:txBody>
      </p:sp>
      <p:sp>
        <p:nvSpPr>
          <p:cNvPr id="19" name="Text Placeholder 15"/>
          <p:cNvSpPr>
            <a:spLocks noGrp="1"/>
          </p:cNvSpPr>
          <p:nvPr>
            <p:ph type="body" sz="quarter" idx="10" hasCustomPrompt="1"/>
          </p:nvPr>
        </p:nvSpPr>
        <p:spPr>
          <a:xfrm>
            <a:off x="1741487" y="2526715"/>
            <a:ext cx="6979179" cy="2438593"/>
          </a:xfrm>
        </p:spPr>
        <p:txBody>
          <a:bodyPr tIns="0" rIns="0" bIns="0" anchor="t" anchorCtr="0">
            <a:noAutofit/>
          </a:bodyPr>
          <a:lstStyle>
            <a:lvl1pPr marL="285750" indent="-285750" algn="l">
              <a:lnSpc>
                <a:spcPct val="100000"/>
              </a:lnSpc>
              <a:spcBef>
                <a:spcPts val="0"/>
              </a:spcBef>
              <a:spcAft>
                <a:spcPts val="600"/>
              </a:spcAft>
              <a:buFont typeface="Arial" panose="020B0604020202020204" pitchFamily="34" charset="0"/>
              <a:buChar char="•"/>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Type in a section summary or list the names of the slides in this section</a:t>
            </a:r>
          </a:p>
        </p:txBody>
      </p:sp>
      <p:sp>
        <p:nvSpPr>
          <p:cNvPr id="20" name="Oval 19"/>
          <p:cNvSpPr/>
          <p:nvPr userDrawn="1"/>
        </p:nvSpPr>
        <p:spPr>
          <a:xfrm>
            <a:off x="502681" y="1194430"/>
            <a:ext cx="1005840" cy="10058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5400" b="1" dirty="0">
              <a:solidFill>
                <a:prstClr val="white"/>
              </a:solidFill>
              <a:latin typeface="Verdana"/>
              <a:cs typeface="Verdana"/>
            </a:endParaRPr>
          </a:p>
        </p:txBody>
      </p:sp>
      <p:sp>
        <p:nvSpPr>
          <p:cNvPr id="21" name="Text Placeholder 3"/>
          <p:cNvSpPr>
            <a:spLocks noGrp="1"/>
          </p:cNvSpPr>
          <p:nvPr>
            <p:ph type="body" sz="quarter" idx="11" hasCustomPrompt="1"/>
          </p:nvPr>
        </p:nvSpPr>
        <p:spPr>
          <a:xfrm>
            <a:off x="423782" y="1184270"/>
            <a:ext cx="1163638" cy="1016000"/>
          </a:xfrm>
        </p:spPr>
        <p:txBody>
          <a:bodyPr tIns="0" rIns="0" bIns="0"/>
          <a:lstStyle>
            <a:lvl1pPr marL="0" indent="0" algn="ctr">
              <a:defRPr sz="5400" b="1">
                <a:solidFill>
                  <a:srgbClr val="FFFFFF"/>
                </a:solidFill>
              </a:defRPr>
            </a:lvl1pPr>
          </a:lstStyle>
          <a:p>
            <a:pPr lvl="0"/>
            <a:r>
              <a:rPr lang="en-US" dirty="0"/>
              <a:t>3</a:t>
            </a:r>
          </a:p>
        </p:txBody>
      </p:sp>
      <p:sp>
        <p:nvSpPr>
          <p:cNvPr id="22" name="TextBox 21"/>
          <p:cNvSpPr txBox="1"/>
          <p:nvPr userDrawn="1"/>
        </p:nvSpPr>
        <p:spPr>
          <a:xfrm>
            <a:off x="9352307" y="1291877"/>
            <a:ext cx="2286415" cy="507831"/>
          </a:xfrm>
          <a:prstGeom prst="rect">
            <a:avLst/>
          </a:prstGeom>
          <a:noFill/>
        </p:spPr>
        <p:txBody>
          <a:bodyPr wrap="square" rtlCol="0">
            <a:spAutoFit/>
          </a:bodyPr>
          <a:lstStyle/>
          <a:p>
            <a:pPr marL="0" lvl="2" defTabSz="457200" fontAlgn="base">
              <a:spcBef>
                <a:spcPct val="0"/>
              </a:spcBef>
              <a:spcAft>
                <a:spcPts val="600"/>
              </a:spcAft>
            </a:pPr>
            <a:r>
              <a:rPr lang="en-U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INSTRUCTIONS</a:t>
            </a:r>
          </a:p>
          <a:p>
            <a:pPr marL="285750" lvl="2" indent="-285750" defTabSz="457200" fontAlgn="base">
              <a:spcBef>
                <a:spcPct val="0"/>
              </a:spcBef>
              <a:spcAft>
                <a:spcPts val="600"/>
              </a:spcAft>
              <a:buFont typeface="Arial" panose="020B0604020202020204" pitchFamily="34" charset="0"/>
              <a:buChar char="•"/>
            </a:pP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Change section number</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879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Body Slide-Text-Text">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7"/>
          </p:nvPr>
        </p:nvSpPr>
        <p:spPr>
          <a:xfrm>
            <a:off x="4813927" y="1239701"/>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16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Body Slide-Text-Text">
    <p:spTree>
      <p:nvGrpSpPr>
        <p:cNvPr id="1" name=""/>
        <p:cNvGrpSpPr/>
        <p:nvPr/>
      </p:nvGrpSpPr>
      <p:grpSpPr>
        <a:xfrm>
          <a:off x="0" y="0"/>
          <a:ext cx="0" cy="0"/>
          <a:chOff x="0" y="0"/>
          <a:chExt cx="0" cy="0"/>
        </a:xfrm>
      </p:grpSpPr>
      <p:sp>
        <p:nvSpPr>
          <p:cNvPr id="13" name="Picture Placeholder 17"/>
          <p:cNvSpPr>
            <a:spLocks noGrp="1"/>
          </p:cNvSpPr>
          <p:nvPr>
            <p:ph type="pic" sz="quarter" idx="15" hasCustomPrompt="1"/>
          </p:nvPr>
        </p:nvSpPr>
        <p:spPr>
          <a:xfrm>
            <a:off x="4813927" y="1238250"/>
            <a:ext cx="3538538" cy="3022997"/>
          </a:xfrm>
        </p:spPr>
        <p:txBody>
          <a:bodyPr tIns="0" rIns="0" bIns="0" anchor="ctr" anchorCtr="1"/>
          <a:lstStyle>
            <a:lvl1pPr marL="0" indent="0" algn="ctr">
              <a:spcBef>
                <a:spcPts val="0"/>
              </a:spcBef>
              <a:defRPr baseline="0">
                <a:solidFill>
                  <a:schemeClr val="tx1"/>
                </a:solidFill>
              </a:defRPr>
            </a:lvl1pPr>
          </a:lstStyle>
          <a:p>
            <a:r>
              <a:rPr lang="en-US" dirty="0"/>
              <a:t>Click to</a:t>
            </a:r>
            <a:br>
              <a:rPr lang="en-US" dirty="0"/>
            </a:br>
            <a:r>
              <a:rPr lang="en-US" dirty="0"/>
              <a:t>insert</a:t>
            </a:r>
            <a:br>
              <a:rPr lang="en-US" dirty="0"/>
            </a:br>
            <a:r>
              <a:rPr lang="en-US" dirty="0"/>
              <a:t>image</a:t>
            </a:r>
          </a:p>
        </p:txBody>
      </p:sp>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347935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0"/>
          <p:cNvSpPr>
            <a:spLocks noGrp="1"/>
          </p:cNvSpPr>
          <p:nvPr>
            <p:ph sz="quarter" idx="13"/>
          </p:nvPr>
        </p:nvSpPr>
        <p:spPr>
          <a:xfrm>
            <a:off x="623456" y="1238250"/>
            <a:ext cx="789348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09815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cxnSp>
        <p:nvCxnSpPr>
          <p:cNvPr id="17" name="Straight Connector 16"/>
          <p:cNvCxnSpPr/>
          <p:nvPr userDrawn="1"/>
        </p:nvCxnSpPr>
        <p:spPr>
          <a:xfrm flipH="1" flipV="1">
            <a:off x="1741488" y="2344347"/>
            <a:ext cx="6978650" cy="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1741055" y="1109702"/>
            <a:ext cx="6979612" cy="1169557"/>
          </a:xfrm>
        </p:spPr>
        <p:txBody>
          <a:bodyPr lIns="0" tIns="0" rIns="0" bIns="0" anchor="ctr" anchorCtr="0">
            <a:noAutofit/>
          </a:bodyPr>
          <a:lstStyle>
            <a:lvl1pPr algn="l">
              <a:lnSpc>
                <a:spcPct val="100000"/>
              </a:lnSpc>
              <a:spcBef>
                <a:spcPts val="0"/>
              </a:spcBef>
              <a:defRPr lang="en-US" sz="4000" b="1" cap="none" dirty="0">
                <a:solidFill>
                  <a:schemeClr val="bg1"/>
                </a:solidFill>
              </a:defRPr>
            </a:lvl1pPr>
          </a:lstStyle>
          <a:p>
            <a:r>
              <a:rPr lang="en-US" dirty="0"/>
              <a:t>Section name</a:t>
            </a:r>
            <a:br>
              <a:rPr lang="en-US" dirty="0"/>
            </a:br>
            <a:r>
              <a:rPr lang="en-US" dirty="0"/>
              <a:t>goes here</a:t>
            </a:r>
          </a:p>
        </p:txBody>
      </p:sp>
      <p:sp>
        <p:nvSpPr>
          <p:cNvPr id="19" name="Text Placeholder 15"/>
          <p:cNvSpPr>
            <a:spLocks noGrp="1"/>
          </p:cNvSpPr>
          <p:nvPr>
            <p:ph type="body" sz="quarter" idx="10" hasCustomPrompt="1"/>
          </p:nvPr>
        </p:nvSpPr>
        <p:spPr>
          <a:xfrm>
            <a:off x="1741487" y="2526715"/>
            <a:ext cx="6979179" cy="2438593"/>
          </a:xfrm>
        </p:spPr>
        <p:txBody>
          <a:bodyPr tIns="0" rIns="0" bIns="0" anchor="t" anchorCtr="0">
            <a:noAutofit/>
          </a:bodyPr>
          <a:lstStyle>
            <a:lvl1pPr marL="285750" indent="-285750" algn="l">
              <a:lnSpc>
                <a:spcPct val="100000"/>
              </a:lnSpc>
              <a:spcBef>
                <a:spcPts val="0"/>
              </a:spcBef>
              <a:spcAft>
                <a:spcPts val="600"/>
              </a:spcAft>
              <a:buFont typeface="Arial" panose="020B0604020202020204" pitchFamily="34" charset="0"/>
              <a:buChar char="•"/>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Type in a section summary or list the names of the slides in this section</a:t>
            </a:r>
          </a:p>
        </p:txBody>
      </p:sp>
      <p:sp>
        <p:nvSpPr>
          <p:cNvPr id="20" name="Oval 19"/>
          <p:cNvSpPr/>
          <p:nvPr userDrawn="1"/>
        </p:nvSpPr>
        <p:spPr>
          <a:xfrm>
            <a:off x="502681" y="1194430"/>
            <a:ext cx="1005840" cy="1005840"/>
          </a:xfrm>
          <a:prstGeom prst="ellipse">
            <a:avLst/>
          </a:prstGeom>
          <a:solidFill>
            <a:srgbClr val="F87E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5400" b="1" dirty="0">
              <a:solidFill>
                <a:prstClr val="white"/>
              </a:solidFill>
              <a:latin typeface="Verdana"/>
              <a:cs typeface="Verdana"/>
            </a:endParaRPr>
          </a:p>
        </p:txBody>
      </p:sp>
      <p:sp>
        <p:nvSpPr>
          <p:cNvPr id="21" name="Text Placeholder 3"/>
          <p:cNvSpPr>
            <a:spLocks noGrp="1"/>
          </p:cNvSpPr>
          <p:nvPr>
            <p:ph type="body" sz="quarter" idx="11" hasCustomPrompt="1"/>
          </p:nvPr>
        </p:nvSpPr>
        <p:spPr>
          <a:xfrm>
            <a:off x="423782" y="1184491"/>
            <a:ext cx="1163638" cy="1016000"/>
          </a:xfrm>
        </p:spPr>
        <p:txBody>
          <a:bodyPr tIns="0" rIns="0" bIns="0"/>
          <a:lstStyle>
            <a:lvl1pPr marL="0" indent="0" algn="ctr">
              <a:defRPr sz="5400" b="1">
                <a:solidFill>
                  <a:srgbClr val="FFFFFF"/>
                </a:solidFill>
              </a:defRPr>
            </a:lvl1pPr>
          </a:lstStyle>
          <a:p>
            <a:pPr lvl="0"/>
            <a:r>
              <a:rPr lang="en-US" dirty="0"/>
              <a:t>1</a:t>
            </a:r>
          </a:p>
        </p:txBody>
      </p:sp>
      <p:sp>
        <p:nvSpPr>
          <p:cNvPr id="22" name="TextBox 21"/>
          <p:cNvSpPr txBox="1"/>
          <p:nvPr userDrawn="1"/>
        </p:nvSpPr>
        <p:spPr>
          <a:xfrm>
            <a:off x="9352307" y="1291877"/>
            <a:ext cx="2286415" cy="507831"/>
          </a:xfrm>
          <a:prstGeom prst="rect">
            <a:avLst/>
          </a:prstGeom>
          <a:noFill/>
        </p:spPr>
        <p:txBody>
          <a:bodyPr wrap="square" rtlCol="0">
            <a:spAutoFit/>
          </a:bodyPr>
          <a:lstStyle/>
          <a:p>
            <a:pPr marL="0" lvl="2" defTabSz="457200" fontAlgn="base">
              <a:spcBef>
                <a:spcPct val="0"/>
              </a:spcBef>
              <a:spcAft>
                <a:spcPts val="600"/>
              </a:spcAft>
            </a:pPr>
            <a:r>
              <a:rPr lang="en-U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INSTRUCTIONS</a:t>
            </a:r>
          </a:p>
          <a:p>
            <a:pPr marL="285750" lvl="2" indent="-285750" defTabSz="457200" fontAlgn="base">
              <a:spcBef>
                <a:spcPct val="0"/>
              </a:spcBef>
              <a:spcAft>
                <a:spcPts val="600"/>
              </a:spcAft>
              <a:buFont typeface="Arial" panose="020B0604020202020204" pitchFamily="34" charset="0"/>
              <a:buChar char="•"/>
            </a:pP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Change section number</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0339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Body Slide-Text-Image">
    <p:spTree>
      <p:nvGrpSpPr>
        <p:cNvPr id="1" name=""/>
        <p:cNvGrpSpPr/>
        <p:nvPr/>
      </p:nvGrpSpPr>
      <p:grpSpPr>
        <a:xfrm>
          <a:off x="0" y="0"/>
          <a:ext cx="0" cy="0"/>
          <a:chOff x="0" y="0"/>
          <a:chExt cx="0" cy="0"/>
        </a:xfrm>
      </p:grpSpPr>
      <p:sp>
        <p:nvSpPr>
          <p:cNvPr id="10" name="Content Placeholder 10"/>
          <p:cNvSpPr>
            <a:spLocks noGrp="1"/>
          </p:cNvSpPr>
          <p:nvPr>
            <p:ph sz="quarter" idx="20"/>
          </p:nvPr>
        </p:nvSpPr>
        <p:spPr>
          <a:xfrm>
            <a:off x="623456" y="1238249"/>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hart Placeholder 18"/>
          <p:cNvSpPr>
            <a:spLocks noGrp="1"/>
          </p:cNvSpPr>
          <p:nvPr>
            <p:ph type="chart" sz="quarter" idx="16" hasCustomPrompt="1"/>
          </p:nvPr>
        </p:nvSpPr>
        <p:spPr>
          <a:xfrm>
            <a:off x="4402138" y="1237892"/>
            <a:ext cx="4114803" cy="3166232"/>
          </a:xfrm>
        </p:spPr>
        <p:txBody>
          <a:bodyPr tIns="0" rIns="0" bIns="0" anchor="ctr" anchorCtr="1"/>
          <a:lstStyle>
            <a:lvl1pPr marL="0" indent="0" algn="ctr">
              <a:spcBef>
                <a:spcPts val="0"/>
              </a:spcBef>
              <a:defRPr>
                <a:solidFill>
                  <a:schemeClr val="tx1"/>
                </a:solidFill>
              </a:defRPr>
            </a:lvl1pPr>
          </a:lstStyle>
          <a:p>
            <a:r>
              <a:rPr lang="en-US" dirty="0"/>
              <a:t>Click to create</a:t>
            </a:r>
            <a:br>
              <a:rPr lang="en-US" dirty="0"/>
            </a:br>
            <a:r>
              <a:rPr lang="en-US" dirty="0"/>
              <a:t>Chart or Graph</a:t>
            </a:r>
          </a:p>
        </p:txBody>
      </p:sp>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10501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3"/>
          <p:cNvSpPr>
            <a:spLocks noGrp="1"/>
          </p:cNvSpPr>
          <p:nvPr>
            <p:ph sz="quarter" idx="13" hasCustomPrompt="1"/>
          </p:nvPr>
        </p:nvSpPr>
        <p:spPr>
          <a:xfrm>
            <a:off x="654053" y="1895889"/>
            <a:ext cx="4225925" cy="574278"/>
          </a:xfrm>
        </p:spPr>
        <p:txBody>
          <a:bodyPr tIns="0" rIns="0" bIns="0" anchor="ctr" anchorCtr="1"/>
          <a:lstStyle>
            <a:lvl1pPr marL="0" indent="0" algn="ctr">
              <a:spcBef>
                <a:spcPts val="0"/>
              </a:spcBef>
              <a:defRPr sz="5000" b="1" i="0" cap="all">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a:t>
            </a:r>
          </a:p>
        </p:txBody>
      </p:sp>
      <p:sp>
        <p:nvSpPr>
          <p:cNvPr id="20" name="Content Placeholder 3"/>
          <p:cNvSpPr>
            <a:spLocks noGrp="1"/>
          </p:cNvSpPr>
          <p:nvPr>
            <p:ph sz="quarter" idx="15" hasCustomPrompt="1"/>
          </p:nvPr>
        </p:nvSpPr>
        <p:spPr>
          <a:xfrm>
            <a:off x="5427136" y="1403351"/>
            <a:ext cx="3089805" cy="1822467"/>
          </a:xfrm>
        </p:spPr>
        <p:txBody>
          <a:bodyPr tIns="0" rIns="0" bIns="0" anchor="ctr" anchorCtr="0"/>
          <a:lstStyle>
            <a:lvl1pPr marL="0" indent="0">
              <a:spcBef>
                <a:spcPts val="0"/>
              </a:spcBef>
              <a:defRPr sz="1400" b="0" i="0">
                <a:solidFill>
                  <a:schemeClr val="tx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Click to ad descriptor body copy</a:t>
            </a:r>
          </a:p>
        </p:txBody>
      </p:sp>
      <p:sp>
        <p:nvSpPr>
          <p:cNvPr id="21" name="Content Placeholder 3"/>
          <p:cNvSpPr>
            <a:spLocks noGrp="1"/>
          </p:cNvSpPr>
          <p:nvPr>
            <p:ph sz="quarter" idx="21" hasCustomPrompt="1"/>
          </p:nvPr>
        </p:nvSpPr>
        <p:spPr>
          <a:xfrm>
            <a:off x="654053" y="2470169"/>
            <a:ext cx="4225925" cy="755649"/>
          </a:xfrm>
        </p:spPr>
        <p:txBody>
          <a:bodyPr tIns="0" rIns="0" bIns="0" anchor="t" anchorCtr="1"/>
          <a:lstStyle>
            <a:lvl1pPr marL="0" indent="0" algn="ctr">
              <a:spcBef>
                <a:spcPts val="0"/>
              </a:spcBef>
              <a:defRPr sz="2300" b="0" i="0" cap="all" baseline="0">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 • COPY here</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343748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accent1"/>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accent1"/>
          </a:solidFill>
          <a:ln w="127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72499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cxnSp>
        <p:nvCxnSpPr>
          <p:cNvPr id="17" name="Straight Connector 16"/>
          <p:cNvCxnSpPr/>
          <p:nvPr userDrawn="1"/>
        </p:nvCxnSpPr>
        <p:spPr>
          <a:xfrm flipH="1" flipV="1">
            <a:off x="1741488" y="2344347"/>
            <a:ext cx="6978650" cy="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1741055" y="1109702"/>
            <a:ext cx="6979612" cy="1169557"/>
          </a:xfrm>
        </p:spPr>
        <p:txBody>
          <a:bodyPr lIns="0" tIns="0" rIns="0" bIns="0" anchor="ctr" anchorCtr="0">
            <a:noAutofit/>
          </a:bodyPr>
          <a:lstStyle>
            <a:lvl1pPr algn="l">
              <a:lnSpc>
                <a:spcPct val="100000"/>
              </a:lnSpc>
              <a:spcBef>
                <a:spcPts val="0"/>
              </a:spcBef>
              <a:defRPr lang="en-US" sz="4000" b="1" cap="none" dirty="0">
                <a:solidFill>
                  <a:schemeClr val="bg1"/>
                </a:solidFill>
              </a:defRPr>
            </a:lvl1pPr>
          </a:lstStyle>
          <a:p>
            <a:r>
              <a:rPr lang="en-US" dirty="0"/>
              <a:t>Section name</a:t>
            </a:r>
            <a:br>
              <a:rPr lang="en-US" dirty="0"/>
            </a:br>
            <a:r>
              <a:rPr lang="en-US" dirty="0"/>
              <a:t>goes here</a:t>
            </a:r>
          </a:p>
        </p:txBody>
      </p:sp>
      <p:sp>
        <p:nvSpPr>
          <p:cNvPr id="19" name="Text Placeholder 15"/>
          <p:cNvSpPr>
            <a:spLocks noGrp="1"/>
          </p:cNvSpPr>
          <p:nvPr>
            <p:ph type="body" sz="quarter" idx="10" hasCustomPrompt="1"/>
          </p:nvPr>
        </p:nvSpPr>
        <p:spPr>
          <a:xfrm>
            <a:off x="1741487" y="2526715"/>
            <a:ext cx="6979179" cy="2438593"/>
          </a:xfrm>
        </p:spPr>
        <p:txBody>
          <a:bodyPr tIns="0" rIns="0" bIns="0" anchor="t" anchorCtr="0">
            <a:noAutofit/>
          </a:bodyPr>
          <a:lstStyle>
            <a:lvl1pPr marL="285750" indent="-285750" algn="l">
              <a:lnSpc>
                <a:spcPct val="100000"/>
              </a:lnSpc>
              <a:spcBef>
                <a:spcPts val="0"/>
              </a:spcBef>
              <a:spcAft>
                <a:spcPts val="600"/>
              </a:spcAft>
              <a:buFont typeface="Arial" panose="020B0604020202020204" pitchFamily="34" charset="0"/>
              <a:buChar char="•"/>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Type in a section summary or list the names of the slides in this section</a:t>
            </a:r>
          </a:p>
        </p:txBody>
      </p:sp>
      <p:sp>
        <p:nvSpPr>
          <p:cNvPr id="20" name="Oval 19"/>
          <p:cNvSpPr/>
          <p:nvPr userDrawn="1"/>
        </p:nvSpPr>
        <p:spPr>
          <a:xfrm>
            <a:off x="502681" y="1194430"/>
            <a:ext cx="1005840" cy="10058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5400" b="1" dirty="0">
              <a:solidFill>
                <a:prstClr val="white"/>
              </a:solidFill>
              <a:latin typeface="Verdana"/>
              <a:cs typeface="Verdana"/>
            </a:endParaRPr>
          </a:p>
        </p:txBody>
      </p:sp>
      <p:sp>
        <p:nvSpPr>
          <p:cNvPr id="21" name="Text Placeholder 3"/>
          <p:cNvSpPr>
            <a:spLocks noGrp="1"/>
          </p:cNvSpPr>
          <p:nvPr>
            <p:ph type="body" sz="quarter" idx="11" hasCustomPrompt="1"/>
          </p:nvPr>
        </p:nvSpPr>
        <p:spPr>
          <a:xfrm>
            <a:off x="423782" y="1184270"/>
            <a:ext cx="1163638" cy="1016000"/>
          </a:xfrm>
        </p:spPr>
        <p:txBody>
          <a:bodyPr tIns="0" rIns="0" bIns="0"/>
          <a:lstStyle>
            <a:lvl1pPr marL="0" indent="0" algn="ctr">
              <a:defRPr sz="5400" b="1">
                <a:solidFill>
                  <a:srgbClr val="FFFFFF"/>
                </a:solidFill>
              </a:defRPr>
            </a:lvl1pPr>
          </a:lstStyle>
          <a:p>
            <a:pPr lvl="0"/>
            <a:r>
              <a:rPr lang="en-US" dirty="0"/>
              <a:t>4</a:t>
            </a:r>
          </a:p>
        </p:txBody>
      </p:sp>
      <p:sp>
        <p:nvSpPr>
          <p:cNvPr id="22" name="TextBox 21"/>
          <p:cNvSpPr txBox="1"/>
          <p:nvPr userDrawn="1"/>
        </p:nvSpPr>
        <p:spPr>
          <a:xfrm>
            <a:off x="9352307" y="1291877"/>
            <a:ext cx="2286415" cy="507831"/>
          </a:xfrm>
          <a:prstGeom prst="rect">
            <a:avLst/>
          </a:prstGeom>
          <a:noFill/>
        </p:spPr>
        <p:txBody>
          <a:bodyPr wrap="square" rtlCol="0">
            <a:spAutoFit/>
          </a:bodyPr>
          <a:lstStyle/>
          <a:p>
            <a:pPr marL="0" lvl="2" defTabSz="457200" fontAlgn="base">
              <a:spcBef>
                <a:spcPct val="0"/>
              </a:spcBef>
              <a:spcAft>
                <a:spcPts val="600"/>
              </a:spcAft>
            </a:pPr>
            <a:r>
              <a:rPr lang="en-U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INSTRUCTIONS</a:t>
            </a:r>
          </a:p>
          <a:p>
            <a:pPr marL="285750" lvl="2" indent="-285750" defTabSz="457200" fontAlgn="base">
              <a:spcBef>
                <a:spcPct val="0"/>
              </a:spcBef>
              <a:spcAft>
                <a:spcPts val="600"/>
              </a:spcAft>
              <a:buFont typeface="Arial" panose="020B0604020202020204" pitchFamily="34" charset="0"/>
              <a:buChar char="•"/>
            </a:pP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Change section number</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96396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Body Slide-Text-Text">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7"/>
          </p:nvPr>
        </p:nvSpPr>
        <p:spPr>
          <a:xfrm>
            <a:off x="4813927" y="1239701"/>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626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Body Slide-Text-Text">
    <p:spTree>
      <p:nvGrpSpPr>
        <p:cNvPr id="1" name=""/>
        <p:cNvGrpSpPr/>
        <p:nvPr/>
      </p:nvGrpSpPr>
      <p:grpSpPr>
        <a:xfrm>
          <a:off x="0" y="0"/>
          <a:ext cx="0" cy="0"/>
          <a:chOff x="0" y="0"/>
          <a:chExt cx="0" cy="0"/>
        </a:xfrm>
      </p:grpSpPr>
      <p:sp>
        <p:nvSpPr>
          <p:cNvPr id="13" name="Picture Placeholder 17"/>
          <p:cNvSpPr>
            <a:spLocks noGrp="1"/>
          </p:cNvSpPr>
          <p:nvPr>
            <p:ph type="pic" sz="quarter" idx="15" hasCustomPrompt="1"/>
          </p:nvPr>
        </p:nvSpPr>
        <p:spPr>
          <a:xfrm>
            <a:off x="4813927" y="1238250"/>
            <a:ext cx="3538538" cy="3022997"/>
          </a:xfrm>
        </p:spPr>
        <p:txBody>
          <a:bodyPr tIns="0" rIns="0" bIns="0" anchor="ctr" anchorCtr="1"/>
          <a:lstStyle>
            <a:lvl1pPr marL="0" indent="0" algn="ctr">
              <a:spcBef>
                <a:spcPts val="0"/>
              </a:spcBef>
              <a:defRPr baseline="0">
                <a:solidFill>
                  <a:schemeClr val="tx1"/>
                </a:solidFill>
              </a:defRPr>
            </a:lvl1pPr>
          </a:lstStyle>
          <a:p>
            <a:r>
              <a:rPr lang="en-US" dirty="0"/>
              <a:t>Click to</a:t>
            </a:r>
            <a:br>
              <a:rPr lang="en-US" dirty="0"/>
            </a:br>
            <a:r>
              <a:rPr lang="en-US" dirty="0"/>
              <a:t>insert</a:t>
            </a:r>
            <a:br>
              <a:rPr lang="en-US" dirty="0"/>
            </a:br>
            <a:r>
              <a:rPr lang="en-US" dirty="0"/>
              <a:t>image</a:t>
            </a:r>
          </a:p>
        </p:txBody>
      </p:sp>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130540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0"/>
          <p:cNvSpPr>
            <a:spLocks noGrp="1"/>
          </p:cNvSpPr>
          <p:nvPr>
            <p:ph sz="quarter" idx="13"/>
          </p:nvPr>
        </p:nvSpPr>
        <p:spPr>
          <a:xfrm>
            <a:off x="623456" y="1238250"/>
            <a:ext cx="789348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762701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Body Slide-Text-Image">
    <p:spTree>
      <p:nvGrpSpPr>
        <p:cNvPr id="1" name=""/>
        <p:cNvGrpSpPr/>
        <p:nvPr/>
      </p:nvGrpSpPr>
      <p:grpSpPr>
        <a:xfrm>
          <a:off x="0" y="0"/>
          <a:ext cx="0" cy="0"/>
          <a:chOff x="0" y="0"/>
          <a:chExt cx="0" cy="0"/>
        </a:xfrm>
      </p:grpSpPr>
      <p:sp>
        <p:nvSpPr>
          <p:cNvPr id="10" name="Content Placeholder 10"/>
          <p:cNvSpPr>
            <a:spLocks noGrp="1"/>
          </p:cNvSpPr>
          <p:nvPr>
            <p:ph sz="quarter" idx="20"/>
          </p:nvPr>
        </p:nvSpPr>
        <p:spPr>
          <a:xfrm>
            <a:off x="623456" y="1238249"/>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hart Placeholder 18"/>
          <p:cNvSpPr>
            <a:spLocks noGrp="1"/>
          </p:cNvSpPr>
          <p:nvPr>
            <p:ph type="chart" sz="quarter" idx="16" hasCustomPrompt="1"/>
          </p:nvPr>
        </p:nvSpPr>
        <p:spPr>
          <a:xfrm>
            <a:off x="4402138" y="1237892"/>
            <a:ext cx="4114803" cy="3166232"/>
          </a:xfrm>
        </p:spPr>
        <p:txBody>
          <a:bodyPr tIns="0" rIns="0" bIns="0" anchor="ctr" anchorCtr="1"/>
          <a:lstStyle>
            <a:lvl1pPr marL="0" indent="0" algn="ctr">
              <a:spcBef>
                <a:spcPts val="0"/>
              </a:spcBef>
              <a:defRPr>
                <a:solidFill>
                  <a:schemeClr val="tx1"/>
                </a:solidFill>
              </a:defRPr>
            </a:lvl1pPr>
          </a:lstStyle>
          <a:p>
            <a:r>
              <a:rPr lang="en-US" dirty="0"/>
              <a:t>Click to create</a:t>
            </a:r>
            <a:br>
              <a:rPr lang="en-US" dirty="0"/>
            </a:br>
            <a:r>
              <a:rPr lang="en-US" dirty="0"/>
              <a:t>Chart or Graph</a:t>
            </a:r>
          </a:p>
        </p:txBody>
      </p:sp>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4093264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3"/>
          <p:cNvSpPr>
            <a:spLocks noGrp="1"/>
          </p:cNvSpPr>
          <p:nvPr>
            <p:ph sz="quarter" idx="13" hasCustomPrompt="1"/>
          </p:nvPr>
        </p:nvSpPr>
        <p:spPr>
          <a:xfrm>
            <a:off x="654053" y="1895889"/>
            <a:ext cx="4225925" cy="574278"/>
          </a:xfrm>
        </p:spPr>
        <p:txBody>
          <a:bodyPr tIns="0" rIns="0" bIns="0" anchor="ctr" anchorCtr="1"/>
          <a:lstStyle>
            <a:lvl1pPr marL="0" indent="0" algn="ctr">
              <a:spcBef>
                <a:spcPts val="0"/>
              </a:spcBef>
              <a:defRPr sz="5000" b="1" i="0" cap="all">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a:t>
            </a:r>
          </a:p>
        </p:txBody>
      </p:sp>
      <p:sp>
        <p:nvSpPr>
          <p:cNvPr id="20" name="Content Placeholder 3"/>
          <p:cNvSpPr>
            <a:spLocks noGrp="1"/>
          </p:cNvSpPr>
          <p:nvPr>
            <p:ph sz="quarter" idx="15" hasCustomPrompt="1"/>
          </p:nvPr>
        </p:nvSpPr>
        <p:spPr>
          <a:xfrm>
            <a:off x="5427136" y="1403351"/>
            <a:ext cx="3089805" cy="1822467"/>
          </a:xfrm>
        </p:spPr>
        <p:txBody>
          <a:bodyPr tIns="0" rIns="0" bIns="0" anchor="ctr" anchorCtr="0"/>
          <a:lstStyle>
            <a:lvl1pPr marL="0" indent="0">
              <a:spcBef>
                <a:spcPts val="0"/>
              </a:spcBef>
              <a:defRPr sz="1400" b="0" i="0">
                <a:solidFill>
                  <a:schemeClr val="tx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Click to ad descriptor body copy</a:t>
            </a:r>
          </a:p>
        </p:txBody>
      </p:sp>
      <p:sp>
        <p:nvSpPr>
          <p:cNvPr id="21" name="Content Placeholder 3"/>
          <p:cNvSpPr>
            <a:spLocks noGrp="1"/>
          </p:cNvSpPr>
          <p:nvPr>
            <p:ph sz="quarter" idx="21" hasCustomPrompt="1"/>
          </p:nvPr>
        </p:nvSpPr>
        <p:spPr>
          <a:xfrm>
            <a:off x="654053" y="2470169"/>
            <a:ext cx="4225925" cy="755649"/>
          </a:xfrm>
        </p:spPr>
        <p:txBody>
          <a:bodyPr tIns="0" rIns="0" bIns="0" anchor="t" anchorCtr="1"/>
          <a:lstStyle>
            <a:lvl1pPr marL="0" indent="0" algn="ctr">
              <a:spcBef>
                <a:spcPts val="0"/>
              </a:spcBef>
              <a:defRPr sz="2300" b="0" i="0" cap="all" baseline="0">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 • COPY here</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09321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bg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bg2"/>
          </a:solidFill>
          <a:ln w="12700" cap="flat"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79922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Body Slide-Text-Text">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7"/>
          </p:nvPr>
        </p:nvSpPr>
        <p:spPr>
          <a:xfrm>
            <a:off x="4813927" y="1239701"/>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04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with Logo and Page">
    <p:spTree>
      <p:nvGrpSpPr>
        <p:cNvPr id="1" name=""/>
        <p:cNvGrpSpPr/>
        <p:nvPr/>
      </p:nvGrpSpPr>
      <p:grpSpPr>
        <a:xfrm>
          <a:off x="0" y="0"/>
          <a:ext cx="0" cy="0"/>
          <a:chOff x="0" y="0"/>
          <a:chExt cx="0" cy="0"/>
        </a:xfrm>
      </p:grpSpPr>
      <p:sp>
        <p:nvSpPr>
          <p:cNvPr id="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8"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68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443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71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039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38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767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536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22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2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Body Slide-Text-Text">
    <p:spTree>
      <p:nvGrpSpPr>
        <p:cNvPr id="1" name=""/>
        <p:cNvGrpSpPr/>
        <p:nvPr/>
      </p:nvGrpSpPr>
      <p:grpSpPr>
        <a:xfrm>
          <a:off x="0" y="0"/>
          <a:ext cx="0" cy="0"/>
          <a:chOff x="0" y="0"/>
          <a:chExt cx="0" cy="0"/>
        </a:xfrm>
      </p:grpSpPr>
      <p:sp>
        <p:nvSpPr>
          <p:cNvPr id="13" name="Picture Placeholder 17"/>
          <p:cNvSpPr>
            <a:spLocks noGrp="1"/>
          </p:cNvSpPr>
          <p:nvPr>
            <p:ph type="pic" sz="quarter" idx="15" hasCustomPrompt="1"/>
          </p:nvPr>
        </p:nvSpPr>
        <p:spPr>
          <a:xfrm>
            <a:off x="4813927" y="1238250"/>
            <a:ext cx="3538538" cy="3022997"/>
          </a:xfrm>
        </p:spPr>
        <p:txBody>
          <a:bodyPr tIns="0" rIns="0" bIns="0" anchor="ctr" anchorCtr="1"/>
          <a:lstStyle>
            <a:lvl1pPr marL="0" indent="0" algn="ctr">
              <a:spcBef>
                <a:spcPts val="0"/>
              </a:spcBef>
              <a:defRPr baseline="0">
                <a:solidFill>
                  <a:schemeClr val="tx1"/>
                </a:solidFill>
              </a:defRPr>
            </a:lvl1pPr>
          </a:lstStyle>
          <a:p>
            <a:r>
              <a:rPr lang="en-US" dirty="0"/>
              <a:t>Click to</a:t>
            </a:r>
            <a:br>
              <a:rPr lang="en-US" dirty="0"/>
            </a:br>
            <a:r>
              <a:rPr lang="en-US" dirty="0"/>
              <a:t>insert</a:t>
            </a:r>
            <a:br>
              <a:rPr lang="en-US" dirty="0"/>
            </a:br>
            <a:r>
              <a:rPr lang="en-US" dirty="0"/>
              <a:t>image</a:t>
            </a:r>
          </a:p>
        </p:txBody>
      </p:sp>
      <p:sp>
        <p:nvSpPr>
          <p:cNvPr id="29"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2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28"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pic>
        <p:nvPicPr>
          <p:cNvPr id="2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10"/>
          <p:cNvSpPr>
            <a:spLocks noGrp="1"/>
          </p:cNvSpPr>
          <p:nvPr>
            <p:ph sz="quarter" idx="13"/>
          </p:nvPr>
        </p:nvSpPr>
        <p:spPr>
          <a:xfrm>
            <a:off x="623456" y="1238250"/>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3"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cxnSp>
        <p:nvCxnSpPr>
          <p:cNvPr id="30" name="Straight Connector 29"/>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178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001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643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933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153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495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585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162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89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406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42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17"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0"/>
          <p:cNvSpPr>
            <a:spLocks noGrp="1"/>
          </p:cNvSpPr>
          <p:nvPr>
            <p:ph sz="quarter" idx="13"/>
          </p:nvPr>
        </p:nvSpPr>
        <p:spPr>
          <a:xfrm>
            <a:off x="623456" y="1238250"/>
            <a:ext cx="789348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6891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912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242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3354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61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243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02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653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85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367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09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ody Slide-Text-Image">
    <p:spTree>
      <p:nvGrpSpPr>
        <p:cNvPr id="1" name=""/>
        <p:cNvGrpSpPr/>
        <p:nvPr/>
      </p:nvGrpSpPr>
      <p:grpSpPr>
        <a:xfrm>
          <a:off x="0" y="0"/>
          <a:ext cx="0" cy="0"/>
          <a:chOff x="0" y="0"/>
          <a:chExt cx="0" cy="0"/>
        </a:xfrm>
      </p:grpSpPr>
      <p:sp>
        <p:nvSpPr>
          <p:cNvPr id="10" name="Content Placeholder 10"/>
          <p:cNvSpPr>
            <a:spLocks noGrp="1"/>
          </p:cNvSpPr>
          <p:nvPr>
            <p:ph sz="quarter" idx="20"/>
          </p:nvPr>
        </p:nvSpPr>
        <p:spPr>
          <a:xfrm>
            <a:off x="623456" y="1238249"/>
            <a:ext cx="3703012" cy="3165873"/>
          </a:xfrm>
        </p:spPr>
        <p:txBody>
          <a:bodyPr tIns="0" rIns="0" bIns="0" anchor="ctr" anchorCtr="0">
            <a:noAutofit/>
          </a:bodyPr>
          <a:lstStyle>
            <a:lvl1pPr marL="0" indent="0">
              <a:spcBef>
                <a:spcPts val="0"/>
              </a:spcBef>
              <a:spcAft>
                <a:spcPts val="3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hart Placeholder 18"/>
          <p:cNvSpPr>
            <a:spLocks noGrp="1"/>
          </p:cNvSpPr>
          <p:nvPr>
            <p:ph type="chart" sz="quarter" idx="16" hasCustomPrompt="1"/>
          </p:nvPr>
        </p:nvSpPr>
        <p:spPr>
          <a:xfrm>
            <a:off x="4402138" y="1237892"/>
            <a:ext cx="4114803" cy="3166232"/>
          </a:xfrm>
        </p:spPr>
        <p:txBody>
          <a:bodyPr tIns="0" rIns="0" bIns="0" anchor="ctr" anchorCtr="1"/>
          <a:lstStyle>
            <a:lvl1pPr marL="0" indent="0" algn="ctr">
              <a:spcBef>
                <a:spcPts val="0"/>
              </a:spcBef>
              <a:defRPr>
                <a:solidFill>
                  <a:schemeClr val="tx1"/>
                </a:solidFill>
              </a:defRPr>
            </a:lvl1pPr>
          </a:lstStyle>
          <a:p>
            <a:r>
              <a:rPr lang="en-US" dirty="0"/>
              <a:t>Click to create</a:t>
            </a:r>
            <a:br>
              <a:rPr lang="en-US" dirty="0"/>
            </a:br>
            <a:r>
              <a:rPr lang="en-US" dirty="0"/>
              <a:t>Chart or Graph</a:t>
            </a:r>
          </a:p>
        </p:txBody>
      </p:sp>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17"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8359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492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181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459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422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869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65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8057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756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726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62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17"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3"/>
          <p:cNvSpPr>
            <a:spLocks noGrp="1"/>
          </p:cNvSpPr>
          <p:nvPr>
            <p:ph sz="quarter" idx="13" hasCustomPrompt="1"/>
          </p:nvPr>
        </p:nvSpPr>
        <p:spPr>
          <a:xfrm>
            <a:off x="654053" y="1895889"/>
            <a:ext cx="4225925" cy="574278"/>
          </a:xfrm>
        </p:spPr>
        <p:txBody>
          <a:bodyPr tIns="0" rIns="0" bIns="0" anchor="ctr" anchorCtr="1"/>
          <a:lstStyle>
            <a:lvl1pPr marL="0" indent="0" algn="ctr">
              <a:spcBef>
                <a:spcPts val="0"/>
              </a:spcBef>
              <a:defRPr sz="5000" b="1" i="0" cap="all">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a:t>
            </a:r>
          </a:p>
        </p:txBody>
      </p:sp>
      <p:sp>
        <p:nvSpPr>
          <p:cNvPr id="20" name="Content Placeholder 3"/>
          <p:cNvSpPr>
            <a:spLocks noGrp="1"/>
          </p:cNvSpPr>
          <p:nvPr>
            <p:ph sz="quarter" idx="15" hasCustomPrompt="1"/>
          </p:nvPr>
        </p:nvSpPr>
        <p:spPr>
          <a:xfrm>
            <a:off x="5427136" y="1403351"/>
            <a:ext cx="3089805" cy="1822467"/>
          </a:xfrm>
        </p:spPr>
        <p:txBody>
          <a:bodyPr tIns="0" rIns="0" bIns="0" anchor="ctr" anchorCtr="0"/>
          <a:lstStyle>
            <a:lvl1pPr marL="0" indent="0">
              <a:spcBef>
                <a:spcPts val="0"/>
              </a:spcBef>
              <a:defRPr sz="1400" b="0" i="0">
                <a:solidFill>
                  <a:schemeClr val="tx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Click to ad descriptor body copy</a:t>
            </a:r>
          </a:p>
        </p:txBody>
      </p:sp>
      <p:sp>
        <p:nvSpPr>
          <p:cNvPr id="21" name="Content Placeholder 3"/>
          <p:cNvSpPr>
            <a:spLocks noGrp="1"/>
          </p:cNvSpPr>
          <p:nvPr>
            <p:ph sz="quarter" idx="21" hasCustomPrompt="1"/>
          </p:nvPr>
        </p:nvSpPr>
        <p:spPr>
          <a:xfrm>
            <a:off x="654053" y="2470169"/>
            <a:ext cx="4225925" cy="755649"/>
          </a:xfrm>
        </p:spPr>
        <p:txBody>
          <a:bodyPr tIns="0" rIns="0" bIns="0" anchor="t" anchorCtr="1"/>
          <a:lstStyle>
            <a:lvl1pPr marL="0" indent="0" algn="ctr">
              <a:spcBef>
                <a:spcPts val="0"/>
              </a:spcBef>
              <a:defRPr sz="2300" b="0" i="0" cap="all" baseline="0">
                <a:solidFill>
                  <a:schemeClr val="bg1"/>
                </a:solidFill>
              </a:defRPr>
            </a:lvl1pPr>
            <a:lvl2pPr>
              <a:defRPr sz="2500">
                <a:solidFill>
                  <a:schemeClr val="bg1"/>
                </a:solidFill>
              </a:defRPr>
            </a:lvl2pPr>
            <a:lvl3pPr>
              <a:defRPr sz="2500">
                <a:solidFill>
                  <a:schemeClr val="bg1"/>
                </a:solidFill>
              </a:defRPr>
            </a:lvl3pPr>
            <a:lvl4pPr>
              <a:defRPr sz="2500">
                <a:solidFill>
                  <a:schemeClr val="bg1"/>
                </a:solidFill>
              </a:defRPr>
            </a:lvl4pPr>
            <a:lvl5pPr>
              <a:defRPr sz="2500">
                <a:solidFill>
                  <a:schemeClr val="bg1"/>
                </a:solidFill>
              </a:defRPr>
            </a:lvl5pPr>
          </a:lstStyle>
          <a:p>
            <a:pPr lvl="0"/>
            <a:r>
              <a:rPr lang="en-US" dirty="0"/>
              <a:t>Copy Here • COPY here</a:t>
            </a:r>
          </a:p>
        </p:txBody>
      </p:sp>
      <p:pic>
        <p:nvPicPr>
          <p:cNvPr id="2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7493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360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154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4663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914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3935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84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ody Slide-Text-Image">
    <p:spTree>
      <p:nvGrpSpPr>
        <p:cNvPr id="1" name=""/>
        <p:cNvGrpSpPr/>
        <p:nvPr/>
      </p:nvGrpSpPr>
      <p:grpSpPr>
        <a:xfrm>
          <a:off x="0" y="0"/>
          <a:ext cx="0" cy="0"/>
          <a:chOff x="0" y="0"/>
          <a:chExt cx="0" cy="0"/>
        </a:xfrm>
      </p:grpSpPr>
      <p:sp>
        <p:nvSpPr>
          <p:cNvPr id="11" name="Slide Number Placeholder 5"/>
          <p:cNvSpPr>
            <a:spLocks noGrp="1"/>
          </p:cNvSpPr>
          <p:nvPr>
            <p:ph type="sldNum" sz="quarter" idx="14"/>
          </p:nvPr>
        </p:nvSpPr>
        <p:spPr>
          <a:xfrm>
            <a:off x="7458077" y="4638609"/>
            <a:ext cx="1058863" cy="273844"/>
          </a:xfrm>
        </p:spPr>
        <p:txBody>
          <a:bodyPr anchor="b"/>
          <a:lstStyle>
            <a:lvl1pPr>
              <a:defRPr sz="800">
                <a:solidFill>
                  <a:schemeClr val="tx1">
                    <a:lumMod val="60000"/>
                    <a:lumOff val="40000"/>
                  </a:schemeClr>
                </a:solidFill>
              </a:defRPr>
            </a:lvl1pPr>
          </a:lstStyle>
          <a:p>
            <a:pPr>
              <a:defRPr/>
            </a:pPr>
            <a:fld id="{290567DB-3B83-254F-A049-1F4DF64DA552}" type="slidenum">
              <a:rPr lang="en-US" smtClean="0"/>
              <a:pPr>
                <a:defRPr/>
              </a:pPr>
              <a:t>‹#›</a:t>
            </a:fld>
            <a:r>
              <a:rPr lang="en-US" dirty="0"/>
              <a:t> </a:t>
            </a:r>
          </a:p>
        </p:txBody>
      </p:sp>
      <p:sp>
        <p:nvSpPr>
          <p:cNvPr id="15" name="Text Placeholder 2"/>
          <p:cNvSpPr>
            <a:spLocks noGrp="1"/>
          </p:cNvSpPr>
          <p:nvPr>
            <p:ph type="body" sz="quarter" idx="18" hasCustomPrompt="1"/>
          </p:nvPr>
        </p:nvSpPr>
        <p:spPr>
          <a:xfrm>
            <a:off x="2238375" y="4638675"/>
            <a:ext cx="5105400" cy="273844"/>
          </a:xfrm>
        </p:spPr>
        <p:txBody>
          <a:bodyPr anchor="b"/>
          <a:lstStyle>
            <a:lvl1pPr marL="0" indent="0">
              <a:defRPr sz="700">
                <a:solidFill>
                  <a:schemeClr val="tx1">
                    <a:lumMod val="60000"/>
                    <a:lumOff val="40000"/>
                  </a:schemeClr>
                </a:solidFill>
              </a:defRPr>
            </a:lvl1pPr>
            <a:lvl2pPr>
              <a:defRPr sz="800">
                <a:solidFill>
                  <a:schemeClr val="tx1">
                    <a:lumMod val="60000"/>
                    <a:lumOff val="40000"/>
                  </a:schemeClr>
                </a:solidFill>
              </a:defRPr>
            </a:lvl2pPr>
            <a:lvl3pPr>
              <a:defRPr sz="800">
                <a:solidFill>
                  <a:schemeClr val="tx1">
                    <a:lumMod val="60000"/>
                    <a:lumOff val="40000"/>
                  </a:schemeClr>
                </a:solidFill>
              </a:defRPr>
            </a:lvl3pPr>
            <a:lvl4pPr>
              <a:defRPr sz="800">
                <a:solidFill>
                  <a:schemeClr val="tx1">
                    <a:lumMod val="60000"/>
                    <a:lumOff val="40000"/>
                  </a:schemeClr>
                </a:solidFill>
              </a:defRPr>
            </a:lvl4pPr>
            <a:lvl5pPr>
              <a:defRPr sz="800">
                <a:solidFill>
                  <a:schemeClr val="tx1">
                    <a:lumMod val="60000"/>
                    <a:lumOff val="40000"/>
                  </a:schemeClr>
                </a:solidFill>
              </a:defRPr>
            </a:lvl5pPr>
          </a:lstStyle>
          <a:p>
            <a:pPr lvl="0"/>
            <a:r>
              <a:rPr lang="en-US" dirty="0"/>
              <a:t>Footnotes and disclaimers go here</a:t>
            </a:r>
          </a:p>
        </p:txBody>
      </p:sp>
      <p:sp>
        <p:nvSpPr>
          <p:cNvPr id="14" name="Title 1"/>
          <p:cNvSpPr>
            <a:spLocks noGrp="1"/>
          </p:cNvSpPr>
          <p:nvPr>
            <p:ph type="title" hasCustomPrompt="1"/>
          </p:nvPr>
        </p:nvSpPr>
        <p:spPr>
          <a:xfrm>
            <a:off x="623458" y="224181"/>
            <a:ext cx="7893483" cy="308008"/>
          </a:xfrm>
        </p:spPr>
        <p:txBody>
          <a:bodyPr lIns="0" tIns="0" rIns="0" bIns="0">
            <a:noAutofit/>
          </a:bodyPr>
          <a:lstStyle>
            <a:lvl1pPr algn="l">
              <a:defRPr sz="1800" b="1" spc="0" baseline="0">
                <a:solidFill>
                  <a:schemeClr val="tx2"/>
                </a:solidFill>
              </a:defRPr>
            </a:lvl1pPr>
          </a:lstStyle>
          <a:p>
            <a:r>
              <a:rPr lang="en-US" dirty="0"/>
              <a:t>Section name goes here:</a:t>
            </a:r>
          </a:p>
        </p:txBody>
      </p:sp>
      <p:sp>
        <p:nvSpPr>
          <p:cNvPr id="16" name="Text Placeholder 2"/>
          <p:cNvSpPr>
            <a:spLocks noGrp="1"/>
          </p:cNvSpPr>
          <p:nvPr>
            <p:ph type="body" sz="quarter" idx="19" hasCustomPrompt="1"/>
          </p:nvPr>
        </p:nvSpPr>
        <p:spPr>
          <a:xfrm>
            <a:off x="623455" y="469262"/>
            <a:ext cx="7893484" cy="365125"/>
          </a:xfrm>
        </p:spPr>
        <p:txBody>
          <a:bodyPr/>
          <a:lstStyle>
            <a:lvl1pPr>
              <a:defRPr sz="1800">
                <a:solidFill>
                  <a:schemeClr val="bg1"/>
                </a:solidFill>
              </a:defRPr>
            </a:lvl1pPr>
          </a:lstStyle>
          <a:p>
            <a:pPr lvl="0"/>
            <a:r>
              <a:rPr lang="en-US" dirty="0"/>
              <a:t>Slide title goes here</a:t>
            </a:r>
          </a:p>
        </p:txBody>
      </p:sp>
      <p:sp>
        <p:nvSpPr>
          <p:cNvPr id="17" name="Rectangle 10"/>
          <p:cNvSpPr/>
          <p:nvPr userDrawn="1"/>
        </p:nvSpPr>
        <p:spPr>
          <a:xfrm rot="2700000">
            <a:off x="262755" y="287149"/>
            <a:ext cx="182880" cy="182880"/>
          </a:xfrm>
          <a:custGeom>
            <a:avLst/>
            <a:gdLst/>
            <a:ahLst/>
            <a:cxnLst/>
            <a:rect l="l" t="t" r="r" b="b"/>
            <a:pathLst>
              <a:path w="466406" h="466406">
                <a:moveTo>
                  <a:pt x="466406" y="0"/>
                </a:moveTo>
                <a:lnTo>
                  <a:pt x="466406" y="174902"/>
                </a:lnTo>
                <a:lnTo>
                  <a:pt x="466406" y="466406"/>
                </a:lnTo>
                <a:lnTo>
                  <a:pt x="291504" y="466406"/>
                </a:lnTo>
                <a:lnTo>
                  <a:pt x="291504" y="174902"/>
                </a:lnTo>
                <a:lnTo>
                  <a:pt x="0" y="174902"/>
                </a:lnTo>
                <a:lnTo>
                  <a:pt x="0" y="0"/>
                </a:lnTo>
                <a:lnTo>
                  <a:pt x="291504" y="0"/>
                </a:lnTo>
                <a:close/>
              </a:path>
            </a:pathLst>
          </a:custGeom>
          <a:solidFill>
            <a:schemeClr val="tx2"/>
          </a:solidFill>
          <a:ln w="12700" cap="flat" cmpd="sng" algn="ctr">
            <a:solidFill>
              <a:schemeClr val="tx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spAutoFit/>
          </a:bodyPr>
          <a:lstStyle/>
          <a:p>
            <a:endParaRPr lang="en-US"/>
          </a:p>
        </p:txBody>
      </p:sp>
      <p:cxnSp>
        <p:nvCxnSpPr>
          <p:cNvPr id="18" name="Straight Connector 17"/>
          <p:cNvCxnSpPr/>
          <p:nvPr userDrawn="1"/>
        </p:nvCxnSpPr>
        <p:spPr>
          <a:xfrm>
            <a:off x="623455" y="943480"/>
            <a:ext cx="7893483" cy="0"/>
          </a:xfrm>
          <a:prstGeom prst="line">
            <a:avLst/>
          </a:prstGeom>
          <a:ln w="9525">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3413" y="4697019"/>
            <a:ext cx="10906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80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cxnSp>
        <p:nvCxnSpPr>
          <p:cNvPr id="17" name="Straight Connector 16"/>
          <p:cNvCxnSpPr/>
          <p:nvPr userDrawn="1"/>
        </p:nvCxnSpPr>
        <p:spPr>
          <a:xfrm flipH="1" flipV="1">
            <a:off x="1741488" y="2344347"/>
            <a:ext cx="6978650" cy="0"/>
          </a:xfrm>
          <a:prstGeom prst="line">
            <a:avLst/>
          </a:prstGeom>
          <a:ln w="9525"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1741055" y="1109702"/>
            <a:ext cx="6979612" cy="1169557"/>
          </a:xfrm>
        </p:spPr>
        <p:txBody>
          <a:bodyPr lIns="0" tIns="0" rIns="0" bIns="0" anchor="ctr" anchorCtr="0">
            <a:noAutofit/>
          </a:bodyPr>
          <a:lstStyle>
            <a:lvl1pPr algn="l">
              <a:lnSpc>
                <a:spcPct val="100000"/>
              </a:lnSpc>
              <a:spcBef>
                <a:spcPts val="0"/>
              </a:spcBef>
              <a:defRPr lang="en-US" sz="4000" b="1" cap="none" dirty="0">
                <a:solidFill>
                  <a:schemeClr val="bg1"/>
                </a:solidFill>
              </a:defRPr>
            </a:lvl1pPr>
          </a:lstStyle>
          <a:p>
            <a:r>
              <a:rPr lang="en-US" dirty="0"/>
              <a:t>Section name</a:t>
            </a:r>
            <a:br>
              <a:rPr lang="en-US" dirty="0"/>
            </a:br>
            <a:r>
              <a:rPr lang="en-US" dirty="0"/>
              <a:t>goes here</a:t>
            </a:r>
          </a:p>
        </p:txBody>
      </p:sp>
      <p:sp>
        <p:nvSpPr>
          <p:cNvPr id="19" name="Text Placeholder 15"/>
          <p:cNvSpPr>
            <a:spLocks noGrp="1"/>
          </p:cNvSpPr>
          <p:nvPr>
            <p:ph type="body" sz="quarter" idx="10" hasCustomPrompt="1"/>
          </p:nvPr>
        </p:nvSpPr>
        <p:spPr>
          <a:xfrm>
            <a:off x="1741487" y="2526715"/>
            <a:ext cx="6979179" cy="2438593"/>
          </a:xfrm>
        </p:spPr>
        <p:txBody>
          <a:bodyPr tIns="0" rIns="0" bIns="0" anchor="t" anchorCtr="0">
            <a:noAutofit/>
          </a:bodyPr>
          <a:lstStyle>
            <a:lvl1pPr marL="285750" indent="-285750" algn="l">
              <a:lnSpc>
                <a:spcPct val="100000"/>
              </a:lnSpc>
              <a:spcBef>
                <a:spcPts val="0"/>
              </a:spcBef>
              <a:spcAft>
                <a:spcPts val="600"/>
              </a:spcAft>
              <a:buFont typeface="Arial" panose="020B0604020202020204" pitchFamily="34" charset="0"/>
              <a:buChar char="•"/>
              <a:defRPr sz="1400">
                <a:solidFill>
                  <a:schemeClr val="tx1"/>
                </a:solidFill>
              </a:defRPr>
            </a:lvl1pPr>
            <a:lvl2pPr marL="457200" indent="0">
              <a:buFontTx/>
              <a:buNone/>
              <a:defRPr sz="1500">
                <a:solidFill>
                  <a:schemeClr val="bg1"/>
                </a:solidFill>
              </a:defRPr>
            </a:lvl2pPr>
            <a:lvl3pPr marL="914400" indent="0">
              <a:buFontTx/>
              <a:buNone/>
              <a:defRPr sz="1500">
                <a:solidFill>
                  <a:schemeClr val="bg1"/>
                </a:solidFill>
              </a:defRPr>
            </a:lvl3pPr>
            <a:lvl4pPr marL="1371600" indent="0">
              <a:buFontTx/>
              <a:buNone/>
              <a:defRPr sz="1500">
                <a:solidFill>
                  <a:schemeClr val="bg1"/>
                </a:solidFill>
              </a:defRPr>
            </a:lvl4pPr>
            <a:lvl5pPr marL="1828800" indent="0">
              <a:buFontTx/>
              <a:buNone/>
              <a:defRPr sz="1500">
                <a:solidFill>
                  <a:schemeClr val="bg1"/>
                </a:solidFill>
              </a:defRPr>
            </a:lvl5pPr>
          </a:lstStyle>
          <a:p>
            <a:pPr lvl="0"/>
            <a:r>
              <a:rPr lang="en-US" dirty="0"/>
              <a:t>Type in a section summary or list the names of the slides in this section</a:t>
            </a:r>
          </a:p>
        </p:txBody>
      </p:sp>
      <p:sp>
        <p:nvSpPr>
          <p:cNvPr id="20" name="Oval 19"/>
          <p:cNvSpPr/>
          <p:nvPr userDrawn="1"/>
        </p:nvSpPr>
        <p:spPr>
          <a:xfrm>
            <a:off x="502681" y="1194430"/>
            <a:ext cx="1005840" cy="10058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5400" b="1" dirty="0">
              <a:solidFill>
                <a:prstClr val="white"/>
              </a:solidFill>
              <a:latin typeface="Verdana"/>
              <a:cs typeface="Verdana"/>
            </a:endParaRPr>
          </a:p>
        </p:txBody>
      </p:sp>
      <p:sp>
        <p:nvSpPr>
          <p:cNvPr id="21" name="Text Placeholder 3"/>
          <p:cNvSpPr>
            <a:spLocks noGrp="1"/>
          </p:cNvSpPr>
          <p:nvPr>
            <p:ph type="body" sz="quarter" idx="11" hasCustomPrompt="1"/>
          </p:nvPr>
        </p:nvSpPr>
        <p:spPr>
          <a:xfrm>
            <a:off x="423782" y="1194430"/>
            <a:ext cx="1163638" cy="1016000"/>
          </a:xfrm>
        </p:spPr>
        <p:txBody>
          <a:bodyPr tIns="0" rIns="0" bIns="0"/>
          <a:lstStyle>
            <a:lvl1pPr marL="0" indent="0" algn="ctr">
              <a:defRPr sz="5400" b="1">
                <a:solidFill>
                  <a:srgbClr val="FFFFFF"/>
                </a:solidFill>
              </a:defRPr>
            </a:lvl1pPr>
          </a:lstStyle>
          <a:p>
            <a:pPr lvl="0"/>
            <a:r>
              <a:rPr lang="en-US" dirty="0"/>
              <a:t>2</a:t>
            </a:r>
          </a:p>
        </p:txBody>
      </p:sp>
      <p:sp>
        <p:nvSpPr>
          <p:cNvPr id="22" name="TextBox 21"/>
          <p:cNvSpPr txBox="1"/>
          <p:nvPr userDrawn="1"/>
        </p:nvSpPr>
        <p:spPr>
          <a:xfrm>
            <a:off x="9352307" y="1291877"/>
            <a:ext cx="2286415" cy="507831"/>
          </a:xfrm>
          <a:prstGeom prst="rect">
            <a:avLst/>
          </a:prstGeom>
          <a:noFill/>
        </p:spPr>
        <p:txBody>
          <a:bodyPr wrap="square" rtlCol="0">
            <a:spAutoFit/>
          </a:bodyPr>
          <a:lstStyle/>
          <a:p>
            <a:pPr marL="0" lvl="2" defTabSz="457200" fontAlgn="base">
              <a:spcBef>
                <a:spcPct val="0"/>
              </a:spcBef>
              <a:spcAft>
                <a:spcPts val="600"/>
              </a:spcAft>
            </a:pPr>
            <a:r>
              <a:rPr lang="en-U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INSTRUCTIONS</a:t>
            </a:r>
          </a:p>
          <a:p>
            <a:pPr marL="285750" lvl="2" indent="-285750" defTabSz="457200" fontAlgn="base">
              <a:spcBef>
                <a:spcPct val="0"/>
              </a:spcBef>
              <a:spcAft>
                <a:spcPts val="600"/>
              </a:spcAft>
              <a:buFont typeface="Arial" panose="020B0604020202020204" pitchFamily="34" charset="0"/>
              <a:buChar char="•"/>
            </a:pP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Change section number</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53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ctr"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383338" y="4798220"/>
            <a:ext cx="2133600" cy="273844"/>
          </a:xfrm>
          <a:prstGeom prst="rect">
            <a:avLst/>
          </a:prstGeom>
        </p:spPr>
        <p:txBody>
          <a:bodyPr vert="horz" lIns="91440" tIns="45720" rIns="91440" bIns="45720" rtlCol="0" anchor="ctr"/>
          <a:lstStyle>
            <a:lvl1pPr algn="r" fontAlgn="auto">
              <a:spcBef>
                <a:spcPts val="0"/>
              </a:spcBef>
              <a:spcAft>
                <a:spcPts val="0"/>
              </a:spcAft>
              <a:defRPr sz="900">
                <a:solidFill>
                  <a:schemeClr val="bg1">
                    <a:lumMod val="65000"/>
                  </a:schemeClr>
                </a:solidFill>
                <a:latin typeface="Verdana"/>
                <a:ea typeface="+mn-ea"/>
                <a:cs typeface="Verdana"/>
              </a:defRPr>
            </a:lvl1pPr>
          </a:lstStyle>
          <a:p>
            <a:pPr defTabSz="457200">
              <a:defRPr/>
            </a:pPr>
            <a:fld id="{149BC723-2E7E-C341-B131-B70303871AAC}" type="slidenum">
              <a:rPr lang="en-US" smtClean="0">
                <a:solidFill>
                  <a:srgbClr val="2E4D7E">
                    <a:lumMod val="65000"/>
                  </a:srgbClr>
                </a:solidFill>
              </a:rPr>
              <a:pPr defTabSz="457200">
                <a:defRPr/>
              </a:pPr>
              <a:t>‹#›</a:t>
            </a:fld>
            <a:endParaRPr lang="en-US" dirty="0">
              <a:solidFill>
                <a:srgbClr val="2E4D7E">
                  <a:lumMod val="65000"/>
                </a:srgbClr>
              </a:solidFill>
            </a:endParaRPr>
          </a:p>
        </p:txBody>
      </p:sp>
    </p:spTree>
    <p:extLst>
      <p:ext uri="{BB962C8B-B14F-4D97-AF65-F5344CB8AC3E}">
        <p14:creationId xmlns:p14="http://schemas.microsoft.com/office/powerpoint/2010/main" val="1050009439"/>
      </p:ext>
    </p:extLst>
  </p:cSld>
  <p:clrMap bg1="lt1" tx1="dk1" bg2="lt2" tx2="dk2" accent1="accent1" accent2="accent2" accent3="accent3" accent4="accent4" accent5="accent5" accent6="accent6" hlink="hlink" folHlink="folHlink"/>
  <p:sldLayoutIdLst>
    <p:sldLayoutId id="2147483788" r:id="rId1"/>
    <p:sldLayoutId id="2147483786" r:id="rId2"/>
    <p:sldLayoutId id="2147483778" r:id="rId3"/>
    <p:sldLayoutId id="2147483793" r:id="rId4"/>
    <p:sldLayoutId id="2147483758" r:id="rId5"/>
    <p:sldLayoutId id="2147483794" r:id="rId6"/>
    <p:sldLayoutId id="2147483795" r:id="rId7"/>
    <p:sldLayoutId id="2147483796" r:id="rId8"/>
    <p:sldLayoutId id="2147483789" r:id="rId9"/>
    <p:sldLayoutId id="2147483797" r:id="rId10"/>
    <p:sldLayoutId id="2147483798" r:id="rId11"/>
    <p:sldLayoutId id="2147483799" r:id="rId12"/>
    <p:sldLayoutId id="2147483800" r:id="rId13"/>
    <p:sldLayoutId id="2147483801" r:id="rId14"/>
    <p:sldLayoutId id="2147483802" r:id="rId15"/>
    <p:sldLayoutId id="2147483790" r:id="rId16"/>
    <p:sldLayoutId id="2147483803" r:id="rId17"/>
    <p:sldLayoutId id="2147483804" r:id="rId18"/>
    <p:sldLayoutId id="2147483805" r:id="rId19"/>
    <p:sldLayoutId id="2147483806" r:id="rId20"/>
    <p:sldLayoutId id="2147483807" r:id="rId21"/>
    <p:sldLayoutId id="2147483808" r:id="rId22"/>
    <p:sldLayoutId id="2147483791" r:id="rId23"/>
    <p:sldLayoutId id="2147483809" r:id="rId24"/>
    <p:sldLayoutId id="2147483810" r:id="rId25"/>
    <p:sldLayoutId id="2147483811" r:id="rId26"/>
    <p:sldLayoutId id="2147483812" r:id="rId27"/>
    <p:sldLayoutId id="2147483813" r:id="rId28"/>
    <p:sldLayoutId id="2147483814" r:id="rId29"/>
    <p:sldLayoutId id="2147483753" r:id="rId30"/>
    <p:sldLayoutId id="2147483754" r:id="rId31"/>
  </p:sldLayoutIdLst>
  <p:hf hdr="0" ftr="0" dt="0"/>
  <p:txStyles>
    <p:titleStyle>
      <a:lvl1pPr algn="l" defTabSz="457200" rtl="0" eaLnBrk="0" fontAlgn="base" hangingPunct="0">
        <a:spcBef>
          <a:spcPct val="0"/>
        </a:spcBef>
        <a:spcAft>
          <a:spcPct val="0"/>
        </a:spcAft>
        <a:defRPr sz="1800" b="0" i="0" kern="1200">
          <a:solidFill>
            <a:schemeClr val="tx1"/>
          </a:solidFill>
          <a:latin typeface="Verdana"/>
          <a:ea typeface="ＭＳ Ｐゴシック" charset="0"/>
          <a:cs typeface="Verdana"/>
        </a:defRPr>
      </a:lvl1pPr>
      <a:lvl2pPr algn="l" defTabSz="457200" rtl="0" eaLnBrk="0" fontAlgn="base" hangingPunct="0">
        <a:spcBef>
          <a:spcPct val="0"/>
        </a:spcBef>
        <a:spcAft>
          <a:spcPct val="0"/>
        </a:spcAft>
        <a:defRPr sz="3200">
          <a:solidFill>
            <a:srgbClr val="045C96"/>
          </a:solidFill>
          <a:latin typeface="Arial" charset="0"/>
          <a:ea typeface="ＭＳ Ｐゴシック" charset="0"/>
        </a:defRPr>
      </a:lvl2pPr>
      <a:lvl3pPr algn="l" defTabSz="457200" rtl="0" eaLnBrk="0" fontAlgn="base" hangingPunct="0">
        <a:spcBef>
          <a:spcPct val="0"/>
        </a:spcBef>
        <a:spcAft>
          <a:spcPct val="0"/>
        </a:spcAft>
        <a:defRPr sz="3200">
          <a:solidFill>
            <a:srgbClr val="045C96"/>
          </a:solidFill>
          <a:latin typeface="Arial" charset="0"/>
          <a:ea typeface="ＭＳ Ｐゴシック" charset="0"/>
        </a:defRPr>
      </a:lvl3pPr>
      <a:lvl4pPr algn="l" defTabSz="457200" rtl="0" eaLnBrk="0" fontAlgn="base" hangingPunct="0">
        <a:spcBef>
          <a:spcPct val="0"/>
        </a:spcBef>
        <a:spcAft>
          <a:spcPct val="0"/>
        </a:spcAft>
        <a:defRPr sz="3200">
          <a:solidFill>
            <a:srgbClr val="045C96"/>
          </a:solidFill>
          <a:latin typeface="Arial" charset="0"/>
          <a:ea typeface="ＭＳ Ｐゴシック" charset="0"/>
        </a:defRPr>
      </a:lvl4pPr>
      <a:lvl5pPr algn="l" defTabSz="457200" rtl="0" eaLnBrk="0" fontAlgn="base" hangingPunct="0">
        <a:spcBef>
          <a:spcPct val="0"/>
        </a:spcBef>
        <a:spcAft>
          <a:spcPct val="0"/>
        </a:spcAft>
        <a:defRPr sz="3200">
          <a:solidFill>
            <a:srgbClr val="045C96"/>
          </a:solidFill>
          <a:latin typeface="Arial" charset="0"/>
          <a:ea typeface="ＭＳ Ｐゴシック" charset="0"/>
        </a:defRPr>
      </a:lvl5pPr>
      <a:lvl6pPr marL="457200" algn="l" defTabSz="457200" rtl="0" fontAlgn="base">
        <a:spcBef>
          <a:spcPct val="0"/>
        </a:spcBef>
        <a:spcAft>
          <a:spcPct val="0"/>
        </a:spcAft>
        <a:defRPr sz="3200">
          <a:solidFill>
            <a:srgbClr val="F79646"/>
          </a:solidFill>
          <a:latin typeface="Arial" charset="0"/>
          <a:ea typeface="ＭＳ Ｐゴシック" charset="0"/>
        </a:defRPr>
      </a:lvl6pPr>
      <a:lvl7pPr marL="914400" algn="l" defTabSz="457200" rtl="0" fontAlgn="base">
        <a:spcBef>
          <a:spcPct val="0"/>
        </a:spcBef>
        <a:spcAft>
          <a:spcPct val="0"/>
        </a:spcAft>
        <a:defRPr sz="3200">
          <a:solidFill>
            <a:srgbClr val="F79646"/>
          </a:solidFill>
          <a:latin typeface="Arial" charset="0"/>
          <a:ea typeface="ＭＳ Ｐゴシック" charset="0"/>
        </a:defRPr>
      </a:lvl7pPr>
      <a:lvl8pPr marL="1371600" algn="l" defTabSz="457200" rtl="0" fontAlgn="base">
        <a:spcBef>
          <a:spcPct val="0"/>
        </a:spcBef>
        <a:spcAft>
          <a:spcPct val="0"/>
        </a:spcAft>
        <a:defRPr sz="3200">
          <a:solidFill>
            <a:srgbClr val="F79646"/>
          </a:solidFill>
          <a:latin typeface="Arial" charset="0"/>
          <a:ea typeface="ＭＳ Ｐゴシック" charset="0"/>
        </a:defRPr>
      </a:lvl8pPr>
      <a:lvl9pPr marL="1828800" algn="l" defTabSz="457200" rtl="0" fontAlgn="base">
        <a:spcBef>
          <a:spcPct val="0"/>
        </a:spcBef>
        <a:spcAft>
          <a:spcPct val="0"/>
        </a:spcAft>
        <a:defRPr sz="3200">
          <a:solidFill>
            <a:srgbClr val="F79646"/>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defRPr sz="1600" b="0" i="0" kern="1200">
          <a:solidFill>
            <a:schemeClr val="tx1"/>
          </a:solidFill>
          <a:latin typeface="Verdana"/>
          <a:ea typeface="ＭＳ Ｐゴシック" charset="0"/>
          <a:cs typeface="Verdana"/>
        </a:defRPr>
      </a:lvl1pPr>
      <a:lvl2pPr marL="742950" indent="-28575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2pPr>
      <a:lvl3pPr marL="11430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3pPr>
      <a:lvl4pPr marL="16002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4pPr>
      <a:lvl5pPr marL="2057400" indent="-228600" algn="l" defTabSz="457200" rtl="0" eaLnBrk="0" fontAlgn="base" hangingPunct="0">
        <a:spcBef>
          <a:spcPct val="20000"/>
        </a:spcBef>
        <a:spcAft>
          <a:spcPct val="0"/>
        </a:spcAft>
        <a:buFont typeface="Arial" charset="0"/>
        <a:buChar char="»"/>
        <a:defRPr sz="1400" b="0" i="0" kern="1200">
          <a:solidFill>
            <a:srgbClr val="A6A6A6"/>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194439"/>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30414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07393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BEC79D-C6B5-4F84-96D8-8A294ECEC8FA}"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37E610-3697-441B-8BF4-EC936E9E76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77560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66.xml"/><Relationship Id="rId5" Type="http://schemas.openxmlformats.org/officeDocument/2006/relationships/image" Target="../media/image29.jpg"/><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8" Type="http://schemas.openxmlformats.org/officeDocument/2006/relationships/hyperlink" Target="https://my.clevelandclinic.org/health/diseases/16425-heat-illness" TargetMode="External"/><Relationship Id="rId13" Type="http://schemas.openxmlformats.org/officeDocument/2006/relationships/hyperlink" Target="https://www2a.cdc.gov/nioshtic-2/BuildQyr.asp?s1=mccarthy&amp;f1=%2A&amp;Startyear=&amp;Adv=0&amp;terms=1&amp;D1=10&amp;EndYear=&amp;Limit=10000&amp;sort=&amp;PageNo=1&amp;RecNo=2&amp;View=f&amp;" TargetMode="External"/><Relationship Id="rId3" Type="http://schemas.openxmlformats.org/officeDocument/2006/relationships/hyperlink" Target="https://www.cdc.gov/niosh/docs/2016-106/pdfs/2016-106.pdf?id=10.26616/NIOSHPUB2016106" TargetMode="External"/><Relationship Id="rId7" Type="http://schemas.openxmlformats.org/officeDocument/2006/relationships/hyperlink" Target="https://www.ncbi.nlm.nih.gov/pmc/articles/PMC3550168/" TargetMode="External"/><Relationship Id="rId12" Type="http://schemas.openxmlformats.org/officeDocument/2006/relationships/hyperlink" Target="http://www.e-mjm.org/2019/v74n4/heat-related-illness.pdf" TargetMode="External"/><Relationship Id="rId2" Type="http://schemas.openxmlformats.org/officeDocument/2006/relationships/hyperlink" Target="https://www.cdc.gov/disasters/extremeheat/older-adults-heat.html" TargetMode="External"/><Relationship Id="rId1" Type="http://schemas.openxmlformats.org/officeDocument/2006/relationships/slideLayout" Target="../slideLayouts/slideLayout33.xml"/><Relationship Id="rId6" Type="http://schemas.openxmlformats.org/officeDocument/2006/relationships/hyperlink" Target="https://ksi.uconn.edu/prevention/heat-acclimatization/" TargetMode="External"/><Relationship Id="rId11" Type="http://schemas.openxmlformats.org/officeDocument/2006/relationships/hyperlink" Target="https://www.cdc.gov/pictureofamerica/pdfs/picture_of_america_heat-related_illness.pdf" TargetMode="External"/><Relationship Id="rId5" Type="http://schemas.openxmlformats.org/officeDocument/2006/relationships/hyperlink" Target="https://www.ncbi.nlm.nih.gov/pmc/articles/PMC4596225/" TargetMode="External"/><Relationship Id="rId10" Type="http://schemas.openxmlformats.org/officeDocument/2006/relationships/hyperlink" Target="https://www.healthpartners.com/hp/about/press-releases/medicines-can-increase-risk-of-heat-stroke.html" TargetMode="External"/><Relationship Id="rId4" Type="http://schemas.openxmlformats.org/officeDocument/2006/relationships/hyperlink" Target="https://www.mayoclinic.org/diseases-conditions/heat-exhaustion/symptoms-causes/syc-20373250" TargetMode="External"/><Relationship Id="rId9" Type="http://schemas.openxmlformats.org/officeDocument/2006/relationships/hyperlink" Target="https://www.cdc.gov/disasters/extremeheat/warning.html" TargetMode="External"/><Relationship Id="rId14" Type="http://schemas.openxmlformats.org/officeDocument/2006/relationships/hyperlink" Target="https://www.ncbi.nlm.nih.gov/pubmed/26219102"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Florida AIHA/FCHPS Fall Meeting</a:t>
            </a:r>
            <a:endParaRPr lang="en-US" dirty="0"/>
          </a:p>
        </p:txBody>
      </p:sp>
      <p:sp>
        <p:nvSpPr>
          <p:cNvPr id="3" name="Text Placeholder 2"/>
          <p:cNvSpPr>
            <a:spLocks noGrp="1"/>
          </p:cNvSpPr>
          <p:nvPr>
            <p:ph type="body" sz="quarter" idx="14"/>
          </p:nvPr>
        </p:nvSpPr>
        <p:spPr/>
        <p:txBody>
          <a:bodyPr/>
          <a:lstStyle/>
          <a:p>
            <a:r>
              <a:rPr lang="en-US" dirty="0" smtClean="0"/>
              <a:t>Cori Repp MD, MRO</a:t>
            </a:r>
          </a:p>
          <a:p>
            <a:r>
              <a:rPr lang="en-US" dirty="0" smtClean="0"/>
              <a:t>October 18, </a:t>
            </a:r>
            <a:r>
              <a:rPr lang="en-US" dirty="0"/>
              <a:t>2019</a:t>
            </a:r>
          </a:p>
        </p:txBody>
      </p:sp>
      <p:sp>
        <p:nvSpPr>
          <p:cNvPr id="4" name="Title 3"/>
          <p:cNvSpPr>
            <a:spLocks noGrp="1"/>
          </p:cNvSpPr>
          <p:nvPr>
            <p:ph type="title"/>
          </p:nvPr>
        </p:nvSpPr>
        <p:spPr>
          <a:xfrm>
            <a:off x="3103946" y="1768728"/>
            <a:ext cx="5540609" cy="1287771"/>
          </a:xfrm>
        </p:spPr>
        <p:txBody>
          <a:bodyPr anchor="ctr"/>
          <a:lstStyle/>
          <a:p>
            <a:r>
              <a:rPr lang="en-US" sz="2800" dirty="0" smtClean="0"/>
              <a:t>Heat Stress and Hydration: Mitigating Heat Related Illness </a:t>
            </a:r>
            <a:endParaRPr lang="en-US" sz="2800" dirty="0"/>
          </a:p>
        </p:txBody>
      </p:sp>
    </p:spTree>
    <p:extLst>
      <p:ext uri="{BB962C8B-B14F-4D97-AF65-F5344CB8AC3E}">
        <p14:creationId xmlns:p14="http://schemas.microsoft.com/office/powerpoint/2010/main" val="3532357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lstStyle/>
          <a:p>
            <a:r>
              <a:rPr lang="en-US" dirty="0" smtClean="0"/>
              <a:t>Causes of Heat Related Illness</a:t>
            </a:r>
            <a:endParaRPr lang="en-US" dirty="0"/>
          </a:p>
        </p:txBody>
      </p:sp>
      <p:sp>
        <p:nvSpPr>
          <p:cNvPr id="6" name="Text Placeholder 5"/>
          <p:cNvSpPr>
            <a:spLocks noGrp="1"/>
          </p:cNvSpPr>
          <p:nvPr>
            <p:ph type="body" sz="quarter" idx="19"/>
          </p:nvPr>
        </p:nvSpPr>
        <p:spPr/>
        <p:txBody>
          <a:bodyPr/>
          <a:lstStyle/>
          <a:p>
            <a:endParaRPr lang="en-US"/>
          </a:p>
        </p:txBody>
      </p:sp>
      <p:sp>
        <p:nvSpPr>
          <p:cNvPr id="3" name="Content Placeholder 2"/>
          <p:cNvSpPr>
            <a:spLocks noGrp="1"/>
          </p:cNvSpPr>
          <p:nvPr>
            <p:ph sz="quarter" idx="13"/>
          </p:nvPr>
        </p:nvSpPr>
        <p:spPr>
          <a:xfrm>
            <a:off x="623456" y="1238250"/>
            <a:ext cx="5914504" cy="3165873"/>
          </a:xfrm>
        </p:spPr>
        <p:txBody>
          <a:bodyPr>
            <a:normAutofit fontScale="92500"/>
          </a:bodyPr>
          <a:lstStyle/>
          <a:p>
            <a:r>
              <a:rPr lang="en-US" sz="2000" dirty="0" smtClean="0"/>
              <a:t>Non-Exertional</a:t>
            </a:r>
          </a:p>
          <a:p>
            <a:pPr lvl="1"/>
            <a:r>
              <a:rPr lang="en-US" sz="2000" dirty="0" smtClean="0"/>
              <a:t>Non-exertional </a:t>
            </a:r>
            <a:r>
              <a:rPr lang="en-US" sz="2000" dirty="0"/>
              <a:t>heat stroke tends to occur in people who have a diminished ability to regulate body temperature, such as older people, very young children or people with chronic illnesses. </a:t>
            </a:r>
            <a:endParaRPr lang="en-US" sz="2000" dirty="0" smtClean="0"/>
          </a:p>
          <a:p>
            <a:pPr lvl="1"/>
            <a:r>
              <a:rPr lang="en-US" sz="2000" dirty="0" smtClean="0"/>
              <a:t>High </a:t>
            </a:r>
            <a:r>
              <a:rPr lang="en-US" sz="2000" dirty="0"/>
              <a:t>heat in the surrounding environment, without vigorous activity, can be enough to cause heat stroke in these people.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024" y="1760220"/>
            <a:ext cx="1813917" cy="2514600"/>
          </a:xfrm>
          <a:prstGeom prst="rect">
            <a:avLst/>
          </a:prstGeom>
        </p:spPr>
      </p:pic>
    </p:spTree>
    <p:extLst>
      <p:ext uri="{BB962C8B-B14F-4D97-AF65-F5344CB8AC3E}">
        <p14:creationId xmlns:p14="http://schemas.microsoft.com/office/powerpoint/2010/main" val="2250136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lstStyle/>
          <a:p>
            <a:r>
              <a:rPr lang="en-US" dirty="0" smtClean="0"/>
              <a:t>In Most Cases a Bit of Both</a:t>
            </a:r>
            <a:endParaRPr lang="en-US" dirty="0"/>
          </a:p>
        </p:txBody>
      </p:sp>
      <p:sp>
        <p:nvSpPr>
          <p:cNvPr id="7" name="Text Placeholder 6"/>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1628775"/>
            <a:ext cx="4318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628775"/>
            <a:ext cx="406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Right Arrow 3"/>
          <p:cNvSpPr/>
          <p:nvPr/>
        </p:nvSpPr>
        <p:spPr>
          <a:xfrm>
            <a:off x="4133850" y="2571750"/>
            <a:ext cx="1047750" cy="4000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302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Types of Heat Related Illness </a:t>
            </a:r>
            <a:endParaRPr lang="en-US" dirty="0"/>
          </a:p>
        </p:txBody>
      </p:sp>
      <p:sp>
        <p:nvSpPr>
          <p:cNvPr id="6" name="Text Placeholder 5"/>
          <p:cNvSpPr>
            <a:spLocks noGrp="1"/>
          </p:cNvSpPr>
          <p:nvPr>
            <p:ph type="body" sz="quarter" idx="19"/>
          </p:nvPr>
        </p:nvSpPr>
        <p:spPr/>
        <p:txBody>
          <a:bodyPr/>
          <a:lstStyle/>
          <a:p>
            <a:endParaRPr lang="en-US"/>
          </a:p>
        </p:txBody>
      </p:sp>
      <p:sp>
        <p:nvSpPr>
          <p:cNvPr id="3" name="Content Placeholder 2"/>
          <p:cNvSpPr>
            <a:spLocks noGrp="1"/>
          </p:cNvSpPr>
          <p:nvPr>
            <p:ph sz="quarter" idx="13"/>
          </p:nvPr>
        </p:nvSpPr>
        <p:spPr/>
        <p:txBody>
          <a:bodyPr/>
          <a:lstStyle/>
          <a:p>
            <a:r>
              <a:rPr lang="en-US" sz="2400" dirty="0" smtClean="0"/>
              <a:t>Heat Stroke</a:t>
            </a:r>
          </a:p>
          <a:p>
            <a:r>
              <a:rPr lang="en-US" sz="2400" dirty="0" smtClean="0"/>
              <a:t>Heat Exhaustion</a:t>
            </a:r>
          </a:p>
          <a:p>
            <a:r>
              <a:rPr lang="en-US" sz="2400" dirty="0" smtClean="0"/>
              <a:t>Heat Cramps</a:t>
            </a:r>
          </a:p>
          <a:p>
            <a:r>
              <a:rPr lang="en-US" sz="2400" dirty="0" smtClean="0"/>
              <a:t>Heat Rashes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885950"/>
            <a:ext cx="3962400" cy="2942082"/>
          </a:xfrm>
          <a:prstGeom prst="rect">
            <a:avLst/>
          </a:prstGeom>
        </p:spPr>
      </p:pic>
    </p:spTree>
    <p:extLst>
      <p:ext uri="{BB962C8B-B14F-4D97-AF65-F5344CB8AC3E}">
        <p14:creationId xmlns:p14="http://schemas.microsoft.com/office/powerpoint/2010/main" val="272648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Types of Heat Related Illness</a:t>
            </a:r>
            <a:endParaRPr lang="en-US" dirty="0"/>
          </a:p>
        </p:txBody>
      </p:sp>
      <p:sp>
        <p:nvSpPr>
          <p:cNvPr id="5" name="Text Placeholder 4"/>
          <p:cNvSpPr>
            <a:spLocks noGrp="1"/>
          </p:cNvSpPr>
          <p:nvPr>
            <p:ph type="body" sz="quarter" idx="19"/>
          </p:nvPr>
        </p:nvSpPr>
        <p:spPr/>
        <p:txBody>
          <a:bodyPr/>
          <a:lstStyle/>
          <a:p>
            <a:endParaRPr lang="en-US"/>
          </a:p>
        </p:txBody>
      </p:sp>
      <p:sp>
        <p:nvSpPr>
          <p:cNvPr id="3" name="Content Placeholder 2"/>
          <p:cNvSpPr>
            <a:spLocks noGrp="1"/>
          </p:cNvSpPr>
          <p:nvPr>
            <p:ph sz="quarter" idx="13"/>
          </p:nvPr>
        </p:nvSpPr>
        <p:spPr>
          <a:xfrm>
            <a:off x="623458" y="723900"/>
            <a:ext cx="4348592" cy="3596640"/>
          </a:xfrm>
        </p:spPr>
        <p:txBody>
          <a:bodyPr>
            <a:normAutofit/>
          </a:bodyPr>
          <a:lstStyle/>
          <a:p>
            <a:r>
              <a:rPr lang="en-US" sz="2000" dirty="0" smtClean="0"/>
              <a:t>Heat Rashes (</a:t>
            </a:r>
            <a:r>
              <a:rPr lang="en-US" sz="2000" dirty="0" err="1" smtClean="0"/>
              <a:t>Miliaria</a:t>
            </a:r>
            <a:r>
              <a:rPr lang="en-US" sz="2000" dirty="0" smtClean="0"/>
              <a:t>)</a:t>
            </a:r>
          </a:p>
          <a:p>
            <a:pPr lvl="1"/>
            <a:r>
              <a:rPr lang="en-US" sz="2000" dirty="0" smtClean="0"/>
              <a:t>Small red bumps or small blisters on the skin in areas that stay wet from sweat—usually on the upper chest, neck, inside of the elbow.</a:t>
            </a:r>
          </a:p>
          <a:p>
            <a:pPr lvl="1"/>
            <a:r>
              <a:rPr lang="en-US" sz="2000" dirty="0"/>
              <a:t>C</a:t>
            </a:r>
            <a:r>
              <a:rPr lang="en-US" sz="2000" dirty="0" smtClean="0"/>
              <a:t>aused </a:t>
            </a:r>
            <a:r>
              <a:rPr lang="en-US" sz="2000" dirty="0"/>
              <a:t>by blocked sweat ducts and trapped sweat beneath the skin. </a:t>
            </a:r>
            <a:endParaRPr lang="en-US" sz="2000"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88" r="7923"/>
          <a:stretch/>
        </p:blipFill>
        <p:spPr bwMode="auto">
          <a:xfrm>
            <a:off x="5154930" y="1383031"/>
            <a:ext cx="398907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689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Types of Heat Related Illness </a:t>
            </a:r>
            <a:endParaRPr lang="en-US" dirty="0"/>
          </a:p>
        </p:txBody>
      </p:sp>
      <p:sp>
        <p:nvSpPr>
          <p:cNvPr id="6" name="Text Placeholder 5"/>
          <p:cNvSpPr>
            <a:spLocks noGrp="1"/>
          </p:cNvSpPr>
          <p:nvPr>
            <p:ph type="body" sz="quarter" idx="19"/>
          </p:nvPr>
        </p:nvSpPr>
        <p:spPr/>
        <p:txBody>
          <a:bodyPr/>
          <a:lstStyle/>
          <a:p>
            <a:endParaRPr lang="en-US"/>
          </a:p>
        </p:txBody>
      </p:sp>
      <p:sp>
        <p:nvSpPr>
          <p:cNvPr id="3" name="Content Placeholder 2"/>
          <p:cNvSpPr>
            <a:spLocks noGrp="1"/>
          </p:cNvSpPr>
          <p:nvPr>
            <p:ph sz="quarter" idx="13"/>
          </p:nvPr>
        </p:nvSpPr>
        <p:spPr>
          <a:xfrm>
            <a:off x="623456" y="1238250"/>
            <a:ext cx="5034394" cy="3165873"/>
          </a:xfrm>
        </p:spPr>
        <p:txBody>
          <a:bodyPr>
            <a:normAutofit/>
          </a:bodyPr>
          <a:lstStyle/>
          <a:p>
            <a:r>
              <a:rPr lang="en-US" sz="2000" dirty="0" smtClean="0"/>
              <a:t>Heat Rashes (</a:t>
            </a:r>
            <a:r>
              <a:rPr lang="en-US" sz="2000" dirty="0" err="1" smtClean="0"/>
              <a:t>Miliaria</a:t>
            </a:r>
            <a:r>
              <a:rPr lang="en-US" sz="2000" dirty="0" smtClean="0"/>
              <a:t>)</a:t>
            </a:r>
          </a:p>
          <a:p>
            <a:pPr lvl="1"/>
            <a:r>
              <a:rPr lang="en-US" sz="2000" dirty="0"/>
              <a:t>The rash may appear as blisters or red lumps. Heat rash may cause itchiness or a prickly feeling. </a:t>
            </a:r>
          </a:p>
          <a:p>
            <a:pPr lvl="1"/>
            <a:r>
              <a:rPr lang="en-US" sz="2000" dirty="0"/>
              <a:t>Heat rash usually goes away on its own. Use of fans and lightweight clothing can help</a:t>
            </a:r>
          </a:p>
          <a:p>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3641"/>
          <a:stretch/>
        </p:blipFill>
        <p:spPr>
          <a:xfrm>
            <a:off x="5657850" y="1463041"/>
            <a:ext cx="3379618" cy="2537459"/>
          </a:xfrm>
          <a:prstGeom prst="rect">
            <a:avLst/>
          </a:prstGeom>
        </p:spPr>
      </p:pic>
    </p:spTree>
    <p:extLst>
      <p:ext uri="{BB962C8B-B14F-4D97-AF65-F5344CB8AC3E}">
        <p14:creationId xmlns:p14="http://schemas.microsoft.com/office/powerpoint/2010/main" val="2792803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Types of Heat Related Illness </a:t>
            </a:r>
            <a:endParaRPr lang="en-US" dirty="0"/>
          </a:p>
        </p:txBody>
      </p:sp>
      <p:sp>
        <p:nvSpPr>
          <p:cNvPr id="6" name="Text Placeholder 5"/>
          <p:cNvSpPr>
            <a:spLocks noGrp="1"/>
          </p:cNvSpPr>
          <p:nvPr>
            <p:ph type="body" sz="quarter" idx="19"/>
          </p:nvPr>
        </p:nvSpPr>
        <p:spPr/>
        <p:txBody>
          <a:bodyPr/>
          <a:lstStyle/>
          <a:p>
            <a:endParaRPr lang="en-US"/>
          </a:p>
        </p:txBody>
      </p:sp>
      <p:sp>
        <p:nvSpPr>
          <p:cNvPr id="3" name="Content Placeholder 2"/>
          <p:cNvSpPr>
            <a:spLocks noGrp="1"/>
          </p:cNvSpPr>
          <p:nvPr>
            <p:ph sz="quarter" idx="13"/>
          </p:nvPr>
        </p:nvSpPr>
        <p:spPr>
          <a:xfrm>
            <a:off x="623458" y="998220"/>
            <a:ext cx="4154284" cy="3165873"/>
          </a:xfrm>
        </p:spPr>
        <p:txBody>
          <a:bodyPr>
            <a:normAutofit/>
          </a:bodyPr>
          <a:lstStyle/>
          <a:p>
            <a:r>
              <a:rPr lang="en-US" sz="2000" dirty="0" smtClean="0"/>
              <a:t>Heat Rashes (</a:t>
            </a:r>
            <a:r>
              <a:rPr lang="en-US" sz="2000" dirty="0" err="1" smtClean="0"/>
              <a:t>Miliaria</a:t>
            </a:r>
            <a:r>
              <a:rPr lang="en-US" sz="2000" dirty="0" smtClean="0"/>
              <a:t>)</a:t>
            </a:r>
          </a:p>
          <a:p>
            <a:pPr lvl="1"/>
            <a:r>
              <a:rPr lang="en-US" sz="1800" dirty="0" smtClean="0"/>
              <a:t>Depending on degree of disease, may require worker to avoid work in hot environments for 8-12 weeks.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740" y="1383031"/>
            <a:ext cx="4042410" cy="2602468"/>
          </a:xfrm>
          <a:prstGeom prst="rect">
            <a:avLst/>
          </a:prstGeom>
        </p:spPr>
      </p:pic>
    </p:spTree>
    <p:extLst>
      <p:ext uri="{BB962C8B-B14F-4D97-AF65-F5344CB8AC3E}">
        <p14:creationId xmlns:p14="http://schemas.microsoft.com/office/powerpoint/2010/main" val="200790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Types of Heat Related Illness </a:t>
            </a:r>
            <a:endParaRPr lang="en-US" dirty="0"/>
          </a:p>
        </p:txBody>
      </p:sp>
      <p:sp>
        <p:nvSpPr>
          <p:cNvPr id="6" name="Text Placeholder 5"/>
          <p:cNvSpPr>
            <a:spLocks noGrp="1"/>
          </p:cNvSpPr>
          <p:nvPr>
            <p:ph type="body" sz="quarter" idx="19"/>
          </p:nvPr>
        </p:nvSpPr>
        <p:spPr/>
        <p:txBody>
          <a:bodyPr/>
          <a:lstStyle/>
          <a:p>
            <a:endParaRPr lang="en-US"/>
          </a:p>
        </p:txBody>
      </p:sp>
      <p:sp>
        <p:nvSpPr>
          <p:cNvPr id="3" name="Content Placeholder 2"/>
          <p:cNvSpPr>
            <a:spLocks noGrp="1"/>
          </p:cNvSpPr>
          <p:nvPr>
            <p:ph sz="quarter" idx="13"/>
          </p:nvPr>
        </p:nvSpPr>
        <p:spPr>
          <a:xfrm>
            <a:off x="623456" y="1238250"/>
            <a:ext cx="7893482" cy="681989"/>
          </a:xfrm>
        </p:spPr>
        <p:txBody>
          <a:bodyPr/>
          <a:lstStyle/>
          <a:p>
            <a:r>
              <a:rPr lang="en-US" dirty="0" smtClean="0"/>
              <a:t>Heat Cramps</a:t>
            </a:r>
          </a:p>
          <a:p>
            <a:pPr marL="457200" lvl="1" indent="0">
              <a:buNone/>
            </a:pP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43" t="24426" b="8592"/>
          <a:stretch/>
        </p:blipFill>
        <p:spPr>
          <a:xfrm>
            <a:off x="990601" y="1771650"/>
            <a:ext cx="7548691" cy="2480310"/>
          </a:xfrm>
          <a:prstGeom prst="rect">
            <a:avLst/>
          </a:prstGeom>
        </p:spPr>
      </p:pic>
    </p:spTree>
    <p:extLst>
      <p:ext uri="{BB962C8B-B14F-4D97-AF65-F5344CB8AC3E}">
        <p14:creationId xmlns:p14="http://schemas.microsoft.com/office/powerpoint/2010/main" val="3597460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Types of Heat Related Illness </a:t>
            </a:r>
            <a:endParaRPr lang="en-US" dirty="0"/>
          </a:p>
        </p:txBody>
      </p:sp>
      <p:sp>
        <p:nvSpPr>
          <p:cNvPr id="7" name="Text Placeholder 6"/>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7589"/>
          <a:stretch/>
        </p:blipFill>
        <p:spPr>
          <a:xfrm>
            <a:off x="2800350" y="1010465"/>
            <a:ext cx="4034790" cy="4020275"/>
          </a:xfrm>
          <a:prstGeom prst="rect">
            <a:avLst/>
          </a:prstGeom>
        </p:spPr>
      </p:pic>
    </p:spTree>
    <p:extLst>
      <p:ext uri="{BB962C8B-B14F-4D97-AF65-F5344CB8AC3E}">
        <p14:creationId xmlns:p14="http://schemas.microsoft.com/office/powerpoint/2010/main" val="262167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a:xfrm>
            <a:off x="623459" y="1329690"/>
            <a:ext cx="7893482" cy="3165873"/>
          </a:xfrm>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Medical conditions</a:t>
            </a:r>
          </a:p>
          <a:p>
            <a:pPr marL="342900" lvl="0" indent="-342900" defTabSz="914400" eaLnBrk="1" fontAlgn="auto" hangingPunct="1">
              <a:spcBef>
                <a:spcPct val="20000"/>
              </a:spcBef>
              <a:spcAft>
                <a:spcPts val="0"/>
              </a:spcAft>
              <a:buFont typeface="Arial" panose="020B0604020202020204" pitchFamily="34" charset="0"/>
              <a:buChar char="•"/>
            </a:pP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Age</a:t>
            </a:r>
            <a:endPar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Weight</a:t>
            </a:r>
          </a:p>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Type of clothing</a:t>
            </a:r>
          </a:p>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Degree of physical fitness</a:t>
            </a:r>
          </a:p>
          <a:p>
            <a:pPr marL="342900" lvl="0" indent="-342900" defTabSz="914400" eaLnBrk="1" fontAlgn="auto" hangingPunct="1">
              <a:spcBef>
                <a:spcPct val="20000"/>
              </a:spcBef>
              <a:spcAft>
                <a:spcPts val="0"/>
              </a:spcAft>
              <a:buFont typeface="Arial" panose="020B0604020202020204" pitchFamily="34" charset="0"/>
              <a:buChar char="•"/>
            </a:pP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Metabolism</a:t>
            </a:r>
            <a:endPar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Use of alcohol or drugs</a:t>
            </a:r>
          </a:p>
          <a:p>
            <a:pPr marL="342900" lvl="0" indent="-342900" defTabSz="914400" eaLnBrk="1" fontAlgn="auto" hangingPunct="1">
              <a:spcBef>
                <a:spcPct val="20000"/>
              </a:spcBef>
              <a:spcAft>
                <a:spcPts val="0"/>
              </a:spcAft>
              <a:buFont typeface="Arial" panose="020B0604020202020204" pitchFamily="34" charset="0"/>
              <a:buChar char="•"/>
            </a:pP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Degree </a:t>
            </a: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of acclimatization</a:t>
            </a:r>
          </a:p>
          <a:p>
            <a:pPr marL="342900" lvl="0" indent="-342900" defTabSz="914400" eaLnBrk="1" fontAlgn="auto" hangingPunct="1">
              <a:spcBef>
                <a:spcPct val="20000"/>
              </a:spcBef>
              <a:spcAft>
                <a:spcPts val="0"/>
              </a:spcAft>
              <a:buFont typeface="Arial" panose="020B0604020202020204" pitchFamily="34" charset="0"/>
              <a:buChar char="•"/>
            </a:pPr>
            <a:endParaRPr lang="en-US" sz="2000" dirty="0" smtClean="0">
              <a:solidFill>
                <a:prstClr val="black"/>
              </a:solidFill>
              <a:latin typeface="Calibri"/>
              <a:ea typeface="+mn-ea"/>
              <a:cs typeface="+mn-cs"/>
            </a:endParaRPr>
          </a:p>
          <a:p>
            <a:pPr marL="342900" lvl="0" indent="-342900" defTabSz="914400" eaLnBrk="1" fontAlgn="auto" hangingPunct="1">
              <a:spcBef>
                <a:spcPct val="20000"/>
              </a:spcBef>
              <a:spcAft>
                <a:spcPts val="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3839312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Medical conditions</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Diabetes</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Kidney disease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Heart problems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High blood pressure</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Pregnancy</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Infection</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Prior history heat related illness</a:t>
            </a:r>
          </a:p>
          <a:p>
            <a:pPr marL="342900" lvl="0" indent="-342900" defTabSz="914400" eaLnBrk="1" fontAlgn="auto" hangingPunct="1">
              <a:spcBef>
                <a:spcPct val="20000"/>
              </a:spcBef>
              <a:spcAft>
                <a:spcPts val="0"/>
              </a:spcAft>
              <a:buFont typeface="Arial" panose="020B0604020202020204" pitchFamily="34" charset="0"/>
              <a:buChar char="•"/>
            </a:pPr>
            <a:endParaRPr lang="en-US" sz="2000" dirty="0" smtClean="0">
              <a:solidFill>
                <a:prstClr val="black"/>
              </a:solidFill>
              <a:latin typeface="Calibri"/>
              <a:ea typeface="+mn-ea"/>
              <a:cs typeface="+mn-cs"/>
            </a:endParaRPr>
          </a:p>
          <a:p>
            <a:pPr marL="342900" lvl="0" indent="-342900" defTabSz="914400" eaLnBrk="1" fontAlgn="auto" hangingPunct="1">
              <a:spcBef>
                <a:spcPct val="20000"/>
              </a:spcBef>
              <a:spcAft>
                <a:spcPts val="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691596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txBox="1">
            <a:spLocks/>
          </p:cNvSpPr>
          <p:nvPr/>
        </p:nvSpPr>
        <p:spPr>
          <a:xfrm>
            <a:off x="2044285" y="226547"/>
            <a:ext cx="6640925" cy="4195765"/>
          </a:xfrm>
          <a:prstGeom prst="rect">
            <a:avLst/>
          </a:prstGeom>
        </p:spPr>
        <p:txBody>
          <a:bodyPr anchor="ctr" anchorCtr="0"/>
          <a:lstStyle>
            <a:lvl1pPr algn="l" defTabSz="457200" rtl="0" eaLnBrk="0" fontAlgn="base" hangingPunct="0">
              <a:spcBef>
                <a:spcPct val="0"/>
              </a:spcBef>
              <a:spcAft>
                <a:spcPct val="0"/>
              </a:spcAft>
              <a:defRPr sz="1800" b="0" i="0" kern="1200">
                <a:solidFill>
                  <a:srgbClr val="045C96"/>
                </a:solidFill>
                <a:latin typeface="Verdana"/>
                <a:ea typeface="ＭＳ Ｐゴシック" charset="0"/>
                <a:cs typeface="Verdana"/>
              </a:defRPr>
            </a:lvl1pPr>
            <a:lvl2pPr algn="l" defTabSz="457200" rtl="0" eaLnBrk="0" fontAlgn="base" hangingPunct="0">
              <a:spcBef>
                <a:spcPct val="0"/>
              </a:spcBef>
              <a:spcAft>
                <a:spcPct val="0"/>
              </a:spcAft>
              <a:defRPr sz="3200">
                <a:solidFill>
                  <a:srgbClr val="045C96"/>
                </a:solidFill>
                <a:latin typeface="Arial" charset="0"/>
                <a:ea typeface="ＭＳ Ｐゴシック" charset="0"/>
              </a:defRPr>
            </a:lvl2pPr>
            <a:lvl3pPr algn="l" defTabSz="457200" rtl="0" eaLnBrk="0" fontAlgn="base" hangingPunct="0">
              <a:spcBef>
                <a:spcPct val="0"/>
              </a:spcBef>
              <a:spcAft>
                <a:spcPct val="0"/>
              </a:spcAft>
              <a:defRPr sz="3200">
                <a:solidFill>
                  <a:srgbClr val="045C96"/>
                </a:solidFill>
                <a:latin typeface="Arial" charset="0"/>
                <a:ea typeface="ＭＳ Ｐゴシック" charset="0"/>
              </a:defRPr>
            </a:lvl3pPr>
            <a:lvl4pPr algn="l" defTabSz="457200" rtl="0" eaLnBrk="0" fontAlgn="base" hangingPunct="0">
              <a:spcBef>
                <a:spcPct val="0"/>
              </a:spcBef>
              <a:spcAft>
                <a:spcPct val="0"/>
              </a:spcAft>
              <a:defRPr sz="3200">
                <a:solidFill>
                  <a:srgbClr val="045C96"/>
                </a:solidFill>
                <a:latin typeface="Arial" charset="0"/>
                <a:ea typeface="ＭＳ Ｐゴシック" charset="0"/>
              </a:defRPr>
            </a:lvl4pPr>
            <a:lvl5pPr algn="l" defTabSz="457200" rtl="0" eaLnBrk="0" fontAlgn="base" hangingPunct="0">
              <a:spcBef>
                <a:spcPct val="0"/>
              </a:spcBef>
              <a:spcAft>
                <a:spcPct val="0"/>
              </a:spcAft>
              <a:defRPr sz="3200">
                <a:solidFill>
                  <a:srgbClr val="045C96"/>
                </a:solidFill>
                <a:latin typeface="Arial" charset="0"/>
                <a:ea typeface="ＭＳ Ｐゴシック" charset="0"/>
              </a:defRPr>
            </a:lvl5pPr>
            <a:lvl6pPr marL="457200" algn="l" defTabSz="457200" rtl="0" fontAlgn="base">
              <a:spcBef>
                <a:spcPct val="0"/>
              </a:spcBef>
              <a:spcAft>
                <a:spcPct val="0"/>
              </a:spcAft>
              <a:defRPr sz="3200">
                <a:solidFill>
                  <a:srgbClr val="F79646"/>
                </a:solidFill>
                <a:latin typeface="Arial" charset="0"/>
                <a:ea typeface="ＭＳ Ｐゴシック" charset="0"/>
              </a:defRPr>
            </a:lvl6pPr>
            <a:lvl7pPr marL="914400" algn="l" defTabSz="457200" rtl="0" fontAlgn="base">
              <a:spcBef>
                <a:spcPct val="0"/>
              </a:spcBef>
              <a:spcAft>
                <a:spcPct val="0"/>
              </a:spcAft>
              <a:defRPr sz="3200">
                <a:solidFill>
                  <a:srgbClr val="F79646"/>
                </a:solidFill>
                <a:latin typeface="Arial" charset="0"/>
                <a:ea typeface="ＭＳ Ｐゴシック" charset="0"/>
              </a:defRPr>
            </a:lvl7pPr>
            <a:lvl8pPr marL="1371600" algn="l" defTabSz="457200" rtl="0" fontAlgn="base">
              <a:spcBef>
                <a:spcPct val="0"/>
              </a:spcBef>
              <a:spcAft>
                <a:spcPct val="0"/>
              </a:spcAft>
              <a:defRPr sz="3200">
                <a:solidFill>
                  <a:srgbClr val="F79646"/>
                </a:solidFill>
                <a:latin typeface="Arial" charset="0"/>
                <a:ea typeface="ＭＳ Ｐゴシック" charset="0"/>
              </a:defRPr>
            </a:lvl8pPr>
            <a:lvl9pPr marL="1828800" algn="l" defTabSz="457200" rtl="0" fontAlgn="base">
              <a:spcBef>
                <a:spcPct val="0"/>
              </a:spcBef>
              <a:spcAft>
                <a:spcPct val="0"/>
              </a:spcAft>
              <a:defRPr sz="3200">
                <a:solidFill>
                  <a:srgbClr val="F79646"/>
                </a:solidFill>
                <a:latin typeface="Arial" charset="0"/>
                <a:ea typeface="ＭＳ Ｐゴシック" charset="0"/>
              </a:defRPr>
            </a:lvl9pPr>
          </a:lstStyle>
          <a:p>
            <a:pPr>
              <a:spcAft>
                <a:spcPts val="0"/>
              </a:spcAft>
            </a:pPr>
            <a:endParaRPr lang="en-US" sz="1600" dirty="0" smtClean="0">
              <a:solidFill>
                <a:schemeClr val="tx1"/>
              </a:solidFill>
            </a:endParaRPr>
          </a:p>
          <a:p>
            <a:pPr>
              <a:spcAft>
                <a:spcPts val="0"/>
              </a:spcAft>
            </a:pPr>
            <a:endParaRPr lang="en-US" sz="1600" dirty="0">
              <a:solidFill>
                <a:schemeClr val="tx1"/>
              </a:solidFill>
            </a:endParaRPr>
          </a:p>
          <a:p>
            <a:pPr>
              <a:spcAft>
                <a:spcPts val="0"/>
              </a:spcAft>
            </a:pPr>
            <a:endParaRPr lang="en-US" sz="1600" dirty="0" smtClean="0">
              <a:solidFill>
                <a:schemeClr val="tx1"/>
              </a:solidFill>
            </a:endParaRPr>
          </a:p>
          <a:p>
            <a:pPr>
              <a:spcAft>
                <a:spcPts val="0"/>
              </a:spcAft>
            </a:pPr>
            <a:endParaRPr lang="en-US" sz="1600" dirty="0">
              <a:solidFill>
                <a:schemeClr val="tx1"/>
              </a:solidFill>
            </a:endParaRPr>
          </a:p>
          <a:p>
            <a:pPr>
              <a:spcAft>
                <a:spcPts val="0"/>
              </a:spcAft>
            </a:pPr>
            <a:r>
              <a:rPr lang="en-US" sz="1600" dirty="0" smtClean="0">
                <a:solidFill>
                  <a:schemeClr val="tx1"/>
                </a:solidFill>
              </a:rPr>
              <a:t>Understand </a:t>
            </a:r>
            <a:r>
              <a:rPr lang="en-US" sz="1600" dirty="0">
                <a:solidFill>
                  <a:schemeClr val="tx1"/>
                </a:solidFill>
              </a:rPr>
              <a:t>types of heat related </a:t>
            </a:r>
            <a:r>
              <a:rPr lang="en-US" sz="1600" dirty="0" smtClean="0">
                <a:solidFill>
                  <a:schemeClr val="tx1"/>
                </a:solidFill>
              </a:rPr>
              <a:t>illness</a:t>
            </a:r>
            <a:r>
              <a:rPr lang="en-US" sz="1600" dirty="0">
                <a:solidFill>
                  <a:schemeClr val="tx1"/>
                </a:solidFill>
              </a:rPr>
              <a:t> </a:t>
            </a:r>
            <a:r>
              <a:rPr lang="en-US" sz="1600" dirty="0" smtClean="0">
                <a:solidFill>
                  <a:schemeClr val="tx1"/>
                </a:solidFill>
              </a:rPr>
              <a:t>and predisposing factors</a:t>
            </a:r>
          </a:p>
          <a:p>
            <a:pPr>
              <a:spcAft>
                <a:spcPts val="0"/>
              </a:spcAft>
            </a:pPr>
            <a:endParaRPr lang="en-US" sz="1600" dirty="0" smtClean="0">
              <a:solidFill>
                <a:schemeClr val="tx1"/>
              </a:solidFill>
            </a:endParaRPr>
          </a:p>
          <a:p>
            <a:pPr>
              <a:spcAft>
                <a:spcPts val="0"/>
              </a:spcAft>
            </a:pPr>
            <a:r>
              <a:rPr lang="en-US" sz="1600" dirty="0" smtClean="0">
                <a:solidFill>
                  <a:schemeClr val="tx1"/>
                </a:solidFill>
              </a:rPr>
              <a:t>Understand the concepts of proper hydration and acclimatization</a:t>
            </a:r>
          </a:p>
          <a:p>
            <a:pPr>
              <a:spcAft>
                <a:spcPts val="0"/>
              </a:spcAft>
            </a:pPr>
            <a:endParaRPr lang="en-US" sz="1600" dirty="0" smtClean="0">
              <a:solidFill>
                <a:schemeClr val="tx1"/>
              </a:solidFill>
            </a:endParaRPr>
          </a:p>
          <a:p>
            <a:pPr>
              <a:spcAft>
                <a:spcPts val="0"/>
              </a:spcAft>
            </a:pPr>
            <a:r>
              <a:rPr lang="en-US" sz="1600" dirty="0" smtClean="0">
                <a:solidFill>
                  <a:schemeClr val="tx1"/>
                </a:solidFill>
              </a:rPr>
              <a:t>Have </a:t>
            </a:r>
            <a:r>
              <a:rPr lang="en-US" sz="1600" dirty="0">
                <a:solidFill>
                  <a:schemeClr val="tx1"/>
                </a:solidFill>
              </a:rPr>
              <a:t>awareness of components of a successful heat related illness mitigation program, with real world examples of success </a:t>
            </a:r>
          </a:p>
          <a:p>
            <a:pPr>
              <a:spcAft>
                <a:spcPts val="0"/>
              </a:spcAft>
            </a:pPr>
            <a:r>
              <a:rPr lang="en-US" dirty="0">
                <a:solidFill>
                  <a:schemeClr val="tx1"/>
                </a:solidFill>
              </a:rPr>
              <a:t/>
            </a:r>
            <a:br>
              <a:rPr lang="en-US" dirty="0">
                <a:solidFill>
                  <a:schemeClr val="tx1"/>
                </a:solidFill>
              </a:rPr>
            </a:br>
            <a:endParaRPr lang="en-US" dirty="0">
              <a:solidFill>
                <a:schemeClr val="tx1"/>
              </a:solidFill>
            </a:endParaRPr>
          </a:p>
        </p:txBody>
      </p:sp>
      <p:sp>
        <p:nvSpPr>
          <p:cNvPr id="23" name="Oval 22"/>
          <p:cNvSpPr/>
          <p:nvPr/>
        </p:nvSpPr>
        <p:spPr>
          <a:xfrm>
            <a:off x="1402143" y="2192380"/>
            <a:ext cx="446217" cy="4462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300" b="1" dirty="0">
                <a:solidFill>
                  <a:prstClr val="white"/>
                </a:solidFill>
                <a:latin typeface="Verdana"/>
                <a:cs typeface="Verdana"/>
              </a:rPr>
              <a:t>2</a:t>
            </a:r>
          </a:p>
        </p:txBody>
      </p:sp>
      <p:sp>
        <p:nvSpPr>
          <p:cNvPr id="24" name="Oval 23"/>
          <p:cNvSpPr/>
          <p:nvPr/>
        </p:nvSpPr>
        <p:spPr>
          <a:xfrm>
            <a:off x="1402139" y="1454114"/>
            <a:ext cx="446217" cy="44621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300" b="1" dirty="0">
                <a:solidFill>
                  <a:prstClr val="white"/>
                </a:solidFill>
                <a:latin typeface="Verdana"/>
                <a:cs typeface="Verdana"/>
              </a:rPr>
              <a:t>1</a:t>
            </a:r>
          </a:p>
        </p:txBody>
      </p:sp>
      <p:sp>
        <p:nvSpPr>
          <p:cNvPr id="25" name="Oval 24"/>
          <p:cNvSpPr/>
          <p:nvPr/>
        </p:nvSpPr>
        <p:spPr>
          <a:xfrm>
            <a:off x="1402138" y="3006934"/>
            <a:ext cx="446217" cy="44621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300" b="1" dirty="0">
                <a:solidFill>
                  <a:prstClr val="white"/>
                </a:solidFill>
                <a:latin typeface="Verdana"/>
                <a:cs typeface="Verdana"/>
              </a:rPr>
              <a:t>3</a:t>
            </a:r>
          </a:p>
        </p:txBody>
      </p:sp>
      <p:sp>
        <p:nvSpPr>
          <p:cNvPr id="31" name="TextBox 30"/>
          <p:cNvSpPr txBox="1"/>
          <p:nvPr/>
        </p:nvSpPr>
        <p:spPr>
          <a:xfrm>
            <a:off x="9352307" y="2898818"/>
            <a:ext cx="2286415" cy="1523494"/>
          </a:xfrm>
          <a:prstGeom prst="rect">
            <a:avLst/>
          </a:prstGeom>
          <a:noFill/>
        </p:spPr>
        <p:txBody>
          <a:bodyPr wrap="square" rtlCol="0">
            <a:spAutoFit/>
          </a:bodyPr>
          <a:lstStyle/>
          <a:p>
            <a:pPr marL="0" lvl="2" defTabSz="457200" fontAlgn="base">
              <a:spcBef>
                <a:spcPct val="0"/>
              </a:spcBef>
              <a:spcAft>
                <a:spcPts val="600"/>
              </a:spcAft>
            </a:pPr>
            <a:r>
              <a:rPr lang="en-U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INSTRUCTIONS</a:t>
            </a:r>
          </a:p>
          <a:p>
            <a:pPr marL="285750" lvl="2" indent="-285750" defTabSz="457200" fontAlgn="base">
              <a:spcBef>
                <a:spcPct val="0"/>
              </a:spcBef>
              <a:spcAft>
                <a:spcPts val="600"/>
              </a:spcAft>
              <a:buFont typeface="Arial" panose="020B0604020202020204" pitchFamily="34" charset="0"/>
              <a:buChar char="•"/>
            </a:pP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This is the agenda/table of contents slide. Add or remove section names and number circles as appropriate. Be sure to follow the established color pattern.</a:t>
            </a: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6511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a:xfrm>
            <a:off x="623455" y="1632822"/>
            <a:ext cx="7893482" cy="3165873"/>
          </a:xfrm>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Age</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Older adults do not adjust as well as young people to sudden changes in temperature.</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They are more likely to have a chronic medical condition that changes normal body responses to heat.</a:t>
            </a:r>
          </a:p>
          <a:p>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They are more likely to take prescription medicines that affect the body’s ability to control its temperature or sweat</a:t>
            </a: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endParaRPr lang="en-US" dirty="0"/>
          </a:p>
          <a:p>
            <a:r>
              <a:rPr lang="en-US" sz="1100" dirty="0" smtClean="0"/>
              <a:t>“(</a:t>
            </a:r>
            <a:r>
              <a:rPr lang="en-US" sz="1100" dirty="0"/>
              <a:t>2) A comprehensive physical examination should be conducted. At the discretion of the responsible healthcare provider, candidates who anticipate increased stress of physical activity of the job in a hot environment, those over 50 years of age or those younger than 50 years of age with underlying cardiac risk factors may need to have additional testing (e.g., electrocardiogram (ECG) with interpretation by a cardiologist</a:t>
            </a:r>
            <a:r>
              <a:rPr lang="en-US" sz="1100" dirty="0" smtClean="0"/>
              <a:t>).”  -- NIOSH, Recommendations </a:t>
            </a:r>
            <a:r>
              <a:rPr lang="en-US" sz="1100" dirty="0"/>
              <a:t>for an Occupational Standard for Workers Exposed to Heat and Hot Environments </a:t>
            </a:r>
          </a:p>
          <a:p>
            <a:pPr lvl="1" defTabSz="914400" eaLnBrk="1" fontAlgn="auto" hangingPunct="1">
              <a:spcAft>
                <a:spcPts val="0"/>
              </a:spcAft>
              <a:buFont typeface="Arial" panose="020B0604020202020204" pitchFamily="34" charset="0"/>
              <a:buChar char="–"/>
            </a:pPr>
            <a:endPar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137822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Weight</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Carrying excess weight can affect your body's ability to regulate its temperature and cause your body to retain more </a:t>
            </a: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heat.</a:t>
            </a:r>
          </a:p>
          <a:p>
            <a:pPr lvl="1" defTabSz="914400" eaLnBrk="1" fontAlgn="auto" hangingPunct="1">
              <a:spcAft>
                <a:spcPts val="0"/>
              </a:spcAft>
              <a:buFont typeface="Arial" panose="020B0604020202020204" pitchFamily="34" charset="0"/>
              <a:buChar char="–"/>
            </a:pP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Obesity </a:t>
            </a: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puts addition stress on cardiac and respiratory systems, causing them to work </a:t>
            </a: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harder</a:t>
            </a:r>
          </a:p>
          <a:p>
            <a:endParaRPr lang="en-US" dirty="0"/>
          </a:p>
          <a:p>
            <a:r>
              <a:rPr lang="en-US" sz="1100" dirty="0" smtClean="0"/>
              <a:t>“An </a:t>
            </a:r>
            <a:r>
              <a:rPr lang="en-US" sz="1100" dirty="0"/>
              <a:t>assessment of obesity, defined as a body mass index (BMI) ≥ 30. Measure height and weight to calculate body mass index according to the following formula:</a:t>
            </a:r>
          </a:p>
          <a:p>
            <a:r>
              <a:rPr lang="en-US" sz="1100" dirty="0"/>
              <a:t>BMI = weight (in pounds) × 703 / [height (in inches)]</a:t>
            </a:r>
            <a:r>
              <a:rPr lang="en-US" sz="1100" dirty="0" smtClean="0"/>
              <a:t>2 “</a:t>
            </a:r>
            <a:r>
              <a:rPr lang="en-US" sz="1100" dirty="0"/>
              <a:t>-- NIOSH, Recommendations for an Occupational Standard for Workers Exposed to Heat and Hot Environment</a:t>
            </a:r>
            <a:endPar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521415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a:xfrm>
            <a:off x="623454" y="826767"/>
            <a:ext cx="5011535" cy="3165873"/>
          </a:xfrm>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Type of clothing</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Choose lightweight, light-colored, loose-fitting clothing.</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Be especially aware of PPE that may retain </a:t>
            </a: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heat (This topic alone can fill an entire lecture!)</a:t>
            </a:r>
            <a:endPar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103" y="1089819"/>
            <a:ext cx="2146618"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30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a:xfrm>
            <a:off x="532016" y="727710"/>
            <a:ext cx="6811759" cy="3165873"/>
          </a:xfrm>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Degree of physical fitness</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The ability of your cardiovascular system to accommodate a greater load improves with regular physical activity</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Be aware of risks of deconditioning </a:t>
            </a:r>
          </a:p>
        </p:txBody>
      </p:sp>
    </p:spTree>
    <p:extLst>
      <p:ext uri="{BB962C8B-B14F-4D97-AF65-F5344CB8AC3E}">
        <p14:creationId xmlns:p14="http://schemas.microsoft.com/office/powerpoint/2010/main" val="664308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a:xfrm>
            <a:off x="623455" y="1238250"/>
            <a:ext cx="6720319" cy="3165873"/>
          </a:xfrm>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Metabolism</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Processes such as infection, hyperthyroid conditions, Stimulant drugs and drug withdrawal can cause increased metabolism</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This puts and additional burden on the cardiovascular system</a:t>
            </a:r>
          </a:p>
          <a:p>
            <a:pPr marL="342900" lvl="0" indent="-342900" defTabSz="914400" eaLnBrk="1" fontAlgn="auto" hangingPunct="1">
              <a:spcBef>
                <a:spcPct val="20000"/>
              </a:spcBef>
              <a:spcAft>
                <a:spcPts val="0"/>
              </a:spcAft>
              <a:buFont typeface="Arial" panose="020B0604020202020204" pitchFamily="34" charset="0"/>
              <a:buChar char="•"/>
            </a:pPr>
            <a:endParaRPr lang="en-US" sz="2000" dirty="0">
              <a:solidFill>
                <a:prstClr val="black"/>
              </a:solidFill>
              <a:latin typeface="Calibri"/>
              <a:ea typeface="+mn-ea"/>
              <a:cs typeface="+mn-cs"/>
            </a:endParaRPr>
          </a:p>
        </p:txBody>
      </p:sp>
    </p:spTree>
    <p:extLst>
      <p:ext uri="{BB962C8B-B14F-4D97-AF65-F5344CB8AC3E}">
        <p14:creationId xmlns:p14="http://schemas.microsoft.com/office/powerpoint/2010/main" val="2211559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a:xfrm>
            <a:off x="-2519795" y="1080655"/>
            <a:ext cx="1926029" cy="192313"/>
          </a:xfrm>
        </p:spPr>
        <p:txBody>
          <a:bodyPr/>
          <a:lstStyle/>
          <a:p>
            <a:endParaRPr lang="en-US"/>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243443" y="1636031"/>
            <a:ext cx="3915656" cy="298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3459" y="877875"/>
            <a:ext cx="4269176" cy="3139321"/>
          </a:xfrm>
          <a:prstGeom prst="rect">
            <a:avLst/>
          </a:prstGeom>
        </p:spPr>
        <p:txBody>
          <a:bodyPr wrap="square">
            <a:spAutoFit/>
          </a:bodyPr>
          <a:lstStyle/>
          <a:p>
            <a:endParaRPr lang="en-US" dirty="0"/>
          </a:p>
          <a:p>
            <a:r>
              <a:rPr lang="en-US" sz="2000" dirty="0" smtClean="0"/>
              <a:t>Drugs</a:t>
            </a:r>
          </a:p>
          <a:p>
            <a:endParaRPr lang="en-US" sz="2000" dirty="0" smtClean="0"/>
          </a:p>
          <a:p>
            <a:pPr marL="342900" indent="-342900">
              <a:buFont typeface="Arial" panose="020B0604020202020204" pitchFamily="34" charset="0"/>
              <a:buChar char="•"/>
            </a:pPr>
            <a:r>
              <a:rPr lang="en-US" sz="2000" dirty="0" smtClean="0"/>
              <a:t>An assessment of the use of therapeutic drugs, over-the-counter medications, supplements, alcohol, or caffeine that may increase the risk of heat injury or illness </a:t>
            </a:r>
            <a:endParaRPr lang="en-US" sz="2000" dirty="0"/>
          </a:p>
        </p:txBody>
      </p:sp>
    </p:spTree>
    <p:extLst>
      <p:ext uri="{BB962C8B-B14F-4D97-AF65-F5344CB8AC3E}">
        <p14:creationId xmlns:p14="http://schemas.microsoft.com/office/powerpoint/2010/main" val="2586379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2" name="Content Placeholder 1"/>
          <p:cNvSpPr>
            <a:spLocks noGrp="1"/>
          </p:cNvSpPr>
          <p:nvPr>
            <p:ph sz="quarter" idx="13"/>
          </p:nvPr>
        </p:nvSpPr>
        <p:spPr>
          <a:xfrm>
            <a:off x="640604" y="1067751"/>
            <a:ext cx="7893482" cy="3165873"/>
          </a:xfrm>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Decrease sweating</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Some medicines decrease the body’s ability to sweat and cool itself off.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Examples include some antidepressants and anti-psychotic mediations, medicines for Parkinson’s disease, Benadryl, and other cold and allergy medicines.</a:t>
            </a: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2251" y="3554730"/>
            <a:ext cx="2781835" cy="135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725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2" name="Content Placeholder 1"/>
          <p:cNvSpPr>
            <a:spLocks noGrp="1"/>
          </p:cNvSpPr>
          <p:nvPr>
            <p:ph sz="quarter" idx="13"/>
          </p:nvPr>
        </p:nvSpPr>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Dehydration</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Some medicines remove water and electrolytes from the body. That increases the risk of HRI.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Examples of these medicines include medicines to lower high blood pressure, pills to reduce fluid retention, and caffeine and alcohol.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Medicines that cause diarrhea or vomiting can also increase the risk for dehydration.</a:t>
            </a:r>
          </a:p>
          <a:p>
            <a:endParaRPr lang="en-US" dirty="0"/>
          </a:p>
        </p:txBody>
      </p:sp>
    </p:spTree>
    <p:extLst>
      <p:ext uri="{BB962C8B-B14F-4D97-AF65-F5344CB8AC3E}">
        <p14:creationId xmlns:p14="http://schemas.microsoft.com/office/powerpoint/2010/main" val="1311447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2" name="Content Placeholder 1"/>
          <p:cNvSpPr>
            <a:spLocks noGrp="1"/>
          </p:cNvSpPr>
          <p:nvPr>
            <p:ph sz="quarter" idx="13"/>
          </p:nvPr>
        </p:nvSpPr>
        <p:spPr>
          <a:xfrm>
            <a:off x="623455" y="1598532"/>
            <a:ext cx="7893482" cy="3165873"/>
          </a:xfrm>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Raise the level of drugs in your body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Some medicines work only if taken at a precise dose. If you become dehydrated, it can cause the drug level to be too high.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This can cause negative side effects such as vomiting, weakness and confusion.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Examples of these medicines include medicines to treat bipolar disorder, some heart conditions such as atrial fibrillation and some anti-seizure medicines.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It also includes medication delivered from patches for conditions such as pain and high blood pressure.</a:t>
            </a:r>
          </a:p>
          <a:p>
            <a:pPr marL="342900" lvl="0" indent="-342900" defTabSz="914400" eaLnBrk="1" fontAlgn="auto" hangingPunct="1">
              <a:spcBef>
                <a:spcPct val="20000"/>
              </a:spcBef>
              <a:spcAft>
                <a:spcPts val="0"/>
              </a:spcAft>
              <a:buFont typeface="Arial" panose="020B0604020202020204" pitchFamily="34" charset="0"/>
              <a:buChar char="•"/>
            </a:pPr>
            <a:endParaRPr lang="en-US" sz="2500" dirty="0">
              <a:solidFill>
                <a:prstClr val="black"/>
              </a:solidFill>
              <a:latin typeface="Calibri"/>
              <a:ea typeface="+mn-ea"/>
              <a:cs typeface="+mn-cs"/>
            </a:endParaRPr>
          </a:p>
          <a:p>
            <a:endParaRPr lang="en-US" dirty="0"/>
          </a:p>
        </p:txBody>
      </p:sp>
    </p:spTree>
    <p:extLst>
      <p:ext uri="{BB962C8B-B14F-4D97-AF65-F5344CB8AC3E}">
        <p14:creationId xmlns:p14="http://schemas.microsoft.com/office/powerpoint/2010/main" val="703296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2" name="Content Placeholder 1"/>
          <p:cNvSpPr>
            <a:spLocks noGrp="1"/>
          </p:cNvSpPr>
          <p:nvPr>
            <p:ph sz="quarter" idx="13"/>
          </p:nvPr>
        </p:nvSpPr>
        <p:spPr>
          <a:xfrm>
            <a:off x="623455" y="975360"/>
            <a:ext cx="7893482" cy="3165873"/>
          </a:xfrm>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Decrease your skin’s ability to cool down.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Some medicines decrease the amount of blood that flows to the skin, making it harder to get rid of excessive heat.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Examples include beta blockers used to treat heart conditions and some blood pressure medicines.</a:t>
            </a:r>
          </a:p>
          <a:p>
            <a:endParaRPr lang="en-US" dirty="0"/>
          </a:p>
        </p:txBody>
      </p:sp>
    </p:spTree>
    <p:extLst>
      <p:ext uri="{BB962C8B-B14F-4D97-AF65-F5344CB8AC3E}">
        <p14:creationId xmlns:p14="http://schemas.microsoft.com/office/powerpoint/2010/main" val="53625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sz="quarter" idx="13"/>
          </p:nvPr>
        </p:nvSpPr>
        <p:spPr/>
        <p:txBody>
          <a:bodyPr/>
          <a:lstStyle/>
          <a:p>
            <a:r>
              <a:rPr lang="en-US" dirty="0"/>
              <a:t>E</a:t>
            </a:r>
            <a:r>
              <a:rPr lang="en-US" dirty="0" smtClean="0"/>
              <a:t>mployees should be encouraged to drink as much water as they can</a:t>
            </a:r>
          </a:p>
          <a:p>
            <a:endParaRPr lang="en-US" dirty="0"/>
          </a:p>
          <a:p>
            <a:r>
              <a:rPr lang="en-US" dirty="0" smtClean="0">
                <a:solidFill>
                  <a:srgbClr val="FF0000"/>
                </a:solidFill>
              </a:rPr>
              <a:t>False</a:t>
            </a:r>
          </a:p>
          <a:p>
            <a:endParaRPr lang="en-US" dirty="0">
              <a:solidFill>
                <a:srgbClr val="FF0000"/>
              </a:solidFill>
            </a:endParaRPr>
          </a:p>
          <a:p>
            <a:r>
              <a:rPr lang="en-US" dirty="0" smtClean="0">
                <a:solidFill>
                  <a:srgbClr val="404040"/>
                </a:solidFill>
              </a:rPr>
              <a:t>Taking breaks in an air conditioned space will make workers less able to work in the heat</a:t>
            </a:r>
          </a:p>
          <a:p>
            <a:endParaRPr lang="en-US" dirty="0">
              <a:solidFill>
                <a:srgbClr val="404040"/>
              </a:solidFill>
            </a:endParaRPr>
          </a:p>
          <a:p>
            <a:r>
              <a:rPr lang="en-US" dirty="0" smtClean="0">
                <a:solidFill>
                  <a:srgbClr val="FF0000"/>
                </a:solidFill>
              </a:rPr>
              <a:t>False</a:t>
            </a:r>
          </a:p>
          <a:p>
            <a:endParaRPr lang="en-US" dirty="0">
              <a:solidFill>
                <a:srgbClr val="404040"/>
              </a:solidFill>
            </a:endParaRPr>
          </a:p>
        </p:txBody>
      </p:sp>
      <p:sp>
        <p:nvSpPr>
          <p:cNvPr id="4" name="Content Placeholder 3"/>
          <p:cNvSpPr>
            <a:spLocks noGrp="1"/>
          </p:cNvSpPr>
          <p:nvPr>
            <p:ph sz="quarter" idx="17"/>
          </p:nvPr>
        </p:nvSpPr>
        <p:spPr>
          <a:xfrm>
            <a:off x="6640829" y="1239701"/>
            <a:ext cx="1005841" cy="3165873"/>
          </a:xfrm>
        </p:spPr>
        <p:txBody>
          <a:bodyPr/>
          <a:lstStyle/>
          <a:p>
            <a:endParaRPr lang="en-US" dirty="0"/>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r>
              <a:rPr lang="en-US" dirty="0" smtClean="0"/>
              <a:t>Some common thoughts on heat illness prevention</a:t>
            </a:r>
            <a:endParaRPr lang="en-US" dirty="0"/>
          </a:p>
        </p:txBody>
      </p:sp>
    </p:spTree>
    <p:extLst>
      <p:ext uri="{BB962C8B-B14F-4D97-AF65-F5344CB8AC3E}">
        <p14:creationId xmlns:p14="http://schemas.microsoft.com/office/powerpoint/2010/main" val="18203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p:txBody>
          <a:bodyPr/>
          <a:lstStyle/>
          <a:p>
            <a:endParaRPr lang="en-US" dirty="0"/>
          </a:p>
        </p:txBody>
      </p:sp>
      <p:sp>
        <p:nvSpPr>
          <p:cNvPr id="4" name="Title 3"/>
          <p:cNvSpPr>
            <a:spLocks noGrp="1"/>
          </p:cNvSpPr>
          <p:nvPr>
            <p:ph type="title"/>
          </p:nvPr>
        </p:nvSpPr>
        <p:spPr/>
        <p:txBody>
          <a:bodyPr/>
          <a:lstStyle/>
          <a:p>
            <a:r>
              <a:rPr lang="en-US" dirty="0"/>
              <a:t>Predisposing Factors </a:t>
            </a:r>
            <a:r>
              <a:rPr lang="en-US" dirty="0" smtClean="0"/>
              <a:t>for </a:t>
            </a:r>
            <a:r>
              <a:rPr lang="en-US" dirty="0"/>
              <a:t>Heat Related Illness</a:t>
            </a:r>
          </a:p>
        </p:txBody>
      </p:sp>
      <p:sp>
        <p:nvSpPr>
          <p:cNvPr id="7" name="Text Placeholder 6"/>
          <p:cNvSpPr>
            <a:spLocks noGrp="1"/>
          </p:cNvSpPr>
          <p:nvPr>
            <p:ph type="body" sz="quarter" idx="19"/>
          </p:nvPr>
        </p:nvSpPr>
        <p:spPr/>
        <p:txBody>
          <a:bodyPr/>
          <a:lstStyle/>
          <a:p>
            <a:endParaRPr lang="en-US"/>
          </a:p>
        </p:txBody>
      </p:sp>
      <p:sp>
        <p:nvSpPr>
          <p:cNvPr id="2" name="Content Placeholder 1"/>
          <p:cNvSpPr>
            <a:spLocks noGrp="1"/>
          </p:cNvSpPr>
          <p:nvPr>
            <p:ph sz="quarter" idx="13"/>
          </p:nvPr>
        </p:nvSpPr>
        <p:spPr/>
        <p:txBody>
          <a:bodyPr/>
          <a:lstStyle/>
          <a:p>
            <a:pPr marL="342900" lvl="0" indent="-342900" defTabSz="914400" eaLnBrk="1" fontAlgn="auto" hangingPunct="1">
              <a:spcBef>
                <a:spcPct val="20000"/>
              </a:spcBef>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Increase your body temperature.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Stimulant medicines used to treat ADHD cause your body to produce more heat.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Examples of legal medicines include Adderall and Ritalin. </a:t>
            </a:r>
          </a:p>
          <a:p>
            <a:pPr lvl="1" defTabSz="914400" eaLnBrk="1" fontAlgn="auto" hangingPunct="1">
              <a:spcAft>
                <a:spcPts val="0"/>
              </a:spcAft>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Illegal stimulants include cocaine, ecstasy and methamphetamine.</a:t>
            </a:r>
          </a:p>
          <a:p>
            <a:endParaRPr lang="en-US" dirty="0"/>
          </a:p>
        </p:txBody>
      </p:sp>
    </p:spTree>
    <p:extLst>
      <p:ext uri="{BB962C8B-B14F-4D97-AF65-F5344CB8AC3E}">
        <p14:creationId xmlns:p14="http://schemas.microsoft.com/office/powerpoint/2010/main" val="520622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2400" dirty="0"/>
              <a:t>Acclimatization</a:t>
            </a:r>
          </a:p>
        </p:txBody>
      </p:sp>
      <p:sp>
        <p:nvSpPr>
          <p:cNvPr id="8" name="Text Placeholder 7"/>
          <p:cNvSpPr>
            <a:spLocks noGrp="1"/>
          </p:cNvSpPr>
          <p:nvPr>
            <p:ph type="body" sz="quarter" idx="19"/>
          </p:nvPr>
        </p:nvSpPr>
        <p:spPr/>
        <p:txBody>
          <a:bodyPr/>
          <a:lstStyle/>
          <a:p>
            <a:endParaRPr lang="en-US"/>
          </a:p>
        </p:txBody>
      </p:sp>
      <p:sp>
        <p:nvSpPr>
          <p:cNvPr id="7" name="Content Placeholder 6"/>
          <p:cNvSpPr>
            <a:spLocks noGrp="1"/>
          </p:cNvSpPr>
          <p:nvPr>
            <p:ph sz="quarter" idx="13"/>
          </p:nvPr>
        </p:nvSpPr>
        <p:spPr>
          <a:xfrm>
            <a:off x="623459" y="213383"/>
            <a:ext cx="7893482" cy="3165873"/>
          </a:xfrm>
        </p:spPr>
        <p:txBody>
          <a:bodyPr/>
          <a:lstStyle/>
          <a:p>
            <a:r>
              <a:rPr lang="en-US" sz="2000" dirty="0" smtClean="0"/>
              <a:t>Many </a:t>
            </a:r>
            <a:r>
              <a:rPr lang="en-US" sz="2000" dirty="0"/>
              <a:t>studies worldwide </a:t>
            </a:r>
            <a:r>
              <a:rPr lang="en-US" sz="2000" dirty="0" smtClean="0"/>
              <a:t>from reputable sources, including the CDC, show </a:t>
            </a:r>
            <a:r>
              <a:rPr lang="en-US" sz="2000" dirty="0"/>
              <a:t>acclimatization to be the key component in preventing heat </a:t>
            </a:r>
            <a:r>
              <a:rPr lang="en-US" sz="2000" dirty="0" smtClean="0"/>
              <a:t>stress</a:t>
            </a:r>
            <a:endParaRPr lang="en-US" sz="20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430" y="2144077"/>
            <a:ext cx="3637280" cy="204597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1218" y="3379256"/>
            <a:ext cx="2165008" cy="153326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936" y="2490167"/>
            <a:ext cx="3010878" cy="2222469"/>
          </a:xfrm>
          <a:prstGeom prst="rect">
            <a:avLst/>
          </a:prstGeom>
        </p:spPr>
      </p:pic>
    </p:spTree>
    <p:extLst>
      <p:ext uri="{BB962C8B-B14F-4D97-AF65-F5344CB8AC3E}">
        <p14:creationId xmlns:p14="http://schemas.microsoft.com/office/powerpoint/2010/main" val="4187564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2400" dirty="0"/>
              <a:t>Acclimatization</a:t>
            </a:r>
          </a:p>
        </p:txBody>
      </p:sp>
      <p:sp>
        <p:nvSpPr>
          <p:cNvPr id="6" name="Text Placeholder 5"/>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a:xfrm>
            <a:off x="641124" y="1126372"/>
            <a:ext cx="7893482" cy="3165873"/>
          </a:xfrm>
        </p:spPr>
        <p:txBody>
          <a:bodyPr/>
          <a:lstStyle/>
          <a:p>
            <a:r>
              <a:rPr lang="en-US" sz="2000" dirty="0"/>
              <a:t>Acclimatization is the beneficial physiological adaptations that occur during repeated exposure to a hot environment. These physiological adaptations include:</a:t>
            </a:r>
          </a:p>
          <a:p>
            <a:pPr marL="285750" indent="-285750">
              <a:buFont typeface="Arial" panose="020B0604020202020204" pitchFamily="34" charset="0"/>
              <a:buChar char="•"/>
            </a:pPr>
            <a:r>
              <a:rPr lang="en-US" sz="2000" dirty="0"/>
              <a:t>Increased sweating efficiency (earlier onset of sweating, greater sweat production, and reduced electrolyte loss in sweat).</a:t>
            </a:r>
          </a:p>
          <a:p>
            <a:pPr marL="285750" indent="-285750">
              <a:buFont typeface="Arial" panose="020B0604020202020204" pitchFamily="34" charset="0"/>
              <a:buChar char="•"/>
            </a:pPr>
            <a:r>
              <a:rPr lang="en-US" sz="2000" dirty="0"/>
              <a:t>Stabilization of the circulation.</a:t>
            </a:r>
          </a:p>
          <a:p>
            <a:pPr marL="285750" indent="-285750">
              <a:buFont typeface="Arial" panose="020B0604020202020204" pitchFamily="34" charset="0"/>
              <a:buChar char="•"/>
            </a:pPr>
            <a:r>
              <a:rPr lang="en-US" sz="2000" dirty="0"/>
              <a:t>The ability to perform work with lower core temperature and heart rate.</a:t>
            </a:r>
          </a:p>
          <a:p>
            <a:pPr marL="285750" indent="-285750">
              <a:buFont typeface="Arial" panose="020B0604020202020204" pitchFamily="34" charset="0"/>
              <a:buChar char="•"/>
            </a:pPr>
            <a:r>
              <a:rPr lang="en-US" sz="2000" dirty="0"/>
              <a:t>Increased skin blood flow at a given core temperature.</a:t>
            </a:r>
          </a:p>
        </p:txBody>
      </p:sp>
    </p:spTree>
    <p:extLst>
      <p:ext uri="{BB962C8B-B14F-4D97-AF65-F5344CB8AC3E}">
        <p14:creationId xmlns:p14="http://schemas.microsoft.com/office/powerpoint/2010/main" val="1723862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2400" dirty="0"/>
              <a:t>Acclimatization</a:t>
            </a:r>
          </a:p>
        </p:txBody>
      </p:sp>
      <p:sp>
        <p:nvSpPr>
          <p:cNvPr id="6" name="Text Placeholder 5"/>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a:xfrm>
            <a:off x="623455" y="1089660"/>
            <a:ext cx="7893482" cy="3165873"/>
          </a:xfrm>
        </p:spPr>
        <p:txBody>
          <a:bodyPr/>
          <a:lstStyle/>
          <a:p>
            <a:endParaRPr lang="en-US" dirty="0"/>
          </a:p>
          <a:p>
            <a:pPr marL="285750" indent="-285750">
              <a:buFont typeface="Arial" panose="020B0604020202020204" pitchFamily="34" charset="0"/>
              <a:buChar char="•"/>
            </a:pPr>
            <a:r>
              <a:rPr lang="en-US" sz="2000" dirty="0"/>
              <a:t>To acclimatize workers, gradually increase their exposure time in hot environmental conditions over a 7-14 day period. </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New workers will need more time to acclimatize than workers who have already had some exposure.</a:t>
            </a:r>
          </a:p>
          <a:p>
            <a:endParaRPr lang="en-US" dirty="0"/>
          </a:p>
        </p:txBody>
      </p:sp>
    </p:spTree>
    <p:extLst>
      <p:ext uri="{BB962C8B-B14F-4D97-AF65-F5344CB8AC3E}">
        <p14:creationId xmlns:p14="http://schemas.microsoft.com/office/powerpoint/2010/main" val="1640683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endParaRPr lang="en-US"/>
          </a:p>
        </p:txBody>
      </p:sp>
      <p:sp>
        <p:nvSpPr>
          <p:cNvPr id="5" name="Title 4"/>
          <p:cNvSpPr>
            <a:spLocks noGrp="1"/>
          </p:cNvSpPr>
          <p:nvPr>
            <p:ph type="title"/>
          </p:nvPr>
        </p:nvSpPr>
        <p:spPr/>
        <p:txBody>
          <a:bodyPr/>
          <a:lstStyle/>
          <a:p>
            <a:r>
              <a:rPr lang="en-US" sz="2400" dirty="0" smtClean="0"/>
              <a:t>Acclimatization</a:t>
            </a:r>
            <a:endParaRPr lang="en-US" sz="2400" dirty="0"/>
          </a:p>
        </p:txBody>
      </p:sp>
      <p:sp>
        <p:nvSpPr>
          <p:cNvPr id="8" name="Text Placeholder 7"/>
          <p:cNvSpPr>
            <a:spLocks noGrp="1"/>
          </p:cNvSpPr>
          <p:nvPr>
            <p:ph type="body" sz="quarter" idx="19"/>
          </p:nvPr>
        </p:nvSpPr>
        <p:spPr/>
        <p:txBody>
          <a:bodyPr/>
          <a:lstStyle/>
          <a:p>
            <a:endParaRPr lang="en-US"/>
          </a:p>
        </p:txBody>
      </p:sp>
      <p:sp>
        <p:nvSpPr>
          <p:cNvPr id="6" name="Content Placeholder 5"/>
          <p:cNvSpPr>
            <a:spLocks noGrp="1"/>
          </p:cNvSpPr>
          <p:nvPr>
            <p:ph sz="quarter" idx="13"/>
          </p:nvPr>
        </p:nvSpPr>
        <p:spPr>
          <a:xfrm>
            <a:off x="623456" y="1472802"/>
            <a:ext cx="7893482" cy="3165873"/>
          </a:xfrm>
        </p:spPr>
        <p:txBody>
          <a:bodyPr/>
          <a:lstStyle/>
          <a:p>
            <a:pPr marL="285750" indent="-285750">
              <a:buFont typeface="Arial" panose="020B0604020202020204" pitchFamily="34" charset="0"/>
              <a:buChar char="•"/>
            </a:pPr>
            <a:r>
              <a:rPr lang="en-US" sz="2000" dirty="0" smtClean="0"/>
              <a:t>When exposed to hot weather, the body will sweat more profusely – up to 1.5 liters per hour average maximum</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This will double in 7-10 days, increase to a maximum of 9 liters per day in six weeks due to a direct increase in the sweating ability of the glands themselves</a:t>
            </a:r>
          </a:p>
          <a:p>
            <a:endParaRPr lang="en-US" sz="2000" dirty="0"/>
          </a:p>
          <a:p>
            <a:pPr marL="285750" indent="-285750">
              <a:buFont typeface="Arial" panose="020B0604020202020204" pitchFamily="34" charset="0"/>
              <a:buChar char="•"/>
            </a:pPr>
            <a:r>
              <a:rPr lang="en-US" sz="2000" dirty="0" smtClean="0"/>
              <a:t>The body will decrease the concentration of </a:t>
            </a:r>
            <a:r>
              <a:rPr lang="en-US" sz="2000" dirty="0" err="1" smtClean="0"/>
              <a:t>NaCl</a:t>
            </a:r>
            <a:r>
              <a:rPr lang="en-US" sz="2000" dirty="0" smtClean="0"/>
              <a:t> in sweat, with a reduction to 3-5 grams per day after 4-6 weeks</a:t>
            </a:r>
          </a:p>
          <a:p>
            <a:pPr marL="285750" indent="-285750">
              <a:buFont typeface="Arial" panose="020B0604020202020204" pitchFamily="34" charset="0"/>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4178273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2238375" y="4320540"/>
            <a:ext cx="5105400" cy="959882"/>
          </a:xfrm>
        </p:spPr>
        <p:txBody>
          <a:bodyPr/>
          <a:lstStyle/>
          <a:p>
            <a:endParaRPr lang="en-US" dirty="0"/>
          </a:p>
        </p:txBody>
      </p:sp>
      <p:sp>
        <p:nvSpPr>
          <p:cNvPr id="2" name="Title 1"/>
          <p:cNvSpPr>
            <a:spLocks noGrp="1"/>
          </p:cNvSpPr>
          <p:nvPr>
            <p:ph type="title"/>
          </p:nvPr>
        </p:nvSpPr>
        <p:spPr>
          <a:xfrm>
            <a:off x="623459" y="1597"/>
            <a:ext cx="7893483" cy="308008"/>
          </a:xfrm>
        </p:spPr>
        <p:txBody>
          <a:bodyPr/>
          <a:lstStyle/>
          <a:p>
            <a:r>
              <a:rPr lang="en-US" sz="2400" dirty="0" smtClean="0"/>
              <a:t/>
            </a:r>
            <a:br>
              <a:rPr lang="en-US" sz="2400" dirty="0" smtClean="0"/>
            </a:br>
            <a:r>
              <a:rPr lang="en-US" sz="2400" dirty="0"/>
              <a:t/>
            </a:r>
            <a:br>
              <a:rPr lang="en-US" sz="2400" dirty="0"/>
            </a:br>
            <a:r>
              <a:rPr lang="en-US" sz="2400" dirty="0" smtClean="0"/>
              <a:t>Acclimatization </a:t>
            </a:r>
            <a:r>
              <a:rPr lang="en-US" sz="2400" dirty="0"/>
              <a:t>schedule</a:t>
            </a:r>
            <a:r>
              <a:rPr lang="en-US" dirty="0"/>
              <a:t/>
            </a:r>
            <a:br>
              <a:rPr lang="en-US" dirty="0"/>
            </a:br>
            <a:endParaRPr lang="en-US" dirty="0"/>
          </a:p>
        </p:txBody>
      </p:sp>
      <p:sp>
        <p:nvSpPr>
          <p:cNvPr id="6" name="Text Placeholder 5"/>
          <p:cNvSpPr>
            <a:spLocks noGrp="1"/>
          </p:cNvSpPr>
          <p:nvPr>
            <p:ph type="body" sz="quarter" idx="19"/>
          </p:nvPr>
        </p:nvSpPr>
        <p:spPr>
          <a:xfrm>
            <a:off x="-549709" y="5280422"/>
            <a:ext cx="7893484" cy="365125"/>
          </a:xfrm>
        </p:spPr>
        <p:txBody>
          <a:bodyPr/>
          <a:lstStyle/>
          <a:p>
            <a:endParaRPr lang="en-US" dirty="0"/>
          </a:p>
        </p:txBody>
      </p:sp>
      <p:sp>
        <p:nvSpPr>
          <p:cNvPr id="5" name="Content Placeholder 4"/>
          <p:cNvSpPr>
            <a:spLocks noGrp="1"/>
          </p:cNvSpPr>
          <p:nvPr>
            <p:ph sz="quarter" idx="13"/>
          </p:nvPr>
        </p:nvSpPr>
        <p:spPr>
          <a:xfrm>
            <a:off x="623459" y="994647"/>
            <a:ext cx="7893482" cy="3165873"/>
          </a:xfrm>
        </p:spPr>
        <p:txBody>
          <a:bodyPr/>
          <a:lstStyle/>
          <a:p>
            <a:pPr marL="285750" indent="-285750">
              <a:buFont typeface="Arial" panose="020B0604020202020204" pitchFamily="34" charset="0"/>
              <a:buChar char="•"/>
            </a:pPr>
            <a:r>
              <a:rPr lang="en-US" sz="2000" dirty="0"/>
              <a:t>For new workers, the schedule should be no more than a </a:t>
            </a:r>
            <a:endParaRPr lang="en-US" sz="2000" dirty="0" smtClean="0"/>
          </a:p>
          <a:p>
            <a:pPr marL="1028700" lvl="1">
              <a:buFont typeface="Arial" panose="020B0604020202020204" pitchFamily="34" charset="0"/>
              <a:buChar char="•"/>
            </a:pPr>
            <a:r>
              <a:rPr lang="en-US" sz="1800" dirty="0" smtClean="0"/>
              <a:t>20</a:t>
            </a:r>
            <a:r>
              <a:rPr lang="en-US" sz="1800" dirty="0"/>
              <a:t>% exposure on day 1 </a:t>
            </a:r>
          </a:p>
          <a:p>
            <a:pPr marL="1028700" lvl="1">
              <a:buFont typeface="Arial" panose="020B0604020202020204" pitchFamily="34" charset="0"/>
              <a:buChar char="•"/>
            </a:pPr>
            <a:r>
              <a:rPr lang="en-US" sz="1800" dirty="0" smtClean="0"/>
              <a:t>Increase </a:t>
            </a:r>
            <a:r>
              <a:rPr lang="en-US" sz="1800" dirty="0"/>
              <a:t>of no more than 20% on each additional day</a:t>
            </a:r>
            <a:r>
              <a:rPr lang="en-US" sz="1800" dirty="0" smtClean="0"/>
              <a:t>.</a:t>
            </a:r>
          </a:p>
          <a:p>
            <a:pPr marL="1028700" lvl="1">
              <a:buFont typeface="Arial" panose="020B0604020202020204" pitchFamily="34" charset="0"/>
              <a:buChar char="•"/>
            </a:pPr>
            <a:endParaRPr lang="en-US" sz="1800" dirty="0"/>
          </a:p>
          <a:p>
            <a:pPr marL="285750" indent="-285750">
              <a:buFont typeface="Arial" panose="020B0604020202020204" pitchFamily="34" charset="0"/>
              <a:buChar char="•"/>
            </a:pPr>
            <a:r>
              <a:rPr lang="en-US" sz="2000" dirty="0" smtClean="0"/>
              <a:t>In </a:t>
            </a:r>
            <a:r>
              <a:rPr lang="en-US" sz="2000" dirty="0"/>
              <a:t>addition, the level of acclimatization each worker reaches is relative to the initial level of physical fitness and the total heat stress experienced by the individual.</a:t>
            </a:r>
          </a:p>
          <a:p>
            <a:endParaRPr lang="en-US" dirty="0"/>
          </a:p>
        </p:txBody>
      </p:sp>
    </p:spTree>
    <p:extLst>
      <p:ext uri="{BB962C8B-B14F-4D97-AF65-F5344CB8AC3E}">
        <p14:creationId xmlns:p14="http://schemas.microsoft.com/office/powerpoint/2010/main" val="1393341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2238375" y="4320540"/>
            <a:ext cx="5105400" cy="959882"/>
          </a:xfrm>
        </p:spPr>
        <p:txBody>
          <a:bodyPr/>
          <a:lstStyle/>
          <a:p>
            <a:endParaRPr lang="en-US" dirty="0"/>
          </a:p>
        </p:txBody>
      </p:sp>
      <p:sp>
        <p:nvSpPr>
          <p:cNvPr id="2" name="Title 1"/>
          <p:cNvSpPr>
            <a:spLocks noGrp="1"/>
          </p:cNvSpPr>
          <p:nvPr>
            <p:ph type="title"/>
          </p:nvPr>
        </p:nvSpPr>
        <p:spPr>
          <a:xfrm>
            <a:off x="623459" y="0"/>
            <a:ext cx="7893483" cy="308008"/>
          </a:xfrm>
        </p:spPr>
        <p:txBody>
          <a:bodyPr/>
          <a:lstStyle/>
          <a:p>
            <a:r>
              <a:rPr lang="en-US" sz="2400" dirty="0" smtClean="0"/>
              <a:t/>
            </a:r>
            <a:br>
              <a:rPr lang="en-US" sz="2400" dirty="0" smtClean="0"/>
            </a:br>
            <a:r>
              <a:rPr lang="en-US" sz="2400" dirty="0"/>
              <a:t/>
            </a:r>
            <a:br>
              <a:rPr lang="en-US" sz="2400" dirty="0"/>
            </a:br>
            <a:r>
              <a:rPr lang="en-US" sz="2400" dirty="0" smtClean="0"/>
              <a:t>Acclimatization </a:t>
            </a:r>
            <a:r>
              <a:rPr lang="en-US" sz="2400" dirty="0"/>
              <a:t>schedule</a:t>
            </a:r>
            <a:r>
              <a:rPr lang="en-US" dirty="0"/>
              <a:t/>
            </a:r>
            <a:br>
              <a:rPr lang="en-US" dirty="0"/>
            </a:br>
            <a:endParaRPr lang="en-US" dirty="0"/>
          </a:p>
        </p:txBody>
      </p:sp>
      <p:sp>
        <p:nvSpPr>
          <p:cNvPr id="6" name="Text Placeholder 5"/>
          <p:cNvSpPr>
            <a:spLocks noGrp="1"/>
          </p:cNvSpPr>
          <p:nvPr>
            <p:ph type="body" sz="quarter" idx="19"/>
          </p:nvPr>
        </p:nvSpPr>
        <p:spPr>
          <a:xfrm>
            <a:off x="406285" y="950194"/>
            <a:ext cx="7893484" cy="365125"/>
          </a:xfrm>
        </p:spPr>
        <p:txBody>
          <a:bodyPr/>
          <a:lstStyle/>
          <a:p>
            <a:endParaRPr lang="en-US" dirty="0"/>
          </a:p>
        </p:txBody>
      </p:sp>
      <p:sp>
        <p:nvSpPr>
          <p:cNvPr id="5" name="Content Placeholder 4"/>
          <p:cNvSpPr>
            <a:spLocks noGrp="1"/>
          </p:cNvSpPr>
          <p:nvPr>
            <p:ph sz="quarter" idx="13"/>
          </p:nvPr>
        </p:nvSpPr>
        <p:spPr>
          <a:xfrm>
            <a:off x="623459" y="1291827"/>
            <a:ext cx="7893482" cy="3165873"/>
          </a:xfrm>
        </p:spPr>
        <p:txBody>
          <a:bodyPr/>
          <a:lstStyle/>
          <a:p>
            <a:pPr marL="285750" indent="-285750">
              <a:buFont typeface="Arial" panose="020B0604020202020204" pitchFamily="34" charset="0"/>
              <a:buChar char="•"/>
            </a:pPr>
            <a:r>
              <a:rPr lang="en-US" sz="2000" dirty="0" smtClean="0"/>
              <a:t>For </a:t>
            </a:r>
            <a:r>
              <a:rPr lang="en-US" sz="2000" dirty="0"/>
              <a:t>workers who have had previous experience with the job, the acclimatization regimen should be no more than a </a:t>
            </a:r>
            <a:endParaRPr lang="en-US" sz="2000" dirty="0" smtClean="0"/>
          </a:p>
          <a:p>
            <a:pPr marL="1028700" lvl="1">
              <a:buFont typeface="Arial" panose="020B0604020202020204" pitchFamily="34" charset="0"/>
              <a:buChar char="•"/>
            </a:pPr>
            <a:r>
              <a:rPr lang="en-US" sz="1800" dirty="0" smtClean="0"/>
              <a:t>50</a:t>
            </a:r>
            <a:r>
              <a:rPr lang="en-US" sz="1800" dirty="0"/>
              <a:t>% exposure on day </a:t>
            </a:r>
            <a:r>
              <a:rPr lang="en-US" sz="1800" dirty="0" smtClean="0"/>
              <a:t>1</a:t>
            </a:r>
          </a:p>
          <a:p>
            <a:pPr marL="1028700" lvl="1">
              <a:buFont typeface="Arial" panose="020B0604020202020204" pitchFamily="34" charset="0"/>
              <a:buChar char="•"/>
            </a:pPr>
            <a:r>
              <a:rPr lang="en-US" sz="1800" dirty="0" smtClean="0"/>
              <a:t>60</a:t>
            </a:r>
            <a:r>
              <a:rPr lang="en-US" sz="1800" dirty="0"/>
              <a:t>% on day </a:t>
            </a:r>
            <a:r>
              <a:rPr lang="en-US" sz="1800" dirty="0" smtClean="0"/>
              <a:t>2</a:t>
            </a:r>
          </a:p>
          <a:p>
            <a:pPr marL="1028700" lvl="1">
              <a:buFont typeface="Arial" panose="020B0604020202020204" pitchFamily="34" charset="0"/>
              <a:buChar char="•"/>
            </a:pPr>
            <a:r>
              <a:rPr lang="en-US" sz="1800" dirty="0" smtClean="0"/>
              <a:t>80</a:t>
            </a:r>
            <a:r>
              <a:rPr lang="en-US" sz="1800" dirty="0"/>
              <a:t>% on day </a:t>
            </a:r>
            <a:r>
              <a:rPr lang="en-US" sz="1800" dirty="0" smtClean="0"/>
              <a:t>3</a:t>
            </a:r>
          </a:p>
          <a:p>
            <a:pPr marL="1028700" lvl="1">
              <a:buFont typeface="Arial" panose="020B0604020202020204" pitchFamily="34" charset="0"/>
              <a:buChar char="•"/>
            </a:pPr>
            <a:r>
              <a:rPr lang="en-US" sz="1800" dirty="0" smtClean="0"/>
              <a:t>100</a:t>
            </a:r>
            <a:r>
              <a:rPr lang="en-US" sz="1800" dirty="0"/>
              <a:t>% on day </a:t>
            </a:r>
            <a:r>
              <a:rPr lang="en-US" sz="1800" dirty="0" smtClean="0"/>
              <a:t>4</a:t>
            </a:r>
          </a:p>
          <a:p>
            <a:pPr marL="1028700" lvl="1">
              <a:buFont typeface="Arial" panose="020B0604020202020204" pitchFamily="34" charset="0"/>
              <a:buChar char="•"/>
            </a:pPr>
            <a:endParaRPr lang="en-US" sz="1800" dirty="0"/>
          </a:p>
          <a:p>
            <a:pPr marL="285750" indent="-285750">
              <a:buFont typeface="Arial" panose="020B0604020202020204" pitchFamily="34" charset="0"/>
              <a:buChar char="•"/>
            </a:pPr>
            <a:r>
              <a:rPr lang="en-US" sz="2000" dirty="0"/>
              <a:t>T</a:t>
            </a:r>
            <a:r>
              <a:rPr lang="en-US" sz="2000" dirty="0" smtClean="0"/>
              <a:t>he </a:t>
            </a:r>
            <a:r>
              <a:rPr lang="en-US" sz="2000" dirty="0"/>
              <a:t>level of acclimatization each worker reaches is relative to the initial level of physical fitness and the total heat stress experienced by the individual.</a:t>
            </a:r>
          </a:p>
          <a:p>
            <a:endParaRPr lang="en-US" dirty="0"/>
          </a:p>
        </p:txBody>
      </p:sp>
    </p:spTree>
    <p:extLst>
      <p:ext uri="{BB962C8B-B14F-4D97-AF65-F5344CB8AC3E}">
        <p14:creationId xmlns:p14="http://schemas.microsoft.com/office/powerpoint/2010/main" val="1720624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2238375" y="4114800"/>
            <a:ext cx="5105400" cy="797719"/>
          </a:xfrm>
        </p:spPr>
        <p:txBody>
          <a:bodyPr/>
          <a:lstStyle/>
          <a:p>
            <a:endParaRPr lang="en-US" dirty="0"/>
          </a:p>
          <a:p>
            <a:endParaRPr lang="en-US" dirty="0"/>
          </a:p>
        </p:txBody>
      </p:sp>
      <p:sp>
        <p:nvSpPr>
          <p:cNvPr id="2" name="Title 1"/>
          <p:cNvSpPr>
            <a:spLocks noGrp="1"/>
          </p:cNvSpPr>
          <p:nvPr>
            <p:ph type="title"/>
          </p:nvPr>
        </p:nvSpPr>
        <p:spPr>
          <a:xfrm>
            <a:off x="623458" y="378185"/>
            <a:ext cx="7893483" cy="308008"/>
          </a:xfrm>
        </p:spPr>
        <p:txBody>
          <a:bodyPr/>
          <a:lstStyle/>
          <a:p>
            <a:r>
              <a:rPr lang="en-US" sz="2400" dirty="0"/>
              <a:t>Maintaining acclimatization</a:t>
            </a:r>
            <a:br>
              <a:rPr lang="en-US" sz="2400" dirty="0"/>
            </a:br>
            <a:endParaRPr lang="en-US" sz="2400" dirty="0"/>
          </a:p>
        </p:txBody>
      </p:sp>
      <p:sp>
        <p:nvSpPr>
          <p:cNvPr id="6" name="Text Placeholder 5"/>
          <p:cNvSpPr>
            <a:spLocks noGrp="1"/>
          </p:cNvSpPr>
          <p:nvPr>
            <p:ph type="body" sz="quarter" idx="19"/>
          </p:nvPr>
        </p:nvSpPr>
        <p:spPr/>
        <p:txBody>
          <a:bodyPr/>
          <a:lstStyle/>
          <a:p>
            <a:endParaRPr lang="en-US"/>
          </a:p>
        </p:txBody>
      </p:sp>
      <p:sp>
        <p:nvSpPr>
          <p:cNvPr id="5" name="Content Placeholder 4"/>
          <p:cNvSpPr>
            <a:spLocks noGrp="1"/>
          </p:cNvSpPr>
          <p:nvPr>
            <p:ph sz="quarter" idx="13"/>
          </p:nvPr>
        </p:nvSpPr>
        <p:spPr>
          <a:xfrm>
            <a:off x="623459" y="834387"/>
            <a:ext cx="7893482" cy="3165873"/>
          </a:xfrm>
        </p:spPr>
        <p:txBody>
          <a:bodyPr/>
          <a:lstStyle/>
          <a:p>
            <a:endParaRPr lang="en-US" dirty="0"/>
          </a:p>
          <a:p>
            <a:pPr marL="285750" indent="-285750">
              <a:buFont typeface="Arial" panose="020B0604020202020204" pitchFamily="34" charset="0"/>
              <a:buChar char="•"/>
            </a:pPr>
            <a:r>
              <a:rPr lang="en-US" sz="2000" dirty="0"/>
              <a:t>Workers can maintain their acclimatization even if they are away from the job for a few days, such as when they go home for the weekend. </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they are absent for a week or more then there may be a significant loss in the beneficial adaptations leading to an increased likelihood of heat-related illness and a need to gradually reacclimatize to the hot environment.</a:t>
            </a:r>
          </a:p>
        </p:txBody>
      </p:sp>
    </p:spTree>
    <p:extLst>
      <p:ext uri="{BB962C8B-B14F-4D97-AF65-F5344CB8AC3E}">
        <p14:creationId xmlns:p14="http://schemas.microsoft.com/office/powerpoint/2010/main" val="2436652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US" dirty="0"/>
          </a:p>
        </p:txBody>
      </p:sp>
      <p:sp>
        <p:nvSpPr>
          <p:cNvPr id="2" name="Title 1"/>
          <p:cNvSpPr>
            <a:spLocks noGrp="1"/>
          </p:cNvSpPr>
          <p:nvPr>
            <p:ph type="title"/>
          </p:nvPr>
        </p:nvSpPr>
        <p:spPr>
          <a:xfrm>
            <a:off x="623454" y="367593"/>
            <a:ext cx="7893483" cy="308008"/>
          </a:xfrm>
        </p:spPr>
        <p:txBody>
          <a:bodyPr/>
          <a:lstStyle/>
          <a:p>
            <a:r>
              <a:rPr lang="en-US" sz="2400" dirty="0"/>
              <a:t>Maintaining </a:t>
            </a:r>
            <a:r>
              <a:rPr lang="en-US" sz="2400" dirty="0" smtClean="0"/>
              <a:t>Acclimatization</a:t>
            </a:r>
            <a:r>
              <a:rPr lang="en-US" sz="2400" dirty="0"/>
              <a:t/>
            </a:r>
            <a:br>
              <a:rPr lang="en-US" sz="2400" dirty="0"/>
            </a:br>
            <a:endParaRPr lang="en-US" sz="2400" dirty="0"/>
          </a:p>
        </p:txBody>
      </p:sp>
      <p:sp>
        <p:nvSpPr>
          <p:cNvPr id="6" name="Text Placeholder 5"/>
          <p:cNvSpPr>
            <a:spLocks noGrp="1"/>
          </p:cNvSpPr>
          <p:nvPr>
            <p:ph type="body" sz="quarter" idx="19"/>
          </p:nvPr>
        </p:nvSpPr>
        <p:spPr/>
        <p:txBody>
          <a:bodyPr/>
          <a:lstStyle/>
          <a:p>
            <a:endParaRPr lang="en-US" dirty="0"/>
          </a:p>
        </p:txBody>
      </p:sp>
      <p:sp>
        <p:nvSpPr>
          <p:cNvPr id="5" name="Content Placeholder 4"/>
          <p:cNvSpPr>
            <a:spLocks noGrp="1"/>
          </p:cNvSpPr>
          <p:nvPr>
            <p:ph sz="quarter" idx="13"/>
          </p:nvPr>
        </p:nvSpPr>
        <p:spPr>
          <a:xfrm>
            <a:off x="623455" y="834387"/>
            <a:ext cx="7893482" cy="3165873"/>
          </a:xfrm>
        </p:spPr>
        <p:txBody>
          <a:bodyPr/>
          <a:lstStyle/>
          <a:p>
            <a:endParaRPr lang="en-US" dirty="0"/>
          </a:p>
          <a:p>
            <a:pPr marL="285750" indent="-285750">
              <a:buFont typeface="Arial" panose="020B0604020202020204" pitchFamily="34" charset="0"/>
              <a:buChar char="•"/>
            </a:pPr>
            <a:r>
              <a:rPr lang="en-US" sz="2000" dirty="0"/>
              <a:t>Regained in 2 to 3 days upon returning to a hot job.</a:t>
            </a:r>
          </a:p>
          <a:p>
            <a:pPr marL="285750" indent="-285750">
              <a:buFont typeface="Arial" panose="020B0604020202020204" pitchFamily="34" charset="0"/>
              <a:buChar char="•"/>
            </a:pPr>
            <a:r>
              <a:rPr lang="en-US" sz="2000" dirty="0"/>
              <a:t>Appears to be better maintained by those who are physically fit.</a:t>
            </a:r>
          </a:p>
          <a:p>
            <a:pPr marL="285750" indent="-285750">
              <a:buFont typeface="Arial" panose="020B0604020202020204" pitchFamily="34" charset="0"/>
              <a:buChar char="•"/>
            </a:pPr>
            <a:r>
              <a:rPr lang="en-US" sz="2000" dirty="0"/>
              <a:t>Seasonal shifts in temperatures may result in difficulties.</a:t>
            </a:r>
          </a:p>
          <a:p>
            <a:pPr marL="285750" indent="-285750">
              <a:buFont typeface="Arial" panose="020B0604020202020204" pitchFamily="34" charset="0"/>
              <a:buChar char="•"/>
            </a:pPr>
            <a:r>
              <a:rPr lang="en-US" sz="2000" dirty="0"/>
              <a:t>Working in hot, humid environments provides adaptive benefits which also apply in hot, desert environments, and vice versa.</a:t>
            </a:r>
          </a:p>
          <a:p>
            <a:pPr marL="285750" indent="-285750">
              <a:buFont typeface="Arial" panose="020B0604020202020204" pitchFamily="34" charset="0"/>
              <a:buChar char="•"/>
            </a:pPr>
            <a:r>
              <a:rPr lang="en-US" sz="2000" dirty="0"/>
              <a:t>Air conditioning will not affect acclimatization.</a:t>
            </a:r>
            <a:endParaRPr lang="en-US" dirty="0"/>
          </a:p>
        </p:txBody>
      </p:sp>
    </p:spTree>
    <p:extLst>
      <p:ext uri="{BB962C8B-B14F-4D97-AF65-F5344CB8AC3E}">
        <p14:creationId xmlns:p14="http://schemas.microsoft.com/office/powerpoint/2010/main" val="3657032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2400" dirty="0" smtClean="0"/>
              <a:t>Hydration</a:t>
            </a:r>
            <a:endParaRPr lang="en-US" sz="2400" dirty="0"/>
          </a:p>
        </p:txBody>
      </p:sp>
      <p:sp>
        <p:nvSpPr>
          <p:cNvPr id="7" name="Text Placeholder 6"/>
          <p:cNvSpPr>
            <a:spLocks noGrp="1"/>
          </p:cNvSpPr>
          <p:nvPr>
            <p:ph type="body" sz="quarter" idx="19"/>
          </p:nvPr>
        </p:nvSpPr>
        <p:spPr/>
        <p:txBody>
          <a:bodyPr/>
          <a:lstStyle/>
          <a:p>
            <a:endParaRPr lang="en-US"/>
          </a:p>
        </p:txBody>
      </p:sp>
      <p:sp>
        <p:nvSpPr>
          <p:cNvPr id="6" name="Content Placeholder 5"/>
          <p:cNvSpPr>
            <a:spLocks noGrp="1"/>
          </p:cNvSpPr>
          <p:nvPr>
            <p:ph sz="quarter" idx="13"/>
          </p:nvPr>
        </p:nvSpPr>
        <p:spPr>
          <a:xfrm>
            <a:off x="535883" y="1059789"/>
            <a:ext cx="7893482" cy="3165873"/>
          </a:xfrm>
        </p:spPr>
        <p:txBody>
          <a:bodyPr/>
          <a:lstStyle/>
          <a:p>
            <a:pPr marL="285750" indent="-285750">
              <a:buFont typeface="Arial" panose="020B0604020202020204" pitchFamily="34" charset="0"/>
              <a:buChar char="•"/>
            </a:pPr>
            <a:r>
              <a:rPr lang="en-US" sz="2000" dirty="0"/>
              <a:t>Hydrate </a:t>
            </a:r>
            <a:r>
              <a:rPr lang="en-US" sz="2000" dirty="0" smtClean="0"/>
              <a:t>Before, During and After </a:t>
            </a:r>
            <a:r>
              <a:rPr lang="en-US" sz="2000" dirty="0"/>
              <a:t>Work</a:t>
            </a:r>
          </a:p>
          <a:p>
            <a:pPr marL="285750" indent="-285750">
              <a:buFont typeface="Arial" panose="020B0604020202020204" pitchFamily="34" charset="0"/>
              <a:buChar char="•"/>
            </a:pPr>
            <a:r>
              <a:rPr lang="en-US" sz="2000" dirty="0"/>
              <a:t>Drink before feeling thirsty. By the time you feel thirsty, you are already behind in fluid replacement. </a:t>
            </a:r>
          </a:p>
          <a:p>
            <a:pPr marL="285750" indent="-285750">
              <a:buFont typeface="Arial" panose="020B0604020202020204" pitchFamily="34" charset="0"/>
              <a:buChar char="•"/>
            </a:pPr>
            <a:r>
              <a:rPr lang="en-US" sz="2000" dirty="0"/>
              <a:t>When working in the heat, drink 1 </a:t>
            </a:r>
            <a:r>
              <a:rPr lang="en-US" sz="2000" dirty="0" smtClean="0"/>
              <a:t>cup (8 </a:t>
            </a:r>
            <a:r>
              <a:rPr lang="en-US" sz="2000" dirty="0"/>
              <a:t>ounces) of water every 15–20 minutes. </a:t>
            </a:r>
          </a:p>
          <a:p>
            <a:pPr marL="285750" indent="-285750">
              <a:buFont typeface="Arial" panose="020B0604020202020204" pitchFamily="34" charset="0"/>
              <a:buChar char="•"/>
            </a:pPr>
            <a:r>
              <a:rPr lang="en-US" sz="2000" dirty="0"/>
              <a:t>This translates to ¾–1 quart (24–32 </a:t>
            </a:r>
            <a:r>
              <a:rPr lang="en-US" sz="2000" dirty="0" smtClean="0"/>
              <a:t>ounces) per </a:t>
            </a:r>
            <a:r>
              <a:rPr lang="en-US" sz="2000" dirty="0"/>
              <a:t>hour.</a:t>
            </a:r>
          </a:p>
          <a:p>
            <a:pPr marL="285750" indent="-285750">
              <a:buFont typeface="Arial" panose="020B0604020202020204" pitchFamily="34" charset="0"/>
              <a:buChar char="•"/>
            </a:pPr>
            <a:r>
              <a:rPr lang="en-US" sz="2000" dirty="0">
                <a:solidFill>
                  <a:schemeClr val="accent6">
                    <a:lumMod val="50000"/>
                    <a:lumOff val="50000"/>
                  </a:schemeClr>
                </a:solidFill>
              </a:rPr>
              <a:t>Drink </a:t>
            </a:r>
            <a:r>
              <a:rPr lang="en-US" sz="2000" dirty="0" smtClean="0">
                <a:solidFill>
                  <a:schemeClr val="accent6">
                    <a:lumMod val="50000"/>
                    <a:lumOff val="50000"/>
                  </a:schemeClr>
                </a:solidFill>
              </a:rPr>
              <a:t>Water</a:t>
            </a:r>
          </a:p>
          <a:p>
            <a:pPr marL="285750" indent="-285750">
              <a:buFont typeface="Arial" panose="020B0604020202020204" pitchFamily="34" charset="0"/>
              <a:buChar char="•"/>
            </a:pPr>
            <a:r>
              <a:rPr lang="en-US" sz="2000" dirty="0" smtClean="0"/>
              <a:t>Caution with Sport Drinks</a:t>
            </a:r>
            <a:endParaRPr lang="en-US" sz="2000" dirty="0"/>
          </a:p>
          <a:p>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021" t="38333" r="5047" b="36447"/>
          <a:stretch/>
        </p:blipFill>
        <p:spPr bwMode="auto">
          <a:xfrm>
            <a:off x="5419841" y="3193525"/>
            <a:ext cx="3485720" cy="183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841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sz="quarter" idx="13"/>
          </p:nvPr>
        </p:nvSpPr>
        <p:spPr/>
        <p:txBody>
          <a:bodyPr/>
          <a:lstStyle/>
          <a:p>
            <a:r>
              <a:rPr lang="en-US" dirty="0" smtClean="0"/>
              <a:t>Sports drinks are the best choice for general rehydration</a:t>
            </a:r>
          </a:p>
          <a:p>
            <a:endParaRPr lang="en-US" dirty="0"/>
          </a:p>
          <a:p>
            <a:r>
              <a:rPr lang="en-US" dirty="0" smtClean="0">
                <a:solidFill>
                  <a:srgbClr val="FF0000"/>
                </a:solidFill>
              </a:rPr>
              <a:t>False</a:t>
            </a:r>
          </a:p>
          <a:p>
            <a:endParaRPr lang="en-US" dirty="0">
              <a:solidFill>
                <a:srgbClr val="FF0000"/>
              </a:solidFill>
            </a:endParaRPr>
          </a:p>
          <a:p>
            <a:r>
              <a:rPr lang="en-US" dirty="0" smtClean="0">
                <a:solidFill>
                  <a:srgbClr val="404040"/>
                </a:solidFill>
              </a:rPr>
              <a:t>There is a greater incidence of heat related illness in the summer in Ohio than in Florida</a:t>
            </a:r>
          </a:p>
          <a:p>
            <a:endParaRPr lang="en-US" dirty="0">
              <a:solidFill>
                <a:srgbClr val="404040"/>
              </a:solidFill>
            </a:endParaRPr>
          </a:p>
          <a:p>
            <a:r>
              <a:rPr lang="en-US" dirty="0" smtClean="0">
                <a:solidFill>
                  <a:schemeClr val="accent1">
                    <a:lumMod val="75000"/>
                  </a:schemeClr>
                </a:solidFill>
              </a:rPr>
              <a:t>True</a:t>
            </a:r>
          </a:p>
          <a:p>
            <a:endParaRPr lang="en-US" dirty="0">
              <a:solidFill>
                <a:srgbClr val="404040"/>
              </a:solidFill>
            </a:endParaRPr>
          </a:p>
        </p:txBody>
      </p:sp>
      <p:sp>
        <p:nvSpPr>
          <p:cNvPr id="4" name="Content Placeholder 3"/>
          <p:cNvSpPr>
            <a:spLocks noGrp="1"/>
          </p:cNvSpPr>
          <p:nvPr>
            <p:ph sz="quarter" idx="17"/>
          </p:nvPr>
        </p:nvSpPr>
        <p:spPr>
          <a:xfrm>
            <a:off x="6640829" y="1239701"/>
            <a:ext cx="1005841" cy="3165873"/>
          </a:xfrm>
        </p:spPr>
        <p:txBody>
          <a:bodyPr/>
          <a:lstStyle/>
          <a:p>
            <a:endParaRPr lang="en-US" dirty="0"/>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r>
              <a:rPr lang="en-US" dirty="0" smtClean="0"/>
              <a:t>Some common thoughts on heat illness prevention</a:t>
            </a:r>
            <a:endParaRPr lang="en-US" dirty="0"/>
          </a:p>
        </p:txBody>
      </p:sp>
    </p:spTree>
    <p:extLst>
      <p:ext uri="{BB962C8B-B14F-4D97-AF65-F5344CB8AC3E}">
        <p14:creationId xmlns:p14="http://schemas.microsoft.com/office/powerpoint/2010/main" val="5078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sz="2400" dirty="0" smtClean="0"/>
              <a:t>Hydration</a:t>
            </a:r>
            <a:endParaRPr lang="en-US" sz="2400" dirty="0"/>
          </a:p>
        </p:txBody>
      </p:sp>
      <p:sp>
        <p:nvSpPr>
          <p:cNvPr id="7" name="Text Placeholder 6"/>
          <p:cNvSpPr>
            <a:spLocks noGrp="1"/>
          </p:cNvSpPr>
          <p:nvPr>
            <p:ph type="body" sz="quarter" idx="19"/>
          </p:nvPr>
        </p:nvSpPr>
        <p:spPr/>
        <p:txBody>
          <a:bodyPr/>
          <a:lstStyle/>
          <a:p>
            <a:endParaRPr lang="en-US"/>
          </a:p>
        </p:txBody>
      </p:sp>
      <p:sp>
        <p:nvSpPr>
          <p:cNvPr id="6" name="Content Placeholder 5"/>
          <p:cNvSpPr>
            <a:spLocks noGrp="1"/>
          </p:cNvSpPr>
          <p:nvPr>
            <p:ph sz="quarter" idx="13"/>
          </p:nvPr>
        </p:nvSpPr>
        <p:spPr>
          <a:xfrm>
            <a:off x="623459" y="834387"/>
            <a:ext cx="7893482" cy="3165873"/>
          </a:xfrm>
        </p:spPr>
        <p:txBody>
          <a:bodyPr/>
          <a:lstStyle/>
          <a:p>
            <a:r>
              <a:rPr lang="en-US" sz="2000" dirty="0" smtClean="0"/>
              <a:t>What about Sports Drinks?</a:t>
            </a:r>
          </a:p>
          <a:p>
            <a:pPr marL="342900" indent="-342900">
              <a:buFont typeface="Arial" panose="020B0604020202020204" pitchFamily="34" charset="0"/>
              <a:buChar char="•"/>
            </a:pPr>
            <a:r>
              <a:rPr lang="en-US" sz="2000" dirty="0"/>
              <a:t>	</a:t>
            </a:r>
            <a:r>
              <a:rPr lang="en-US" sz="2000" dirty="0" smtClean="0"/>
              <a:t>Mixed recommendations but primarily in activities 		  	over two hours</a:t>
            </a:r>
          </a:p>
          <a:p>
            <a:pPr marL="342900" indent="-342900">
              <a:buFont typeface="Arial" panose="020B0604020202020204" pitchFamily="34" charset="0"/>
              <a:buChar char="•"/>
            </a:pPr>
            <a:r>
              <a:rPr lang="en-US" sz="2000" dirty="0"/>
              <a:t>	</a:t>
            </a:r>
            <a:r>
              <a:rPr lang="en-US" sz="2000" dirty="0" smtClean="0"/>
              <a:t>Caffeine containing drinks generally not recommended</a:t>
            </a:r>
          </a:p>
          <a:p>
            <a:pPr marL="342900" indent="-342900">
              <a:buFont typeface="Arial" panose="020B0604020202020204" pitchFamily="34" charset="0"/>
              <a:buChar char="•"/>
            </a:pPr>
            <a:r>
              <a:rPr lang="en-US" sz="2000" dirty="0"/>
              <a:t>	</a:t>
            </a:r>
            <a:r>
              <a:rPr lang="en-US" sz="2000" dirty="0" smtClean="0"/>
              <a:t>CHO (carbohydrate) over 6% generally not recommended</a:t>
            </a:r>
          </a:p>
        </p:txBody>
      </p:sp>
    </p:spTree>
    <p:extLst>
      <p:ext uri="{BB962C8B-B14F-4D97-AF65-F5344CB8AC3E}">
        <p14:creationId xmlns:p14="http://schemas.microsoft.com/office/powerpoint/2010/main" val="3375182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091" y="22860"/>
            <a:ext cx="7874195" cy="5120640"/>
          </a:xfrm>
        </p:spPr>
      </p:pic>
    </p:spTree>
    <p:extLst>
      <p:ext uri="{BB962C8B-B14F-4D97-AF65-F5344CB8AC3E}">
        <p14:creationId xmlns:p14="http://schemas.microsoft.com/office/powerpoint/2010/main" val="2176020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p:txBody>
          <a:bodyPr/>
          <a:lstStyle/>
          <a:p>
            <a:endParaRPr lang="en-US"/>
          </a:p>
        </p:txBody>
      </p:sp>
      <p:sp>
        <p:nvSpPr>
          <p:cNvPr id="2" name="Title 1"/>
          <p:cNvSpPr>
            <a:spLocks noGrp="1"/>
          </p:cNvSpPr>
          <p:nvPr>
            <p:ph type="title"/>
          </p:nvPr>
        </p:nvSpPr>
        <p:spPr>
          <a:xfrm>
            <a:off x="623458" y="378185"/>
            <a:ext cx="7893483" cy="308008"/>
          </a:xfrm>
        </p:spPr>
        <p:txBody>
          <a:bodyPr>
            <a:noAutofit/>
          </a:bodyPr>
          <a:lstStyle/>
          <a:p>
            <a:r>
              <a:rPr lang="en-US" sz="2400" b="1" dirty="0"/>
              <a:t>S</a:t>
            </a:r>
            <a:r>
              <a:rPr lang="en-US" sz="2400" b="1" dirty="0" smtClean="0"/>
              <a:t>afety, control, and prevention techniques that can be suggested to employees/clients</a:t>
            </a:r>
            <a:endParaRPr lang="en-US" sz="2400" b="1" dirty="0"/>
          </a:p>
        </p:txBody>
      </p:sp>
      <p:sp>
        <p:nvSpPr>
          <p:cNvPr id="5" name="Text Placeholder 4"/>
          <p:cNvSpPr>
            <a:spLocks noGrp="1"/>
          </p:cNvSpPr>
          <p:nvPr>
            <p:ph type="body" sz="quarter" idx="19"/>
          </p:nvPr>
        </p:nvSpPr>
        <p:spPr/>
        <p:txBody>
          <a:bodyPr/>
          <a:lstStyle/>
          <a:p>
            <a:endParaRPr lang="en-US" dirty="0"/>
          </a:p>
        </p:txBody>
      </p:sp>
      <p:sp>
        <p:nvSpPr>
          <p:cNvPr id="3" name="Content Placeholder 2"/>
          <p:cNvSpPr>
            <a:spLocks noGrp="1"/>
          </p:cNvSpPr>
          <p:nvPr>
            <p:ph sz="quarter" idx="13"/>
          </p:nvPr>
        </p:nvSpPr>
        <p:spPr/>
        <p:txBody>
          <a:bodyPr>
            <a:normAutofit/>
          </a:bodyPr>
          <a:lstStyle/>
          <a:p>
            <a:r>
              <a:rPr lang="en-US" sz="2000" dirty="0" smtClean="0"/>
              <a:t>Job training </a:t>
            </a:r>
          </a:p>
          <a:p>
            <a:r>
              <a:rPr lang="en-US" sz="2000" dirty="0" smtClean="0"/>
              <a:t>Supervisor Training</a:t>
            </a:r>
          </a:p>
          <a:p>
            <a:r>
              <a:rPr lang="en-US" sz="2000" dirty="0" smtClean="0"/>
              <a:t>Hydration Stations</a:t>
            </a:r>
          </a:p>
          <a:p>
            <a:r>
              <a:rPr lang="en-US" sz="2000" dirty="0" smtClean="0"/>
              <a:t>Job Rotation</a:t>
            </a:r>
          </a:p>
          <a:p>
            <a:r>
              <a:rPr lang="en-US" sz="2000" dirty="0" smtClean="0"/>
              <a:t>Access to Shade/Facilities</a:t>
            </a:r>
          </a:p>
          <a:p>
            <a:r>
              <a:rPr lang="en-US" sz="2000" dirty="0" smtClean="0"/>
              <a:t>Frequent Breaks</a:t>
            </a:r>
          </a:p>
          <a:p>
            <a:r>
              <a:rPr lang="en-US" sz="2000" dirty="0" smtClean="0"/>
              <a:t>Acclimatization</a:t>
            </a:r>
          </a:p>
          <a:p>
            <a:endParaRPr lang="en-US" sz="2000" dirty="0" smtClean="0"/>
          </a:p>
          <a:p>
            <a:endParaRPr lang="en-US" dirty="0"/>
          </a:p>
        </p:txBody>
      </p:sp>
    </p:spTree>
    <p:extLst>
      <p:ext uri="{BB962C8B-B14F-4D97-AF65-F5344CB8AC3E}">
        <p14:creationId xmlns:p14="http://schemas.microsoft.com/office/powerpoint/2010/main" val="4042568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p:txBody>
          <a:bodyPr/>
          <a:lstStyle/>
          <a:p>
            <a:endParaRPr lang="en-US"/>
          </a:p>
        </p:txBody>
      </p:sp>
      <p:sp>
        <p:nvSpPr>
          <p:cNvPr id="2" name="Title 1"/>
          <p:cNvSpPr>
            <a:spLocks noGrp="1"/>
          </p:cNvSpPr>
          <p:nvPr>
            <p:ph type="title"/>
          </p:nvPr>
        </p:nvSpPr>
        <p:spPr>
          <a:xfrm>
            <a:off x="623458" y="378185"/>
            <a:ext cx="7893483" cy="308008"/>
          </a:xfrm>
        </p:spPr>
        <p:txBody>
          <a:bodyPr>
            <a:noAutofit/>
          </a:bodyPr>
          <a:lstStyle/>
          <a:p>
            <a:r>
              <a:rPr lang="en-US" sz="2400" b="1" dirty="0"/>
              <a:t>S</a:t>
            </a:r>
            <a:r>
              <a:rPr lang="en-US" sz="2400" b="1" dirty="0" smtClean="0"/>
              <a:t>afety, control, and prevention techniques that can be suggested to employees/clients</a:t>
            </a:r>
            <a:endParaRPr lang="en-US" sz="2400" b="1" dirty="0"/>
          </a:p>
        </p:txBody>
      </p:sp>
      <p:sp>
        <p:nvSpPr>
          <p:cNvPr id="5" name="Text Placeholder 4"/>
          <p:cNvSpPr>
            <a:spLocks noGrp="1"/>
          </p:cNvSpPr>
          <p:nvPr>
            <p:ph type="body" sz="quarter" idx="19"/>
          </p:nvPr>
        </p:nvSpPr>
        <p:spPr/>
        <p:txBody>
          <a:bodyPr/>
          <a:lstStyle/>
          <a:p>
            <a:endParaRPr lang="en-US" dirty="0"/>
          </a:p>
        </p:txBody>
      </p:sp>
      <p:sp>
        <p:nvSpPr>
          <p:cNvPr id="3" name="Content Placeholder 2"/>
          <p:cNvSpPr>
            <a:spLocks noGrp="1"/>
          </p:cNvSpPr>
          <p:nvPr>
            <p:ph sz="quarter" idx="13"/>
          </p:nvPr>
        </p:nvSpPr>
        <p:spPr>
          <a:xfrm>
            <a:off x="623455" y="1021080"/>
            <a:ext cx="7893482" cy="3402330"/>
          </a:xfrm>
        </p:spPr>
        <p:txBody>
          <a:bodyPr>
            <a:normAutofit/>
          </a:bodyPr>
          <a:lstStyle/>
          <a:p>
            <a:r>
              <a:rPr lang="en-US" sz="2000" dirty="0"/>
              <a:t>NIOSH has </a:t>
            </a:r>
            <a:r>
              <a:rPr lang="en-US" sz="2000" dirty="0" smtClean="0"/>
              <a:t>recommended </a:t>
            </a:r>
            <a:r>
              <a:rPr lang="en-US" sz="2000" dirty="0"/>
              <a:t>that employers adopt a comprehensive heat-related illness prevention program, including at least the following general components:</a:t>
            </a:r>
          </a:p>
          <a:p>
            <a:pPr>
              <a:buFont typeface="Symbol"/>
              <a:buChar char="·"/>
            </a:pPr>
            <a:r>
              <a:rPr lang="en-US" sz="2000" dirty="0"/>
              <a:t>Measure heat stress throughout the day using WBGT; </a:t>
            </a:r>
          </a:p>
          <a:p>
            <a:pPr>
              <a:buFont typeface="Symbol"/>
              <a:buChar char="·"/>
            </a:pPr>
            <a:r>
              <a:rPr lang="en-US" sz="2000" dirty="0"/>
              <a:t>Take actions to prevent heat exposure in excess of exposure limits; </a:t>
            </a:r>
          </a:p>
          <a:p>
            <a:pPr>
              <a:buFont typeface="Symbol"/>
              <a:buChar char="·"/>
            </a:pPr>
            <a:r>
              <a:rPr lang="en-US" sz="2000" dirty="0"/>
              <a:t>Use a heat index of </a:t>
            </a:r>
            <a:r>
              <a:rPr lang="en-US" sz="2000" dirty="0" smtClean="0"/>
              <a:t>85 when </a:t>
            </a:r>
            <a:r>
              <a:rPr lang="en-US" sz="2000" dirty="0"/>
              <a:t>WBGT is unavailable to screen for hazardous heat exposure; </a:t>
            </a:r>
          </a:p>
          <a:p>
            <a:endParaRPr lang="en-US" dirty="0"/>
          </a:p>
        </p:txBody>
      </p:sp>
    </p:spTree>
    <p:extLst>
      <p:ext uri="{BB962C8B-B14F-4D97-AF65-F5344CB8AC3E}">
        <p14:creationId xmlns:p14="http://schemas.microsoft.com/office/powerpoint/2010/main" val="2629101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p:txBody>
          <a:bodyPr/>
          <a:lstStyle/>
          <a:p>
            <a:endParaRPr lang="en-US"/>
          </a:p>
        </p:txBody>
      </p:sp>
      <p:sp>
        <p:nvSpPr>
          <p:cNvPr id="2" name="Title 1"/>
          <p:cNvSpPr>
            <a:spLocks noGrp="1"/>
          </p:cNvSpPr>
          <p:nvPr>
            <p:ph type="title"/>
          </p:nvPr>
        </p:nvSpPr>
        <p:spPr>
          <a:xfrm>
            <a:off x="623458" y="378185"/>
            <a:ext cx="7893483" cy="308008"/>
          </a:xfrm>
        </p:spPr>
        <p:txBody>
          <a:bodyPr>
            <a:noAutofit/>
          </a:bodyPr>
          <a:lstStyle/>
          <a:p>
            <a:r>
              <a:rPr lang="en-US" sz="2400" b="1" dirty="0"/>
              <a:t>S</a:t>
            </a:r>
            <a:r>
              <a:rPr lang="en-US" sz="2400" b="1" dirty="0" smtClean="0"/>
              <a:t>afety, control, and prevention techniques that can be suggested to employees/clients</a:t>
            </a:r>
            <a:endParaRPr lang="en-US" sz="2400" b="1" dirty="0"/>
          </a:p>
        </p:txBody>
      </p:sp>
      <p:sp>
        <p:nvSpPr>
          <p:cNvPr id="5" name="Text Placeholder 4"/>
          <p:cNvSpPr>
            <a:spLocks noGrp="1"/>
          </p:cNvSpPr>
          <p:nvPr>
            <p:ph type="body" sz="quarter" idx="19"/>
          </p:nvPr>
        </p:nvSpPr>
        <p:spPr/>
        <p:txBody>
          <a:bodyPr/>
          <a:lstStyle/>
          <a:p>
            <a:endParaRPr lang="en-US" dirty="0"/>
          </a:p>
        </p:txBody>
      </p:sp>
      <p:sp>
        <p:nvSpPr>
          <p:cNvPr id="3" name="Content Placeholder 2"/>
          <p:cNvSpPr>
            <a:spLocks noGrp="1"/>
          </p:cNvSpPr>
          <p:nvPr>
            <p:ph sz="quarter" idx="13"/>
          </p:nvPr>
        </p:nvSpPr>
        <p:spPr>
          <a:xfrm>
            <a:off x="623459" y="822957"/>
            <a:ext cx="7893482" cy="3451860"/>
          </a:xfrm>
        </p:spPr>
        <p:txBody>
          <a:bodyPr>
            <a:normAutofit/>
          </a:bodyPr>
          <a:lstStyle/>
          <a:p>
            <a:pPr>
              <a:buFont typeface="Symbol"/>
              <a:buChar char="·"/>
            </a:pPr>
            <a:r>
              <a:rPr lang="en-US" sz="2000" dirty="0" smtClean="0"/>
              <a:t>Use </a:t>
            </a:r>
            <a:r>
              <a:rPr lang="en-US" sz="2000" dirty="0"/>
              <a:t>an acclimatization schedule for newly hired or long-term </a:t>
            </a:r>
            <a:r>
              <a:rPr lang="en-US" sz="2000" dirty="0" err="1"/>
              <a:t>unacclimatized</a:t>
            </a:r>
            <a:r>
              <a:rPr lang="en-US" sz="2000" dirty="0"/>
              <a:t> workers; </a:t>
            </a:r>
          </a:p>
          <a:p>
            <a:pPr>
              <a:buFont typeface="Symbol"/>
              <a:buChar char="·"/>
            </a:pPr>
            <a:r>
              <a:rPr lang="en-US" sz="2000" dirty="0"/>
              <a:t>Use engineering and administrative controls to reduce heat stress; </a:t>
            </a:r>
          </a:p>
          <a:p>
            <a:pPr>
              <a:buFont typeface="Symbol"/>
              <a:buChar char="·"/>
            </a:pPr>
            <a:r>
              <a:rPr lang="en-US" sz="2000" dirty="0"/>
              <a:t>Provide medical surveillance; and </a:t>
            </a:r>
          </a:p>
          <a:p>
            <a:pPr>
              <a:buFont typeface="Symbol"/>
              <a:buChar char="·"/>
            </a:pPr>
            <a:r>
              <a:rPr lang="en-US" sz="2000" dirty="0"/>
              <a:t>Provide fluids and shade areas for rest breaks.</a:t>
            </a:r>
          </a:p>
          <a:p>
            <a:endParaRPr lang="en-US" dirty="0"/>
          </a:p>
        </p:txBody>
      </p:sp>
    </p:spTree>
    <p:extLst>
      <p:ext uri="{BB962C8B-B14F-4D97-AF65-F5344CB8AC3E}">
        <p14:creationId xmlns:p14="http://schemas.microsoft.com/office/powerpoint/2010/main" val="1029394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1" y="114300"/>
            <a:ext cx="3962399" cy="4894728"/>
          </a:xfrm>
        </p:spPr>
      </p:pic>
    </p:spTree>
    <p:extLst>
      <p:ext uri="{BB962C8B-B14F-4D97-AF65-F5344CB8AC3E}">
        <p14:creationId xmlns:p14="http://schemas.microsoft.com/office/powerpoint/2010/main" val="37083539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514350"/>
            <a:ext cx="5407670" cy="28003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1" y="114300"/>
            <a:ext cx="2832601"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14300"/>
            <a:ext cx="3621878" cy="47434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30550"/>
            <a:ext cx="4963886" cy="2057400"/>
          </a:xfrm>
          <a:prstGeom prst="rect">
            <a:avLst/>
          </a:prstGeom>
        </p:spPr>
      </p:pic>
    </p:spTree>
    <p:extLst>
      <p:ext uri="{BB962C8B-B14F-4D97-AF65-F5344CB8AC3E}">
        <p14:creationId xmlns:p14="http://schemas.microsoft.com/office/powerpoint/2010/main" val="41154160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028700"/>
            <a:ext cx="8229600" cy="3943350"/>
          </a:xfrm>
        </p:spPr>
        <p:txBody>
          <a:bodyPr>
            <a:normAutofit fontScale="77500" lnSpcReduction="20000"/>
          </a:bodyPr>
          <a:lstStyle/>
          <a:p>
            <a:r>
              <a:rPr lang="en-US" sz="1700" dirty="0" smtClean="0">
                <a:hlinkClick r:id="rId2"/>
              </a:rPr>
              <a:t>https://www.cdc.gov/disasters/extremeheat/older-adults-heat.html</a:t>
            </a:r>
            <a:endParaRPr lang="en-US" sz="1700" dirty="0" smtClean="0"/>
          </a:p>
          <a:p>
            <a:r>
              <a:rPr lang="en-US" sz="1700" dirty="0">
                <a:hlinkClick r:id="rId3"/>
              </a:rPr>
              <a:t>https://</a:t>
            </a:r>
            <a:r>
              <a:rPr lang="en-US" sz="1700" dirty="0" smtClean="0">
                <a:hlinkClick r:id="rId3"/>
              </a:rPr>
              <a:t>www.cdc.gov/niosh/docs/2016-106/pdfs/2016-106.pdf?id=10.26616/NIOSHPUB2016106</a:t>
            </a:r>
            <a:endParaRPr lang="en-US" sz="1700" dirty="0" smtClean="0"/>
          </a:p>
          <a:p>
            <a:r>
              <a:rPr lang="en-US" sz="1700" dirty="0" smtClean="0">
                <a:hlinkClick r:id="rId4"/>
              </a:rPr>
              <a:t>https://www.mayoclinic.org/diseases-conditions/heat-exhaustion/symptoms-causes/syc-20373250</a:t>
            </a:r>
            <a:endParaRPr lang="en-US" sz="1700" dirty="0" smtClean="0"/>
          </a:p>
          <a:p>
            <a:r>
              <a:rPr lang="en-US" sz="1700" dirty="0" smtClean="0">
                <a:hlinkClick r:id="rId5"/>
              </a:rPr>
              <a:t>https://www.ncbi.nlm.nih.gov/pmc/articles/PMC4596225/</a:t>
            </a:r>
            <a:endParaRPr lang="en-US" sz="1700" dirty="0" smtClean="0"/>
          </a:p>
          <a:p>
            <a:r>
              <a:rPr lang="en-US" sz="1700" dirty="0" smtClean="0">
                <a:hlinkClick r:id="rId6"/>
              </a:rPr>
              <a:t>https://ksi.uconn.edu/prevention/heat-acclimatization/</a:t>
            </a:r>
            <a:endParaRPr lang="en-US" sz="1700" dirty="0" smtClean="0"/>
          </a:p>
          <a:p>
            <a:r>
              <a:rPr lang="en-US" sz="1700" dirty="0" smtClean="0">
                <a:hlinkClick r:id="rId7"/>
              </a:rPr>
              <a:t>https://www.ncbi.nlm.nih.gov/pmc/articles/PMC3550168/</a:t>
            </a:r>
            <a:endParaRPr lang="en-US" sz="1700" dirty="0" smtClean="0"/>
          </a:p>
          <a:p>
            <a:r>
              <a:rPr lang="en-US" sz="1700" dirty="0" smtClean="0">
                <a:hlinkClick r:id="rId8"/>
              </a:rPr>
              <a:t>https://my.clevelandclinic.org/health/diseases/16425-heat-illness</a:t>
            </a:r>
            <a:endParaRPr lang="en-US" sz="1700" dirty="0" smtClean="0"/>
          </a:p>
          <a:p>
            <a:r>
              <a:rPr lang="en-US" sz="1700" dirty="0" smtClean="0">
                <a:hlinkClick r:id="rId9"/>
              </a:rPr>
              <a:t>https://www.cdc.gov/disasters/extremeheat/warning.html</a:t>
            </a:r>
            <a:endParaRPr lang="en-US" sz="1700" dirty="0" smtClean="0"/>
          </a:p>
          <a:p>
            <a:r>
              <a:rPr lang="en-US" sz="1700" dirty="0">
                <a:hlinkClick r:id="rId10"/>
              </a:rPr>
              <a:t>https://</a:t>
            </a:r>
            <a:r>
              <a:rPr lang="en-US" sz="1700" dirty="0" smtClean="0">
                <a:hlinkClick r:id="rId10"/>
              </a:rPr>
              <a:t>www.healthpartners.com/hp/about/press-releases/medicines-can-increase-risk-of-heat-stroke.html</a:t>
            </a:r>
            <a:endParaRPr lang="en-US" sz="1700" dirty="0" smtClean="0"/>
          </a:p>
          <a:p>
            <a:r>
              <a:rPr lang="en-US" sz="1700" dirty="0" smtClean="0">
                <a:hlinkClick r:id="rId11"/>
              </a:rPr>
              <a:t>https</a:t>
            </a:r>
            <a:r>
              <a:rPr lang="en-US" sz="1700" dirty="0">
                <a:hlinkClick r:id="rId11"/>
              </a:rPr>
              <a:t>://</a:t>
            </a:r>
            <a:r>
              <a:rPr lang="en-US" sz="1700" dirty="0" smtClean="0">
                <a:hlinkClick r:id="rId11"/>
              </a:rPr>
              <a:t>www.cdc.gov/pictureofamerica/pdfs/picture_of_america_heat-related_illness.pdf</a:t>
            </a:r>
            <a:endParaRPr lang="en-US" sz="1700" dirty="0" smtClean="0"/>
          </a:p>
          <a:p>
            <a:r>
              <a:rPr lang="en-US" sz="1700" dirty="0">
                <a:hlinkClick r:id="rId12"/>
              </a:rPr>
              <a:t>http://</a:t>
            </a:r>
            <a:r>
              <a:rPr lang="en-US" sz="1700" dirty="0" smtClean="0">
                <a:hlinkClick r:id="rId12"/>
              </a:rPr>
              <a:t>www.e-mjm.org/2019/v74n4/heat-related-illness.pdf</a:t>
            </a:r>
            <a:endParaRPr lang="en-US" sz="1700" dirty="0" smtClean="0"/>
          </a:p>
          <a:p>
            <a:r>
              <a:rPr lang="en-US" sz="1700" dirty="0">
                <a:hlinkClick r:id="rId13"/>
              </a:rPr>
              <a:t>https://www2a.cdc.gov/nioshtic-2/BuildQyr.asp?s1=mccarthy&amp;f1=%2A&amp;Startyear=&amp;Adv=0&amp;terms=1&amp;D1=10&amp;EndYear=&amp;Limit=10000&amp;sort=&amp;PageNo=1&amp;RecNo=2&amp;View=f</a:t>
            </a:r>
            <a:r>
              <a:rPr lang="en-US" sz="1700" dirty="0" smtClean="0">
                <a:hlinkClick r:id="rId13"/>
              </a:rPr>
              <a:t>&amp;</a:t>
            </a:r>
            <a:r>
              <a:rPr lang="en-US" sz="1700" dirty="0"/>
              <a:t> Outcomes of a Heat Stress Awareness Program on Heat-Related Illness in Municipal </a:t>
            </a:r>
            <a:r>
              <a:rPr lang="en-US" sz="1700"/>
              <a:t>Outdoor </a:t>
            </a:r>
            <a:r>
              <a:rPr lang="en-US" sz="1700" smtClean="0"/>
              <a:t>Workers Sept 2019</a:t>
            </a:r>
            <a:endParaRPr lang="en-US" sz="1700" dirty="0" smtClean="0"/>
          </a:p>
          <a:p>
            <a:r>
              <a:rPr lang="en-US" sz="1700" dirty="0" err="1" smtClean="0"/>
              <a:t>Petitti</a:t>
            </a:r>
            <a:r>
              <a:rPr lang="en-US" sz="1700" dirty="0" smtClean="0"/>
              <a:t> </a:t>
            </a:r>
            <a:r>
              <a:rPr lang="en-US" sz="1700" dirty="0"/>
              <a:t>DB1, </a:t>
            </a:r>
            <a:r>
              <a:rPr lang="en-US" sz="1700" dirty="0" err="1"/>
              <a:t>Hondula</a:t>
            </a:r>
            <a:r>
              <a:rPr lang="en-US" sz="1700" dirty="0"/>
              <a:t> DM, Yang S, Harlan SL, </a:t>
            </a:r>
            <a:r>
              <a:rPr lang="en-US" sz="1700" dirty="0" err="1"/>
              <a:t>Chowell</a:t>
            </a:r>
            <a:r>
              <a:rPr lang="en-US" sz="1700" dirty="0"/>
              <a:t> </a:t>
            </a:r>
            <a:r>
              <a:rPr lang="en-US" sz="1700" dirty="0" err="1"/>
              <a:t>G</a:t>
            </a:r>
            <a:r>
              <a:rPr lang="en-US" sz="1700" dirty="0" err="1" smtClean="0"/>
              <a:t>.;Multiple</a:t>
            </a:r>
            <a:r>
              <a:rPr lang="en-US" sz="1700" dirty="0" smtClean="0"/>
              <a:t> </a:t>
            </a:r>
            <a:r>
              <a:rPr lang="en-US" sz="1700" dirty="0"/>
              <a:t>Trigger Points for Quantifying Heat-Health Impacts: New Evidence from a Hot Climate. Environ Health </a:t>
            </a:r>
            <a:r>
              <a:rPr lang="en-US" sz="1700" dirty="0" err="1"/>
              <a:t>Perspect</a:t>
            </a:r>
            <a:r>
              <a:rPr lang="en-US" sz="1700" dirty="0"/>
              <a:t>. 2016 Feb;124(2):176-83. </a:t>
            </a:r>
            <a:r>
              <a:rPr lang="en-US" sz="1700" dirty="0" err="1"/>
              <a:t>doi</a:t>
            </a:r>
            <a:r>
              <a:rPr lang="en-US" sz="1700" dirty="0"/>
              <a:t>: 10.1289/ehp.1409119. </a:t>
            </a:r>
            <a:r>
              <a:rPr lang="en-US" sz="1700" dirty="0" err="1"/>
              <a:t>Epub</a:t>
            </a:r>
            <a:r>
              <a:rPr lang="en-US" sz="1700" dirty="0"/>
              <a:t> 2015 Jul 28. </a:t>
            </a:r>
            <a:r>
              <a:rPr lang="en-US" sz="1700" dirty="0">
                <a:hlinkClick r:id="rId14"/>
              </a:rPr>
              <a:t>https://</a:t>
            </a:r>
            <a:r>
              <a:rPr lang="en-US" sz="1700" dirty="0" smtClean="0">
                <a:hlinkClick r:id="rId14"/>
              </a:rPr>
              <a:t>www.ncbi.nlm.nih.gov/pubmed/26219102</a:t>
            </a:r>
            <a:endParaRPr lang="en-US" sz="1700" dirty="0" smtClean="0"/>
          </a:p>
          <a:p>
            <a:r>
              <a:rPr lang="en-US" sz="1700" dirty="0" smtClean="0"/>
              <a:t>BECKER</a:t>
            </a:r>
            <a:r>
              <a:rPr lang="en-US" sz="1700" dirty="0"/>
              <a:t>, </a:t>
            </a:r>
            <a:r>
              <a:rPr lang="en-US" sz="1700" dirty="0" smtClean="0"/>
              <a:t>Johnathan MD; LYNSEY </a:t>
            </a:r>
            <a:r>
              <a:rPr lang="en-US" sz="1700" dirty="0"/>
              <a:t>K. STEWART, MD, </a:t>
            </a:r>
            <a:r>
              <a:rPr lang="en-US" sz="1700" dirty="0" smtClean="0"/>
              <a:t>Heat Related Illness; Am </a:t>
            </a:r>
            <a:r>
              <a:rPr lang="en-US" sz="1700" dirty="0"/>
              <a:t>Fam Physician. 2011 Jun 1;83(11):1325-1330.</a:t>
            </a:r>
          </a:p>
          <a:p>
            <a:pPr marL="0" indent="0">
              <a:buNone/>
            </a:pPr>
            <a:endParaRPr lang="en-US" sz="17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95994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pPr>
              <a:defRPr/>
            </a:pPr>
            <a:fld id="{290567DB-3B83-254F-A049-1F4DF64DA552}" type="slidenum">
              <a:rPr lang="en-US" sz="600" smtClean="0"/>
              <a:pPr>
                <a:defRPr/>
              </a:pPr>
              <a:t>48</a:t>
            </a:fld>
            <a:r>
              <a:rPr lang="en-US" dirty="0"/>
              <a:t> </a:t>
            </a:r>
          </a:p>
        </p:txBody>
      </p:sp>
      <p:sp>
        <p:nvSpPr>
          <p:cNvPr id="3" name="Text Placeholder 2"/>
          <p:cNvSpPr>
            <a:spLocks noGrp="1"/>
          </p:cNvSpPr>
          <p:nvPr>
            <p:ph type="body" sz="quarter" idx="18"/>
          </p:nvPr>
        </p:nvSpPr>
        <p:spPr/>
        <p:txBody>
          <a:bodyPr/>
          <a:lstStyle/>
          <a:p>
            <a:endParaRPr lang="en-US"/>
          </a:p>
        </p:txBody>
      </p:sp>
      <p:sp>
        <p:nvSpPr>
          <p:cNvPr id="4" name="Title 3"/>
          <p:cNvSpPr>
            <a:spLocks noGrp="1"/>
          </p:cNvSpPr>
          <p:nvPr>
            <p:ph type="title"/>
          </p:nvPr>
        </p:nvSpPr>
        <p:spPr/>
        <p:txBody>
          <a:bodyPr/>
          <a:lstStyle/>
          <a:p>
            <a:r>
              <a:rPr lang="en-US" dirty="0" smtClean="0"/>
              <a:t>Q&amp;A</a:t>
            </a:r>
            <a:endParaRPr lang="en-US" dirty="0"/>
          </a:p>
        </p:txBody>
      </p:sp>
      <p:sp>
        <p:nvSpPr>
          <p:cNvPr id="5" name="Text Placeholder 4"/>
          <p:cNvSpPr>
            <a:spLocks noGrp="1"/>
          </p:cNvSpPr>
          <p:nvPr>
            <p:ph type="body" sz="quarter" idx="19"/>
          </p:nvPr>
        </p:nvSpPr>
        <p:spPr/>
        <p:txBody>
          <a:bodyPr/>
          <a:lstStyle/>
          <a:p>
            <a:r>
              <a:rPr lang="en-US" dirty="0" smtClean="0"/>
              <a:t>crepp@concentra.com</a:t>
            </a:r>
            <a:endParaRPr lang="en-US" dirty="0"/>
          </a:p>
        </p:txBody>
      </p:sp>
      <p:sp>
        <p:nvSpPr>
          <p:cNvPr id="6" name="Content Placeholder 5"/>
          <p:cNvSpPr>
            <a:spLocks noGrp="1"/>
          </p:cNvSpPr>
          <p:nvPr>
            <p:ph sz="quarter" idx="13"/>
          </p:nvPr>
        </p:nvSpPr>
        <p:spPr/>
        <p:txBody>
          <a:bodyPr/>
          <a:lstStyle/>
          <a:p>
            <a:pPr lvl="0" algn="ctr" defTabSz="914400" eaLnBrk="1" fontAlgn="auto" hangingPunct="1">
              <a:lnSpc>
                <a:spcPct val="70000"/>
              </a:lnSpc>
              <a:spcAft>
                <a:spcPts val="0"/>
              </a:spcAft>
            </a:pPr>
            <a:r>
              <a:rPr lang="en-US" sz="11500" b="1" kern="5000" spc="-170" dirty="0">
                <a:solidFill>
                  <a:srgbClr val="BCBF22"/>
                </a:solidFill>
              </a:rPr>
              <a:t>Q&amp;A</a:t>
            </a:r>
            <a:endParaRPr lang="en-US" dirty="0">
              <a:solidFill>
                <a:srgbClr val="40404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199272"/>
            <a:ext cx="5234940" cy="32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706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sz="quarter" idx="13"/>
          </p:nvPr>
        </p:nvSpPr>
        <p:spPr/>
        <p:txBody>
          <a:bodyPr/>
          <a:lstStyle/>
          <a:p>
            <a:r>
              <a:rPr lang="en-US" dirty="0" smtClean="0"/>
              <a:t>Salt tablets should be used commonly to replace sodium</a:t>
            </a:r>
          </a:p>
          <a:p>
            <a:endParaRPr lang="en-US" dirty="0"/>
          </a:p>
          <a:p>
            <a:r>
              <a:rPr lang="en-US" dirty="0" smtClean="0">
                <a:solidFill>
                  <a:srgbClr val="FF0000"/>
                </a:solidFill>
              </a:rPr>
              <a:t>False</a:t>
            </a:r>
          </a:p>
          <a:p>
            <a:endParaRPr lang="en-US" dirty="0">
              <a:solidFill>
                <a:srgbClr val="FF0000"/>
              </a:solidFill>
            </a:endParaRPr>
          </a:p>
          <a:p>
            <a:r>
              <a:rPr lang="en-US" dirty="0" smtClean="0">
                <a:solidFill>
                  <a:srgbClr val="404040"/>
                </a:solidFill>
              </a:rPr>
              <a:t>The longer you have worked in a hot environment, the more you sweat</a:t>
            </a:r>
          </a:p>
          <a:p>
            <a:endParaRPr lang="en-US" dirty="0">
              <a:solidFill>
                <a:srgbClr val="404040"/>
              </a:solidFill>
            </a:endParaRPr>
          </a:p>
          <a:p>
            <a:r>
              <a:rPr lang="en-US" dirty="0" smtClean="0">
                <a:solidFill>
                  <a:schemeClr val="accent1">
                    <a:lumMod val="75000"/>
                  </a:schemeClr>
                </a:solidFill>
              </a:rPr>
              <a:t>True</a:t>
            </a:r>
          </a:p>
          <a:p>
            <a:endParaRPr lang="en-US" dirty="0">
              <a:solidFill>
                <a:srgbClr val="404040"/>
              </a:solidFill>
            </a:endParaRPr>
          </a:p>
        </p:txBody>
      </p:sp>
      <p:sp>
        <p:nvSpPr>
          <p:cNvPr id="4" name="Content Placeholder 3"/>
          <p:cNvSpPr>
            <a:spLocks noGrp="1"/>
          </p:cNvSpPr>
          <p:nvPr>
            <p:ph sz="quarter" idx="17"/>
          </p:nvPr>
        </p:nvSpPr>
        <p:spPr>
          <a:xfrm>
            <a:off x="6640829" y="1239701"/>
            <a:ext cx="1005841" cy="3165873"/>
          </a:xfrm>
        </p:spPr>
        <p:txBody>
          <a:bodyPr/>
          <a:lstStyle/>
          <a:p>
            <a:endParaRPr lang="en-US" dirty="0"/>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r>
              <a:rPr lang="en-US" dirty="0" smtClean="0"/>
              <a:t>Some common thoughts on heat illness prevention</a:t>
            </a:r>
            <a:endParaRPr lang="en-US" dirty="0"/>
          </a:p>
        </p:txBody>
      </p:sp>
    </p:spTree>
    <p:extLst>
      <p:ext uri="{BB962C8B-B14F-4D97-AF65-F5344CB8AC3E}">
        <p14:creationId xmlns:p14="http://schemas.microsoft.com/office/powerpoint/2010/main" val="34774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endParaRPr lang="en-US"/>
          </a:p>
        </p:txBody>
      </p:sp>
      <p:sp>
        <p:nvSpPr>
          <p:cNvPr id="5" name="Title 4"/>
          <p:cNvSpPr>
            <a:spLocks noGrp="1"/>
          </p:cNvSpPr>
          <p:nvPr>
            <p:ph type="title"/>
          </p:nvPr>
        </p:nvSpPr>
        <p:spPr/>
        <p:txBody>
          <a:bodyPr/>
          <a:lstStyle/>
          <a:p>
            <a:r>
              <a:rPr lang="en-US" dirty="0" smtClean="0"/>
              <a:t>Our Body’s Radiator</a:t>
            </a:r>
            <a:endParaRPr lang="en-US" dirty="0"/>
          </a:p>
        </p:txBody>
      </p:sp>
      <p:sp>
        <p:nvSpPr>
          <p:cNvPr id="8" name="Text Placeholder 7"/>
          <p:cNvSpPr>
            <a:spLocks noGrp="1"/>
          </p:cNvSpPr>
          <p:nvPr>
            <p:ph type="body" sz="quarter" idx="19"/>
          </p:nvPr>
        </p:nvSpPr>
        <p:spPr/>
        <p:txBody>
          <a:bodyPr/>
          <a:lstStyle/>
          <a:p>
            <a:r>
              <a:rPr lang="en-US" dirty="0" smtClean="0"/>
              <a:t>How does the body cool down?</a:t>
            </a:r>
            <a:endParaRPr lang="en-US" dirty="0"/>
          </a:p>
        </p:txBody>
      </p:sp>
      <p:sp>
        <p:nvSpPr>
          <p:cNvPr id="6" name="Content Placeholder 5"/>
          <p:cNvSpPr>
            <a:spLocks noGrp="1"/>
          </p:cNvSpPr>
          <p:nvPr>
            <p:ph sz="quarter" idx="13"/>
          </p:nvPr>
        </p:nvSpPr>
        <p:spPr/>
        <p:txBody>
          <a:bodyPr/>
          <a:lstStyle/>
          <a:p>
            <a:pPr marL="285750" lvl="0" indent="-285750">
              <a:spcAft>
                <a:spcPts val="600"/>
              </a:spcAft>
              <a:buFont typeface="Arial" panose="020B0604020202020204" pitchFamily="34" charset="0"/>
              <a:buChar char="•"/>
            </a:pPr>
            <a:r>
              <a:rPr lang="en-US" sz="1800" dirty="0" smtClean="0">
                <a:solidFill>
                  <a:srgbClr val="404040"/>
                </a:solidFill>
              </a:rPr>
              <a:t>Blood </a:t>
            </a:r>
            <a:r>
              <a:rPr lang="en-US" sz="1800" dirty="0">
                <a:solidFill>
                  <a:srgbClr val="404040"/>
                </a:solidFill>
              </a:rPr>
              <a:t>is pumped to the skin for </a:t>
            </a:r>
            <a:r>
              <a:rPr lang="en-US" sz="1800" dirty="0" smtClean="0">
                <a:solidFill>
                  <a:srgbClr val="404040"/>
                </a:solidFill>
              </a:rPr>
              <a:t>cooling</a:t>
            </a:r>
            <a:endParaRPr lang="en-US" sz="1800" dirty="0">
              <a:solidFill>
                <a:srgbClr val="40404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553" y="1166336"/>
            <a:ext cx="3144443" cy="3472339"/>
          </a:xfrm>
          <a:prstGeom prst="rect">
            <a:avLst/>
          </a:prstGeom>
        </p:spPr>
      </p:pic>
    </p:spTree>
    <p:extLst>
      <p:ext uri="{BB962C8B-B14F-4D97-AF65-F5344CB8AC3E}">
        <p14:creationId xmlns:p14="http://schemas.microsoft.com/office/powerpoint/2010/main" val="206516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endParaRPr lang="en-US"/>
          </a:p>
        </p:txBody>
      </p:sp>
      <p:sp>
        <p:nvSpPr>
          <p:cNvPr id="5" name="Title 4"/>
          <p:cNvSpPr>
            <a:spLocks noGrp="1"/>
          </p:cNvSpPr>
          <p:nvPr>
            <p:ph type="title"/>
          </p:nvPr>
        </p:nvSpPr>
        <p:spPr/>
        <p:txBody>
          <a:bodyPr/>
          <a:lstStyle/>
          <a:p>
            <a:r>
              <a:rPr lang="en-US" dirty="0" smtClean="0"/>
              <a:t>Our Body’s Radiator</a:t>
            </a:r>
            <a:endParaRPr lang="en-US" dirty="0"/>
          </a:p>
        </p:txBody>
      </p:sp>
      <p:sp>
        <p:nvSpPr>
          <p:cNvPr id="8" name="Text Placeholder 7"/>
          <p:cNvSpPr>
            <a:spLocks noGrp="1"/>
          </p:cNvSpPr>
          <p:nvPr>
            <p:ph type="body" sz="quarter" idx="19"/>
          </p:nvPr>
        </p:nvSpPr>
        <p:spPr/>
        <p:txBody>
          <a:bodyPr/>
          <a:lstStyle/>
          <a:p>
            <a:r>
              <a:rPr lang="en-US" dirty="0" smtClean="0"/>
              <a:t>How does the body cool down?</a:t>
            </a:r>
            <a:endParaRPr lang="en-US" dirty="0"/>
          </a:p>
        </p:txBody>
      </p:sp>
      <p:sp>
        <p:nvSpPr>
          <p:cNvPr id="6" name="Content Placeholder 5"/>
          <p:cNvSpPr>
            <a:spLocks noGrp="1"/>
          </p:cNvSpPr>
          <p:nvPr>
            <p:ph sz="quarter" idx="13"/>
          </p:nvPr>
        </p:nvSpPr>
        <p:spPr/>
        <p:txBody>
          <a:bodyPr/>
          <a:lstStyle/>
          <a:p>
            <a:pPr marL="285750" lvl="0" indent="-285750">
              <a:spcAft>
                <a:spcPts val="600"/>
              </a:spcAft>
              <a:buFont typeface="Arial" panose="020B0604020202020204" pitchFamily="34" charset="0"/>
              <a:buChar char="•"/>
            </a:pPr>
            <a:r>
              <a:rPr lang="en-US" sz="1800" dirty="0" smtClean="0">
                <a:solidFill>
                  <a:srgbClr val="404040"/>
                </a:solidFill>
              </a:rPr>
              <a:t>Sweat evaporation dissipates heat</a:t>
            </a:r>
          </a:p>
          <a:p>
            <a:pPr marL="285750" lvl="0" indent="-285750">
              <a:spcAft>
                <a:spcPts val="600"/>
              </a:spcAft>
              <a:buFont typeface="Arial" panose="020B0604020202020204" pitchFamily="34" charset="0"/>
              <a:buChar char="•"/>
            </a:pPr>
            <a:endParaRPr lang="en-US" sz="1400" dirty="0">
              <a:solidFill>
                <a:srgbClr val="40404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991" y="1718310"/>
            <a:ext cx="3533775" cy="2295525"/>
          </a:xfrm>
          <a:prstGeom prst="rect">
            <a:avLst/>
          </a:prstGeom>
        </p:spPr>
      </p:pic>
    </p:spTree>
    <p:extLst>
      <p:ext uri="{BB962C8B-B14F-4D97-AF65-F5344CB8AC3E}">
        <p14:creationId xmlns:p14="http://schemas.microsoft.com/office/powerpoint/2010/main" val="280172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p:txBody>
          <a:bodyPr/>
          <a:lstStyle/>
          <a:p>
            <a:endParaRPr lang="en-US"/>
          </a:p>
        </p:txBody>
      </p:sp>
      <p:sp>
        <p:nvSpPr>
          <p:cNvPr id="5" name="Title 4"/>
          <p:cNvSpPr>
            <a:spLocks noGrp="1"/>
          </p:cNvSpPr>
          <p:nvPr>
            <p:ph type="title"/>
          </p:nvPr>
        </p:nvSpPr>
        <p:spPr/>
        <p:txBody>
          <a:bodyPr/>
          <a:lstStyle/>
          <a:p>
            <a:r>
              <a:rPr lang="en-US" dirty="0" smtClean="0"/>
              <a:t>Our Body’s Radiator</a:t>
            </a:r>
            <a:endParaRPr lang="en-US" dirty="0"/>
          </a:p>
        </p:txBody>
      </p:sp>
      <p:sp>
        <p:nvSpPr>
          <p:cNvPr id="8" name="Text Placeholder 7"/>
          <p:cNvSpPr>
            <a:spLocks noGrp="1"/>
          </p:cNvSpPr>
          <p:nvPr>
            <p:ph type="body" sz="quarter" idx="19"/>
          </p:nvPr>
        </p:nvSpPr>
        <p:spPr/>
        <p:txBody>
          <a:bodyPr/>
          <a:lstStyle/>
          <a:p>
            <a:r>
              <a:rPr lang="en-US" dirty="0" smtClean="0"/>
              <a:t>How does the body cool down?</a:t>
            </a:r>
            <a:endParaRPr lang="en-US" dirty="0"/>
          </a:p>
        </p:txBody>
      </p:sp>
      <p:sp>
        <p:nvSpPr>
          <p:cNvPr id="6" name="Content Placeholder 5"/>
          <p:cNvSpPr>
            <a:spLocks noGrp="1"/>
          </p:cNvSpPr>
          <p:nvPr>
            <p:ph sz="quarter" idx="13"/>
          </p:nvPr>
        </p:nvSpPr>
        <p:spPr>
          <a:xfrm>
            <a:off x="623458" y="834387"/>
            <a:ext cx="5148695" cy="3165873"/>
          </a:xfrm>
        </p:spPr>
        <p:txBody>
          <a:bodyPr/>
          <a:lstStyle/>
          <a:p>
            <a:pPr marL="285750" lvl="0" indent="-285750">
              <a:spcAft>
                <a:spcPts val="600"/>
              </a:spcAft>
              <a:buFont typeface="Arial" panose="020B0604020202020204" pitchFamily="34" charset="0"/>
              <a:buChar char="•"/>
            </a:pPr>
            <a:r>
              <a:rPr lang="en-US" sz="1800" dirty="0" smtClean="0">
                <a:solidFill>
                  <a:srgbClr val="404040"/>
                </a:solidFill>
              </a:rPr>
              <a:t>What is the Mechanism of Sweat Stimulation?</a:t>
            </a:r>
          </a:p>
          <a:p>
            <a:pPr marL="285750" lvl="0" indent="-285750">
              <a:spcAft>
                <a:spcPts val="600"/>
              </a:spcAft>
              <a:buFont typeface="Arial" panose="020B0604020202020204" pitchFamily="34" charset="0"/>
              <a:buChar char="•"/>
            </a:pPr>
            <a:endParaRPr lang="en-US" sz="1400" dirty="0">
              <a:solidFill>
                <a:srgbClr val="40404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7553" b="54223"/>
          <a:stretch/>
        </p:blipFill>
        <p:spPr>
          <a:xfrm>
            <a:off x="0" y="3049820"/>
            <a:ext cx="9144000" cy="145169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804" y="986790"/>
            <a:ext cx="2516981" cy="2301240"/>
          </a:xfrm>
          <a:prstGeom prst="rect">
            <a:avLst/>
          </a:prstGeom>
        </p:spPr>
      </p:pic>
    </p:spTree>
    <p:extLst>
      <p:ext uri="{BB962C8B-B14F-4D97-AF65-F5344CB8AC3E}">
        <p14:creationId xmlns:p14="http://schemas.microsoft.com/office/powerpoint/2010/main" val="929318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7169" b="7072"/>
          <a:stretch/>
        </p:blipFill>
        <p:spPr>
          <a:xfrm>
            <a:off x="5562600" y="1085851"/>
            <a:ext cx="3521470" cy="2643881"/>
          </a:xfrm>
          <a:prstGeom prst="rect">
            <a:avLst/>
          </a:prstGeom>
        </p:spPr>
      </p:pic>
      <p:sp>
        <p:nvSpPr>
          <p:cNvPr id="5" name="Text Placeholder 4"/>
          <p:cNvSpPr>
            <a:spLocks noGrp="1"/>
          </p:cNvSpPr>
          <p:nvPr>
            <p:ph type="body" sz="quarter" idx="18"/>
          </p:nvPr>
        </p:nvSpPr>
        <p:spPr/>
        <p:txBody>
          <a:bodyPr/>
          <a:lstStyle/>
          <a:p>
            <a:endParaRPr lang="en-US" dirty="0"/>
          </a:p>
        </p:txBody>
      </p:sp>
      <p:sp>
        <p:nvSpPr>
          <p:cNvPr id="2" name="Title 1"/>
          <p:cNvSpPr>
            <a:spLocks noGrp="1"/>
          </p:cNvSpPr>
          <p:nvPr>
            <p:ph type="title"/>
          </p:nvPr>
        </p:nvSpPr>
        <p:spPr/>
        <p:txBody>
          <a:bodyPr/>
          <a:lstStyle/>
          <a:p>
            <a:r>
              <a:rPr lang="en-US" dirty="0" smtClean="0"/>
              <a:t>Causes of Heat Related Illness</a:t>
            </a:r>
            <a:endParaRPr lang="en-US" dirty="0"/>
          </a:p>
        </p:txBody>
      </p:sp>
      <p:sp>
        <p:nvSpPr>
          <p:cNvPr id="6" name="Text Placeholder 5"/>
          <p:cNvSpPr>
            <a:spLocks noGrp="1"/>
          </p:cNvSpPr>
          <p:nvPr>
            <p:ph type="body" sz="quarter" idx="19"/>
          </p:nvPr>
        </p:nvSpPr>
        <p:spPr/>
        <p:txBody>
          <a:bodyPr/>
          <a:lstStyle/>
          <a:p>
            <a:endParaRPr lang="en-US"/>
          </a:p>
        </p:txBody>
      </p:sp>
      <p:sp>
        <p:nvSpPr>
          <p:cNvPr id="3" name="Content Placeholder 2"/>
          <p:cNvSpPr>
            <a:spLocks noGrp="1"/>
          </p:cNvSpPr>
          <p:nvPr>
            <p:ph sz="quarter" idx="13"/>
          </p:nvPr>
        </p:nvSpPr>
        <p:spPr>
          <a:xfrm>
            <a:off x="623456" y="1238250"/>
            <a:ext cx="5297284" cy="3165873"/>
          </a:xfrm>
        </p:spPr>
        <p:txBody>
          <a:bodyPr>
            <a:normAutofit fontScale="92500" lnSpcReduction="10000"/>
          </a:bodyPr>
          <a:lstStyle/>
          <a:p>
            <a:r>
              <a:rPr lang="en-US" sz="2000" dirty="0" smtClean="0"/>
              <a:t>Exertional</a:t>
            </a:r>
          </a:p>
          <a:p>
            <a:pPr lvl="1"/>
            <a:r>
              <a:rPr lang="en-US" sz="2000" dirty="0" smtClean="0"/>
              <a:t>Exertional </a:t>
            </a:r>
            <a:r>
              <a:rPr lang="en-US" sz="2000" dirty="0"/>
              <a:t>heat stroke occurs when someone is vigorously active in a hot </a:t>
            </a:r>
            <a:r>
              <a:rPr lang="en-US" sz="2000" dirty="0" smtClean="0"/>
              <a:t>environment</a:t>
            </a:r>
            <a:r>
              <a:rPr lang="en-US" sz="2000" dirty="0"/>
              <a:t>.</a:t>
            </a:r>
            <a:r>
              <a:rPr lang="en-US" sz="2000" dirty="0" smtClean="0"/>
              <a:t> </a:t>
            </a:r>
          </a:p>
          <a:p>
            <a:pPr lvl="1"/>
            <a:r>
              <a:rPr lang="en-US" sz="2000" dirty="0" smtClean="0"/>
              <a:t>It </a:t>
            </a:r>
            <a:r>
              <a:rPr lang="en-US" sz="2000" dirty="0"/>
              <a:t>typically strikes young, otherwise healthy people, those least likely to be concerned about the effects of heat on their health. </a:t>
            </a:r>
            <a:endParaRPr lang="en-US" sz="2000" dirty="0" smtClean="0"/>
          </a:p>
          <a:p>
            <a:pPr lvl="1"/>
            <a:r>
              <a:rPr lang="en-US" sz="2000" dirty="0" smtClean="0"/>
              <a:t>Because </a:t>
            </a:r>
            <a:r>
              <a:rPr lang="en-US" sz="2000" dirty="0"/>
              <a:t>of the lack of concern, early symptoms may be dismissed or ignored. </a:t>
            </a:r>
          </a:p>
          <a:p>
            <a:endParaRPr lang="en-US" dirty="0"/>
          </a:p>
        </p:txBody>
      </p:sp>
    </p:spTree>
    <p:extLst>
      <p:ext uri="{BB962C8B-B14F-4D97-AF65-F5344CB8AC3E}">
        <p14:creationId xmlns:p14="http://schemas.microsoft.com/office/powerpoint/2010/main" val="3915267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2016 Concentra Preso-General Deck">
  <a:themeElements>
    <a:clrScheme name="Concentra 2016">
      <a:dk1>
        <a:srgbClr val="404040"/>
      </a:dk1>
      <a:lt1>
        <a:srgbClr val="2E4D7E"/>
      </a:lt1>
      <a:dk2>
        <a:srgbClr val="F87E1A"/>
      </a:dk2>
      <a:lt2>
        <a:srgbClr val="86ADD6"/>
      </a:lt2>
      <a:accent1>
        <a:srgbClr val="BCBF22"/>
      </a:accent1>
      <a:accent2>
        <a:srgbClr val="FFAF34"/>
      </a:accent2>
      <a:accent3>
        <a:srgbClr val="B2091A"/>
      </a:accent3>
      <a:accent4>
        <a:srgbClr val="4B1555"/>
      </a:accent4>
      <a:accent5>
        <a:srgbClr val="006C67"/>
      </a:accent5>
      <a:accent6>
        <a:srgbClr val="001C39"/>
      </a:accent6>
      <a:hlink>
        <a:srgbClr val="0000FF"/>
      </a:hlink>
      <a:folHlink>
        <a:srgbClr val="800080"/>
      </a:folHlink>
    </a:clrScheme>
    <a:fontScheme name="Concentra 201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cap="rnd">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lumMod val="40000"/>
              <a:lumOff val="6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Aft>
            <a:spcPts val="600"/>
          </a:spcAft>
          <a:defRPr sz="1200" dirty="0" err="1"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6BF526EE27CE449F20EA7A7903254A" ma:contentTypeVersion="2" ma:contentTypeDescription="Create a new document." ma:contentTypeScope="" ma:versionID="898f44098fbaa19608b167a37011d4dd">
  <xsd:schema xmlns:xsd="http://www.w3.org/2001/XMLSchema" xmlns:xs="http://www.w3.org/2001/XMLSchema" xmlns:p="http://schemas.microsoft.com/office/2006/metadata/properties" xmlns:ns2="93fc77d4-ad14-49bc-9d6e-61dc835b74d4" targetNamespace="http://schemas.microsoft.com/office/2006/metadata/properties" ma:root="true" ma:fieldsID="b1860f1a65df110c9bd2d2674827b817" ns2:_="">
    <xsd:import namespace="93fc77d4-ad14-49bc-9d6e-61dc835b74d4"/>
    <xsd:element name="properties">
      <xsd:complexType>
        <xsd:sequence>
          <xsd:element name="documentManagement">
            <xsd:complexType>
              <xsd:all>
                <xsd:element ref="ns2:Target_x0020_Audienc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c77d4-ad14-49bc-9d6e-61dc835b74d4"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rget_x0020_Audiences xmlns="93fc77d4-ad14-49bc-9d6e-61dc835b74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CF41EC-418D-493B-ABEB-16A4FFF02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fc77d4-ad14-49bc-9d6e-61dc835b7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F0F149-3D7D-431C-909F-AD9AD0DDD33D}">
  <ds:schemaRefs>
    <ds:schemaRef ds:uri="http://schemas.microsoft.com/office/2006/documentManagement/types"/>
    <ds:schemaRef ds:uri="93fc77d4-ad14-49bc-9d6e-61dc835b74d4"/>
    <ds:schemaRef ds:uri="http://schemas.microsoft.com/office/2006/metadata/properties"/>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BC00549-C394-451C-B596-36BDBAD18F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4717</TotalTime>
  <Words>2216</Words>
  <Application>Microsoft Office PowerPoint</Application>
  <PresentationFormat>On-screen Show (16:9)</PresentationFormat>
  <Paragraphs>331</Paragraphs>
  <Slides>48</Slides>
  <Notes>3</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1_2016 Concentra Preso-General Deck</vt:lpstr>
      <vt:lpstr>9_Office Theme</vt:lpstr>
      <vt:lpstr>10_Office Theme</vt:lpstr>
      <vt:lpstr>11_Office Theme</vt:lpstr>
      <vt:lpstr>Office Theme</vt:lpstr>
      <vt:lpstr>Heat Stress and Hydration: Mitigating Heat Related Illness </vt:lpstr>
      <vt:lpstr>PowerPoint Presentation</vt:lpstr>
      <vt:lpstr>True or False</vt:lpstr>
      <vt:lpstr>True or False</vt:lpstr>
      <vt:lpstr>True or False</vt:lpstr>
      <vt:lpstr>Our Body’s Radiator</vt:lpstr>
      <vt:lpstr>Our Body’s Radiator</vt:lpstr>
      <vt:lpstr>Our Body’s Radiator</vt:lpstr>
      <vt:lpstr>Causes of Heat Related Illness</vt:lpstr>
      <vt:lpstr>Causes of Heat Related Illness</vt:lpstr>
      <vt:lpstr>In Most Cases a Bit of Both</vt:lpstr>
      <vt:lpstr>Types of Heat Related Illness </vt:lpstr>
      <vt:lpstr>Types of Heat Related Illness</vt:lpstr>
      <vt:lpstr>Types of Heat Related Illness </vt:lpstr>
      <vt:lpstr>Types of Heat Related Illness </vt:lpstr>
      <vt:lpstr>Types of Heat Related Illness </vt:lpstr>
      <vt:lpstr>Types of Heat Related Illness </vt:lpstr>
      <vt:lpstr>Predisposing Factors for Heat Related Illness</vt:lpstr>
      <vt:lpstr>Predisposing Factors for Heat Related Illness</vt:lpstr>
      <vt:lpstr>Predisposing Factors for Heat Related Illness</vt:lpstr>
      <vt:lpstr>Predisposing Factors for Heat Related Illness</vt:lpstr>
      <vt:lpstr>Predisposing Factors for Heat Related Illness</vt:lpstr>
      <vt:lpstr>Predisposing Factors for Heat Related Illness</vt:lpstr>
      <vt:lpstr>Predisposing Factors for Heat Related Illness</vt:lpstr>
      <vt:lpstr>Predisposing Factors for Heat Related Illness</vt:lpstr>
      <vt:lpstr>Predisposing Factors for Heat Related Illness</vt:lpstr>
      <vt:lpstr>Predisposing Factors for Heat Related Illness</vt:lpstr>
      <vt:lpstr>Predisposing Factors for Heat Related Illness</vt:lpstr>
      <vt:lpstr>Predisposing Factors for Heat Related Illness</vt:lpstr>
      <vt:lpstr>Predisposing Factors for Heat Related Illness</vt:lpstr>
      <vt:lpstr>Acclimatization</vt:lpstr>
      <vt:lpstr>Acclimatization</vt:lpstr>
      <vt:lpstr>Acclimatization</vt:lpstr>
      <vt:lpstr>Acclimatization</vt:lpstr>
      <vt:lpstr>  Acclimatization schedule </vt:lpstr>
      <vt:lpstr>  Acclimatization schedule </vt:lpstr>
      <vt:lpstr>Maintaining acclimatization </vt:lpstr>
      <vt:lpstr>Maintaining Acclimatization </vt:lpstr>
      <vt:lpstr>Hydration</vt:lpstr>
      <vt:lpstr>Hydration</vt:lpstr>
      <vt:lpstr>PowerPoint Presentation</vt:lpstr>
      <vt:lpstr>Safety, control, and prevention techniques that can be suggested to employees/clients</vt:lpstr>
      <vt:lpstr>Safety, control, and prevention techniques that can be suggested to employees/clients</vt:lpstr>
      <vt:lpstr>Safety, control, and prevention techniques that can be suggested to employees/clients</vt:lpstr>
      <vt:lpstr>PowerPoint Presentation</vt:lpstr>
      <vt:lpstr>PowerPoint Presentation</vt:lpstr>
      <vt:lpstr>References</vt:lpstr>
      <vt:lpstr>Q&amp;A</vt:lpstr>
    </vt:vector>
  </TitlesOfParts>
  <Company>Concentra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Veigl</dc:creator>
  <cp:lastModifiedBy>crepp</cp:lastModifiedBy>
  <cp:revision>370</cp:revision>
  <cp:lastPrinted>2015-11-17T16:06:45Z</cp:lastPrinted>
  <dcterms:created xsi:type="dcterms:W3CDTF">2015-10-15T14:28:19Z</dcterms:created>
  <dcterms:modified xsi:type="dcterms:W3CDTF">2019-10-17T19:47:38Z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0x010100666BF526EE27CE449F20EA7A7903254A</vt:lpwstr>
  </property>
</Properties>
</file>